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85" r:id="rId3"/>
    <p:sldMasterId id="2147483686" r:id="rId4"/>
  </p:sldMasterIdLst>
  <p:notesMasterIdLst>
    <p:notesMasterId r:id="rId39"/>
  </p:notesMasterIdLst>
  <p:sldIdLst>
    <p:sldId id="821" r:id="rId5"/>
    <p:sldId id="588" r:id="rId6"/>
    <p:sldId id="822" r:id="rId7"/>
    <p:sldId id="768" r:id="rId8"/>
    <p:sldId id="825" r:id="rId9"/>
    <p:sldId id="826" r:id="rId10"/>
    <p:sldId id="827" r:id="rId11"/>
    <p:sldId id="830" r:id="rId12"/>
    <p:sldId id="831" r:id="rId13"/>
    <p:sldId id="828" r:id="rId14"/>
    <p:sldId id="829" r:id="rId15"/>
    <p:sldId id="832" r:id="rId16"/>
    <p:sldId id="833" r:id="rId17"/>
    <p:sldId id="836" r:id="rId18"/>
    <p:sldId id="839" r:id="rId19"/>
    <p:sldId id="840" r:id="rId20"/>
    <p:sldId id="835" r:id="rId21"/>
    <p:sldId id="841" r:id="rId22"/>
    <p:sldId id="842" r:id="rId23"/>
    <p:sldId id="844" r:id="rId24"/>
    <p:sldId id="846" r:id="rId25"/>
    <p:sldId id="849" r:id="rId26"/>
    <p:sldId id="850" r:id="rId27"/>
    <p:sldId id="845" r:id="rId28"/>
    <p:sldId id="838" r:id="rId29"/>
    <p:sldId id="847" r:id="rId30"/>
    <p:sldId id="851" r:id="rId31"/>
    <p:sldId id="848" r:id="rId32"/>
    <p:sldId id="853" r:id="rId33"/>
    <p:sldId id="852" r:id="rId34"/>
    <p:sldId id="856" r:id="rId35"/>
    <p:sldId id="857" r:id="rId36"/>
    <p:sldId id="858" r:id="rId37"/>
    <p:sldId id="859" r:id="rId38"/>
  </p:sldIdLst>
  <p:sldSz cx="9145588" cy="6858000"/>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1F98C3"/>
    <a:srgbClr val="1C89B0"/>
    <a:srgbClr val="781E19"/>
    <a:srgbClr val="A9BECB"/>
    <a:srgbClr val="DDDDDD"/>
    <a:srgbClr val="21A3D0"/>
    <a:srgbClr val="AF1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7" d="100"/>
          <a:sy n="107" d="100"/>
        </p:scale>
        <p:origin x="-1698" y="6"/>
      </p:cViewPr>
      <p:guideLst>
        <p:guide orient="horz" pos="2142"/>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itchFamily="34" charset="0"/>
              <a:buNone/>
              <a:defRPr sz="1200"/>
            </a:lvl1pPr>
          </a:lstStyle>
          <a:p>
            <a:pPr>
              <a:defRPr/>
            </a:pPr>
            <a:endParaRPr lang="zh-CN" altLang="en-US"/>
          </a:p>
        </p:txBody>
      </p:sp>
      <p:sp>
        <p:nvSpPr>
          <p:cNvPr id="512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buFont typeface="Arial" pitchFamily="34" charset="0"/>
              <a:buNone/>
              <a:defRPr sz="1200"/>
            </a:lvl1pPr>
          </a:lstStyle>
          <a:p>
            <a:pPr>
              <a:defRPr/>
            </a:pPr>
            <a:fld id="{3E5044F3-6501-43EA-AF8B-C403DB07EE4D}" type="datetimeFigureOut">
              <a:rPr lang="zh-CN" altLang="en-US"/>
              <a:pPr>
                <a:defRPr/>
              </a:pPr>
              <a:t>2016/9/26 Monday</a:t>
            </a:fld>
            <a:endParaRPr lang="en-US"/>
          </a:p>
        </p:txBody>
      </p:sp>
      <p:sp>
        <p:nvSpPr>
          <p:cNvPr id="52228"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512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512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buFont typeface="Arial" pitchFamily="34" charset="0"/>
              <a:buNone/>
              <a:defRPr sz="1200"/>
            </a:lvl1pPr>
          </a:lstStyle>
          <a:p>
            <a:pPr>
              <a:defRPr/>
            </a:pPr>
            <a:endParaRPr lang="en-US"/>
          </a:p>
        </p:txBody>
      </p:sp>
      <p:sp>
        <p:nvSpPr>
          <p:cNvPr id="512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buFont typeface="Arial" pitchFamily="34" charset="0"/>
              <a:buNone/>
              <a:defRPr sz="1200"/>
            </a:lvl1pPr>
          </a:lstStyle>
          <a:p>
            <a:pPr>
              <a:defRPr/>
            </a:pPr>
            <a:fld id="{DA7ECDF2-EA42-4B82-B824-1537757A3CE5}" type="slidenum">
              <a:rPr lang="zh-CN" altLang="en-US"/>
              <a:pPr>
                <a:defRPr/>
              </a:pPr>
              <a:t>‹#›</a:t>
            </a:fld>
            <a:endParaRPr lang="en-US"/>
          </a:p>
        </p:txBody>
      </p:sp>
    </p:spTree>
    <p:extLst>
      <p:ext uri="{BB962C8B-B14F-4D97-AF65-F5344CB8AC3E}">
        <p14:creationId xmlns:p14="http://schemas.microsoft.com/office/powerpoint/2010/main" val="14058955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01643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22515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064829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772921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15656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157977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28952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35596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5214447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93207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31163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278724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314654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732654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686630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469879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69258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3322506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770096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1888106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22569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774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4966031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0179935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1391984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847242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23026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3988"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2388"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9904527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96204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3987"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3987"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390139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590950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77757724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318494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31825" y="1600200"/>
            <a:ext cx="3863975"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65563" cy="4276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243890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47801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069924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40116746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979678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590550"/>
            <a:ext cx="1970088" cy="52863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31825" y="590550"/>
            <a:ext cx="5759450" cy="52863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9377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3118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6613"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661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9690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3982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6512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33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04906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7987"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7987"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7987"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202038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 Type="http://schemas.openxmlformats.org/officeDocument/2006/relationships/slideLayout" Target="../slideLayouts/slideLayout36.xml"/><Relationship Id="rId21" Type="http://schemas.openxmlformats.org/officeDocument/2006/relationships/image" Target="../media/image9.png"/><Relationship Id="rId7" Type="http://schemas.openxmlformats.org/officeDocument/2006/relationships/slideLayout" Target="../slideLayouts/slideLayout40.xml"/><Relationship Id="rId12" Type="http://schemas.openxmlformats.org/officeDocument/2006/relationships/theme" Target="../theme/theme4.xml"/><Relationship Id="rId17" Type="http://schemas.openxmlformats.org/officeDocument/2006/relationships/image" Target="../media/image5.png"/><Relationship Id="rId25" Type="http://schemas.openxmlformats.org/officeDocument/2006/relationships/image" Target="../media/image13.png"/><Relationship Id="rId2" Type="http://schemas.openxmlformats.org/officeDocument/2006/relationships/slideLayout" Target="../slideLayouts/slideLayout35.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2.png"/><Relationship Id="rId5" Type="http://schemas.openxmlformats.org/officeDocument/2006/relationships/slideLayout" Target="../slideLayouts/slideLayout38.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43.xml"/><Relationship Id="rId19" Type="http://schemas.openxmlformats.org/officeDocument/2006/relationships/image" Target="../media/image7.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 Id="rId22"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Freeform 7"/>
          <p:cNvSpPr>
            <a:spLocks/>
          </p:cNvSpPr>
          <p:nvPr/>
        </p:nvSpPr>
        <p:spPr bwMode="auto">
          <a:xfrm>
            <a:off x="8570913" y="6305550"/>
            <a:ext cx="525462" cy="525463"/>
          </a:xfrm>
          <a:custGeom>
            <a:avLst/>
            <a:gdLst>
              <a:gd name="T0" fmla="*/ 2147483647 w 1007"/>
              <a:gd name="T1" fmla="*/ 0 h 1007"/>
              <a:gd name="T2" fmla="*/ 2147483647 w 1007"/>
              <a:gd name="T3" fmla="*/ 2147483647 h 1007"/>
              <a:gd name="T4" fmla="*/ 2147483647 w 1007"/>
              <a:gd name="T5" fmla="*/ 2147483647 h 1007"/>
              <a:gd name="T6" fmla="*/ 0 w 1007"/>
              <a:gd name="T7" fmla="*/ 2147483647 h 1007"/>
              <a:gd name="T8" fmla="*/ 2147483647 w 1007"/>
              <a:gd name="T9" fmla="*/ 0 h 10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7" h="1007">
                <a:moveTo>
                  <a:pt x="1007" y="0"/>
                </a:moveTo>
                <a:lnTo>
                  <a:pt x="1007" y="881"/>
                </a:lnTo>
                <a:cubicBezTo>
                  <a:pt x="1007" y="950"/>
                  <a:pt x="951" y="1007"/>
                  <a:pt x="882" y="1007"/>
                </a:cubicBezTo>
                <a:lnTo>
                  <a:pt x="0" y="1007"/>
                </a:lnTo>
                <a:lnTo>
                  <a:pt x="100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5" name="TextBox 4"/>
          <p:cNvSpPr txBox="1">
            <a:spLocks noChangeArrowheads="1"/>
          </p:cNvSpPr>
          <p:nvPr/>
        </p:nvSpPr>
        <p:spPr bwMode="auto">
          <a:xfrm>
            <a:off x="8740775" y="6510338"/>
            <a:ext cx="401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buFont typeface="Arial" pitchFamily="34" charset="0"/>
              <a:buNone/>
              <a:defRPr/>
            </a:pPr>
            <a:fld id="{8336505E-F310-43CE-A46C-5BBD1F6A4383}" type="slidenum">
              <a:rPr lang="zh-CN" altLang="en-US" sz="1400" smtClean="0">
                <a:solidFill>
                  <a:schemeClr val="accent2"/>
                </a:solidFill>
              </a:rPr>
              <a:pPr algn="ctr" eaLnBrk="1" hangingPunct="1">
                <a:buFont typeface="Arial" pitchFamily="34" charset="0"/>
                <a:buNone/>
                <a:defRPr/>
              </a:pPr>
              <a:t>‹#›</a:t>
            </a:fld>
            <a:endParaRPr lang="zh-CN" altLang="en-US" sz="1400" smtClean="0">
              <a:solidFill>
                <a:schemeClr val="accent2"/>
              </a:solidFill>
            </a:endParaRPr>
          </a:p>
        </p:txBody>
      </p:sp>
      <p:sp>
        <p:nvSpPr>
          <p:cNvPr id="3076"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300" fill="hold"/>
                                        <p:tgtEl>
                                          <p:spTgt spid="3074"/>
                                        </p:tgtEl>
                                        <p:attrNameLst>
                                          <p:attrName>ppt_w</p:attrName>
                                        </p:attrNameLst>
                                      </p:cBhvr>
                                      <p:tavLst>
                                        <p:tav tm="0">
                                          <p:val>
                                            <p:fltVal val="0"/>
                                          </p:val>
                                        </p:tav>
                                        <p:tav tm="100000">
                                          <p:val>
                                            <p:strVal val="#ppt_w"/>
                                          </p:val>
                                        </p:tav>
                                      </p:tavLst>
                                    </p:anim>
                                    <p:anim calcmode="lin" valueType="num">
                                      <p:cBhvr>
                                        <p:cTn id="8" dur="300" fill="hold"/>
                                        <p:tgtEl>
                                          <p:spTgt spid="3074"/>
                                        </p:tgtEl>
                                        <p:attrNameLst>
                                          <p:attrName>ppt_h</p:attrName>
                                        </p:attrNameLst>
                                      </p:cBhvr>
                                      <p:tavLst>
                                        <p:tav tm="0">
                                          <p:val>
                                            <p:fltVal val="0"/>
                                          </p:val>
                                        </p:tav>
                                        <p:tav tm="100000">
                                          <p:val>
                                            <p:strVal val="#ppt_h"/>
                                          </p:val>
                                        </p:tav>
                                      </p:tavLst>
                                    </p:anim>
                                    <p:anim calcmode="lin" valueType="num">
                                      <p:cBhvr>
                                        <p:cTn id="9" dur="300" fill="hold"/>
                                        <p:tgtEl>
                                          <p:spTgt spid="3074"/>
                                        </p:tgtEl>
                                        <p:attrNameLst>
                                          <p:attrName>style.rotation</p:attrName>
                                        </p:attrNameLst>
                                      </p:cBhvr>
                                      <p:tavLst>
                                        <p:tav tm="0">
                                          <p:val>
                                            <p:fltVal val="90"/>
                                          </p:val>
                                        </p:tav>
                                        <p:tav tm="100000">
                                          <p:val>
                                            <p:fltVal val="0"/>
                                          </p:val>
                                        </p:tav>
                                      </p:tavLst>
                                    </p:anim>
                                    <p:animEffect transition="in" filter="fade">
                                      <p:cBhvr>
                                        <p:cTn id="10" dur="3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Lst>
  </p:timing>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4098" name="Picture 2" descr="PPECLOGO-eff-0-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9913" y="2886075"/>
            <a:ext cx="795337"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PPECLOGO-eff-0-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21425" y="2757488"/>
            <a:ext cx="82232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PPECLOGO-eff-0-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79463" y="1447800"/>
            <a:ext cx="22606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5" descr="PPECLOGO-eff-0-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49625" y="3770313"/>
            <a:ext cx="393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6" descr="PPECLOGO-eff-0-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530850" y="2903538"/>
            <a:ext cx="301625"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8" descr="PPECLOGO-eff-0-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957638" y="2574925"/>
            <a:ext cx="736600"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9" descr="PPECLOGO-eff-5-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446338" y="3206750"/>
            <a:ext cx="1108075"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0" descr="PPECLOGO-eff-5-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013200" y="3446463"/>
            <a:ext cx="13763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1" descr="PPECLOGO-eff-5-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413625" y="2725738"/>
            <a:ext cx="836613"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2" descr="PPECLOGO-eff-0-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956300" y="3624263"/>
            <a:ext cx="39052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3" descr="PPECLOGO-eff-0-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439150" y="2365375"/>
            <a:ext cx="392113"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9" name="Picture 14" descr="PPECLOGO-eff2-1-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539875" y="2795588"/>
            <a:ext cx="12731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0" name="Picture 15" descr="PPECLOGO-eff2-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987675" y="2786063"/>
            <a:ext cx="32702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6" descr="PPECLOGO-eff2-1-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388100" y="3325813"/>
            <a:ext cx="5270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2" name="Picture 17" descr="PPECLOGO-eff2-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927850" y="2909888"/>
            <a:ext cx="269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3" name="Picture 18" descr="PPECLOGO-eff2-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07263" y="3446463"/>
            <a:ext cx="21113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14" name="Rectangle 2"/>
          <p:cNvSpPr>
            <a:spLocks noGrp="1" noChangeArrowheads="1"/>
          </p:cNvSpPr>
          <p:nvPr>
            <p:ph type="title"/>
          </p:nvPr>
        </p:nvSpPr>
        <p:spPr bwMode="auto">
          <a:xfrm>
            <a:off x="631825" y="590550"/>
            <a:ext cx="7881938"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4115" name="Rectangle 3"/>
          <p:cNvSpPr>
            <a:spLocks noGrp="1" noChangeArrowheads="1"/>
          </p:cNvSpPr>
          <p:nvPr>
            <p:ph type="body" idx="1"/>
          </p:nvPr>
        </p:nvSpPr>
        <p:spPr bwMode="auto">
          <a:xfrm>
            <a:off x="631825" y="1600200"/>
            <a:ext cx="7881938"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4104"/>
                                        </p:tgtEl>
                                        <p:attrNameLst>
                                          <p:attrName>style.visibility</p:attrName>
                                        </p:attrNameLst>
                                      </p:cBhvr>
                                      <p:to>
                                        <p:strVal val="visible"/>
                                      </p:to>
                                    </p:set>
                                    <p:animEffect transition="in" filter="fade">
                                      <p:cBhvr>
                                        <p:cTn id="7" dur="500"/>
                                        <p:tgtEl>
                                          <p:spTgt spid="4104"/>
                                        </p:tgtEl>
                                      </p:cBhvr>
                                    </p:animEffect>
                                  </p:childTnLst>
                                </p:cTn>
                              </p:par>
                              <p:par>
                                <p:cTn id="8" presetID="10" presetClass="entr" presetSubtype="0" fill="hold" nodeType="withEffect">
                                  <p:stCondLst>
                                    <p:cond delay="0"/>
                                  </p:stCondLst>
                                  <p:childTnLst>
                                    <p:set>
                                      <p:cBhvr>
                                        <p:cTn id="9" dur="1" fill="hold">
                                          <p:stCondLst>
                                            <p:cond delay="0"/>
                                          </p:stCondLst>
                                        </p:cTn>
                                        <p:tgtEl>
                                          <p:spTgt spid="4101"/>
                                        </p:tgtEl>
                                        <p:attrNameLst>
                                          <p:attrName>style.visibility</p:attrName>
                                        </p:attrNameLst>
                                      </p:cBhvr>
                                      <p:to>
                                        <p:strVal val="visible"/>
                                      </p:to>
                                    </p:set>
                                    <p:animEffect transition="in" filter="fade">
                                      <p:cBhvr>
                                        <p:cTn id="10" dur="500"/>
                                        <p:tgtEl>
                                          <p:spTgt spid="4101"/>
                                        </p:tgtEl>
                                      </p:cBhvr>
                                    </p:animEffect>
                                  </p:childTnLst>
                                </p:cTn>
                              </p:par>
                              <p:par>
                                <p:cTn id="11" presetID="10" presetClass="entr" presetSubtype="0" fill="hold"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500"/>
                                        <p:tgtEl>
                                          <p:spTgt spid="4100"/>
                                        </p:tgtEl>
                                      </p:cBhvr>
                                    </p:animEffect>
                                  </p:childTnLst>
                                </p:cTn>
                              </p:par>
                              <p:par>
                                <p:cTn id="14" presetID="10" presetClass="entr" presetSubtype="0" fill="hold" nodeType="withEffect">
                                  <p:stCondLst>
                                    <p:cond delay="0"/>
                                  </p:stCondLst>
                                  <p:childTnLst>
                                    <p:set>
                                      <p:cBhvr>
                                        <p:cTn id="15" dur="1" fill="hold">
                                          <p:stCondLst>
                                            <p:cond delay="0"/>
                                          </p:stCondLst>
                                        </p:cTn>
                                        <p:tgtEl>
                                          <p:spTgt spid="4098"/>
                                        </p:tgtEl>
                                        <p:attrNameLst>
                                          <p:attrName>style.visibility</p:attrName>
                                        </p:attrNameLst>
                                      </p:cBhvr>
                                      <p:to>
                                        <p:strVal val="visible"/>
                                      </p:to>
                                    </p:set>
                                    <p:animEffect transition="in" filter="fade">
                                      <p:cBhvr>
                                        <p:cTn id="16" dur="500"/>
                                        <p:tgtEl>
                                          <p:spTgt spid="4098"/>
                                        </p:tgtEl>
                                      </p:cBhvr>
                                    </p:animEffect>
                                  </p:childTnLst>
                                </p:cTn>
                              </p:par>
                              <p:par>
                                <p:cTn id="17" presetID="10" presetClass="entr" presetSubtype="0" fill="hold" nodeType="withEffect">
                                  <p:stCondLst>
                                    <p:cond delay="0"/>
                                  </p:stCondLst>
                                  <p:childTnLst>
                                    <p:set>
                                      <p:cBhvr>
                                        <p:cTn id="18" dur="1" fill="hold">
                                          <p:stCondLst>
                                            <p:cond delay="0"/>
                                          </p:stCondLst>
                                        </p:cTn>
                                        <p:tgtEl>
                                          <p:spTgt spid="4103"/>
                                        </p:tgtEl>
                                        <p:attrNameLst>
                                          <p:attrName>style.visibility</p:attrName>
                                        </p:attrNameLst>
                                      </p:cBhvr>
                                      <p:to>
                                        <p:strVal val="visible"/>
                                      </p:to>
                                    </p:set>
                                    <p:animEffect transition="in" filter="fade">
                                      <p:cBhvr>
                                        <p:cTn id="19" dur="500"/>
                                        <p:tgtEl>
                                          <p:spTgt spid="4103"/>
                                        </p:tgtEl>
                                      </p:cBhvr>
                                    </p:animEffect>
                                  </p:childTnLst>
                                </p:cTn>
                              </p:par>
                              <p:par>
                                <p:cTn id="20" presetID="10" presetClass="entr" presetSubtype="0" fill="hold" nodeType="withEffect">
                                  <p:stCondLst>
                                    <p:cond delay="0"/>
                                  </p:stCondLst>
                                  <p:childTnLst>
                                    <p:set>
                                      <p:cBhvr>
                                        <p:cTn id="21" dur="1" fill="hold">
                                          <p:stCondLst>
                                            <p:cond delay="0"/>
                                          </p:stCondLst>
                                        </p:cTn>
                                        <p:tgtEl>
                                          <p:spTgt spid="4105"/>
                                        </p:tgtEl>
                                        <p:attrNameLst>
                                          <p:attrName>style.visibility</p:attrName>
                                        </p:attrNameLst>
                                      </p:cBhvr>
                                      <p:to>
                                        <p:strVal val="visible"/>
                                      </p:to>
                                    </p:set>
                                    <p:animEffect transition="in" filter="fade">
                                      <p:cBhvr>
                                        <p:cTn id="22" dur="500"/>
                                        <p:tgtEl>
                                          <p:spTgt spid="4105"/>
                                        </p:tgtEl>
                                      </p:cBhvr>
                                    </p:animEffect>
                                  </p:childTnLst>
                                </p:cTn>
                              </p:par>
                              <p:par>
                                <p:cTn id="23" presetID="10" presetClass="entr" presetSubtype="0" fill="hold" nodeType="withEffect">
                                  <p:stCondLst>
                                    <p:cond delay="0"/>
                                  </p:stCondLst>
                                  <p:childTnLst>
                                    <p:set>
                                      <p:cBhvr>
                                        <p:cTn id="24" dur="1" fill="hold">
                                          <p:stCondLst>
                                            <p:cond delay="0"/>
                                          </p:stCondLst>
                                        </p:cTn>
                                        <p:tgtEl>
                                          <p:spTgt spid="4107"/>
                                        </p:tgtEl>
                                        <p:attrNameLst>
                                          <p:attrName>style.visibility</p:attrName>
                                        </p:attrNameLst>
                                      </p:cBhvr>
                                      <p:to>
                                        <p:strVal val="visible"/>
                                      </p:to>
                                    </p:set>
                                    <p:animEffect transition="in" filter="fade">
                                      <p:cBhvr>
                                        <p:cTn id="25" dur="500"/>
                                        <p:tgtEl>
                                          <p:spTgt spid="4107"/>
                                        </p:tgtEl>
                                      </p:cBhvr>
                                    </p:animEffect>
                                  </p:childTnLst>
                                </p:cTn>
                              </p:par>
                              <p:par>
                                <p:cTn id="26" presetID="10" presetClass="entr" presetSubtype="0" fill="hold" nodeType="withEffect">
                                  <p:stCondLst>
                                    <p:cond delay="0"/>
                                  </p:stCondLst>
                                  <p:childTnLst>
                                    <p:set>
                                      <p:cBhvr>
                                        <p:cTn id="27" dur="1" fill="hold">
                                          <p:stCondLst>
                                            <p:cond delay="0"/>
                                          </p:stCondLst>
                                        </p:cTn>
                                        <p:tgtEl>
                                          <p:spTgt spid="4099"/>
                                        </p:tgtEl>
                                        <p:attrNameLst>
                                          <p:attrName>style.visibility</p:attrName>
                                        </p:attrNameLst>
                                      </p:cBhvr>
                                      <p:to>
                                        <p:strVal val="visible"/>
                                      </p:to>
                                    </p:set>
                                    <p:animEffect transition="in" filter="fade">
                                      <p:cBhvr>
                                        <p:cTn id="28" dur="500"/>
                                        <p:tgtEl>
                                          <p:spTgt spid="4099"/>
                                        </p:tgtEl>
                                      </p:cBhvr>
                                    </p:animEffect>
                                  </p:childTnLst>
                                </p:cTn>
                              </p:par>
                              <p:par>
                                <p:cTn id="29" presetID="10" presetClass="entr" presetSubtype="0" fill="hold" nodeType="withEffect">
                                  <p:stCondLst>
                                    <p:cond delay="0"/>
                                  </p:stCondLst>
                                  <p:childTnLst>
                                    <p:set>
                                      <p:cBhvr>
                                        <p:cTn id="30" dur="1" fill="hold">
                                          <p:stCondLst>
                                            <p:cond delay="0"/>
                                          </p:stCondLst>
                                        </p:cTn>
                                        <p:tgtEl>
                                          <p:spTgt spid="4106"/>
                                        </p:tgtEl>
                                        <p:attrNameLst>
                                          <p:attrName>style.visibility</p:attrName>
                                        </p:attrNameLst>
                                      </p:cBhvr>
                                      <p:to>
                                        <p:strVal val="visible"/>
                                      </p:to>
                                    </p:set>
                                    <p:animEffect transition="in" filter="fade">
                                      <p:cBhvr>
                                        <p:cTn id="31" dur="500"/>
                                        <p:tgtEl>
                                          <p:spTgt spid="4106"/>
                                        </p:tgtEl>
                                      </p:cBhvr>
                                    </p:animEffect>
                                  </p:childTnLst>
                                </p:cTn>
                              </p:par>
                              <p:par>
                                <p:cTn id="32" presetID="10" presetClass="entr" presetSubtype="0" fill="hold" nodeType="withEffect">
                                  <p:stCondLst>
                                    <p:cond delay="0"/>
                                  </p:stCondLst>
                                  <p:childTnLst>
                                    <p:set>
                                      <p:cBhvr>
                                        <p:cTn id="33" dur="1" fill="hold">
                                          <p:stCondLst>
                                            <p:cond delay="0"/>
                                          </p:stCondLst>
                                        </p:cTn>
                                        <p:tgtEl>
                                          <p:spTgt spid="4102"/>
                                        </p:tgtEl>
                                        <p:attrNameLst>
                                          <p:attrName>style.visibility</p:attrName>
                                        </p:attrNameLst>
                                      </p:cBhvr>
                                      <p:to>
                                        <p:strVal val="visible"/>
                                      </p:to>
                                    </p:set>
                                    <p:animEffect transition="in" filter="fade">
                                      <p:cBhvr>
                                        <p:cTn id="34" dur="500"/>
                                        <p:tgtEl>
                                          <p:spTgt spid="4102"/>
                                        </p:tgtEl>
                                      </p:cBhvr>
                                    </p:animEffect>
                                  </p:childTnLst>
                                </p:cTn>
                              </p:par>
                              <p:par>
                                <p:cTn id="35" presetID="10" presetClass="entr" presetSubtype="0" fill="hold" nodeType="withEffect">
                                  <p:stCondLst>
                                    <p:cond delay="0"/>
                                  </p:stCondLst>
                                  <p:childTnLst>
                                    <p:set>
                                      <p:cBhvr>
                                        <p:cTn id="36" dur="1" fill="hold">
                                          <p:stCondLst>
                                            <p:cond delay="0"/>
                                          </p:stCondLst>
                                        </p:cTn>
                                        <p:tgtEl>
                                          <p:spTgt spid="4108"/>
                                        </p:tgtEl>
                                        <p:attrNameLst>
                                          <p:attrName>style.visibility</p:attrName>
                                        </p:attrNameLst>
                                      </p:cBhvr>
                                      <p:to>
                                        <p:strVal val="visible"/>
                                      </p:to>
                                    </p:set>
                                    <p:animEffect transition="in" filter="fade">
                                      <p:cBhvr>
                                        <p:cTn id="37" dur="500"/>
                                        <p:tgtEl>
                                          <p:spTgt spid="4108"/>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4106"/>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4099"/>
                                        </p:tgtEl>
                                        <p:attrNameLst>
                                          <p:attrName>ppt_x,ppt_y</p:attrName>
                                        </p:attrNameLst>
                                      </p:cBhvr>
                                      <p:rCtr x="-156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4102"/>
                                        </p:tgtEl>
                                        <p:attrNameLst>
                                          <p:attrName>ppt_x,ppt_y</p:attrName>
                                        </p:attrNameLst>
                                      </p:cBhvr>
                                      <p:rCtr x="-234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4103"/>
                                        </p:tgtEl>
                                        <p:attrNameLst>
                                          <p:attrName>ppt_x,ppt_y</p:attrName>
                                        </p:attrNameLst>
                                      </p:cBhvr>
                                      <p:rCtr x="-96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4101"/>
                                        </p:tgtEl>
                                        <p:attrNameLst>
                                          <p:attrName>ppt_x,ppt_y</p:attrName>
                                        </p:attrNameLst>
                                      </p:cBhvr>
                                      <p:rCtr x="-216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098"/>
                                        </p:tgtEl>
                                        <p:attrNameLst>
                                          <p:attrName>ppt_x,ppt_y</p:attrName>
                                        </p:attrNameLst>
                                      </p:cBhvr>
                                      <p:rCtr x="-166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4107"/>
                                        </p:tgtEl>
                                        <p:attrNameLst>
                                          <p:attrName>ppt_x,ppt_y</p:attrName>
                                        </p:attrNameLst>
                                      </p:cBhvr>
                                      <p:rCtr x="-284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4108"/>
                                        </p:tgtEl>
                                        <p:attrNameLst>
                                          <p:attrName>ppt_x,ppt_y</p:attrName>
                                        </p:attrNameLst>
                                      </p:cBhvr>
                                      <p:rCtr x="-284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4105"/>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4104"/>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4100"/>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4104"/>
                                        </p:tgtEl>
                                      </p:cBhvr>
                                    </p:animEffect>
                                    <p:set>
                                      <p:cBhvr>
                                        <p:cTn id="62" dur="1" fill="hold">
                                          <p:stCondLst>
                                            <p:cond delay="499"/>
                                          </p:stCondLst>
                                        </p:cTn>
                                        <p:tgtEl>
                                          <p:spTgt spid="4104"/>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4105"/>
                                        </p:tgtEl>
                                      </p:cBhvr>
                                    </p:animEffect>
                                    <p:set>
                                      <p:cBhvr>
                                        <p:cTn id="65" dur="1" fill="hold">
                                          <p:stCondLst>
                                            <p:cond delay="499"/>
                                          </p:stCondLst>
                                        </p:cTn>
                                        <p:tgtEl>
                                          <p:spTgt spid="4105"/>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4107"/>
                                        </p:tgtEl>
                                      </p:cBhvr>
                                    </p:animEffect>
                                    <p:set>
                                      <p:cBhvr>
                                        <p:cTn id="68" dur="1" fill="hold">
                                          <p:stCondLst>
                                            <p:cond delay="499"/>
                                          </p:stCondLst>
                                        </p:cTn>
                                        <p:tgtEl>
                                          <p:spTgt spid="4107"/>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4101"/>
                                        </p:tgtEl>
                                      </p:cBhvr>
                                    </p:animEffect>
                                    <p:set>
                                      <p:cBhvr>
                                        <p:cTn id="71" dur="1" fill="hold">
                                          <p:stCondLst>
                                            <p:cond delay="499"/>
                                          </p:stCondLst>
                                        </p:cTn>
                                        <p:tgtEl>
                                          <p:spTgt spid="4101"/>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4103"/>
                                        </p:tgtEl>
                                      </p:cBhvr>
                                    </p:animEffect>
                                    <p:set>
                                      <p:cBhvr>
                                        <p:cTn id="74" dur="1" fill="hold">
                                          <p:stCondLst>
                                            <p:cond delay="499"/>
                                          </p:stCondLst>
                                        </p:cTn>
                                        <p:tgtEl>
                                          <p:spTgt spid="4103"/>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4099"/>
                                        </p:tgtEl>
                                      </p:cBhvr>
                                    </p:animEffect>
                                    <p:set>
                                      <p:cBhvr>
                                        <p:cTn id="77" dur="1" fill="hold">
                                          <p:stCondLst>
                                            <p:cond delay="499"/>
                                          </p:stCondLst>
                                        </p:cTn>
                                        <p:tgtEl>
                                          <p:spTgt spid="4099"/>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4106"/>
                                        </p:tgtEl>
                                      </p:cBhvr>
                                    </p:animEffect>
                                    <p:set>
                                      <p:cBhvr>
                                        <p:cTn id="80" dur="1" fill="hold">
                                          <p:stCondLst>
                                            <p:cond delay="499"/>
                                          </p:stCondLst>
                                        </p:cTn>
                                        <p:tgtEl>
                                          <p:spTgt spid="4106"/>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4108"/>
                                        </p:tgtEl>
                                      </p:cBhvr>
                                    </p:animEffect>
                                    <p:set>
                                      <p:cBhvr>
                                        <p:cTn id="83" dur="1" fill="hold">
                                          <p:stCondLst>
                                            <p:cond delay="499"/>
                                          </p:stCondLst>
                                        </p:cTn>
                                        <p:tgtEl>
                                          <p:spTgt spid="4108"/>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4100"/>
                                        </p:tgtEl>
                                      </p:cBhvr>
                                    </p:animEffect>
                                    <p:set>
                                      <p:cBhvr>
                                        <p:cTn id="86" dur="1" fill="hold">
                                          <p:stCondLst>
                                            <p:cond delay="499"/>
                                          </p:stCondLst>
                                        </p:cTn>
                                        <p:tgtEl>
                                          <p:spTgt spid="4100"/>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098"/>
                                        </p:tgtEl>
                                      </p:cBhvr>
                                    </p:animEffect>
                                    <p:set>
                                      <p:cBhvr>
                                        <p:cTn id="89" dur="1" fill="hold">
                                          <p:stCondLst>
                                            <p:cond delay="499"/>
                                          </p:stCondLst>
                                        </p:cTn>
                                        <p:tgtEl>
                                          <p:spTgt spid="4098"/>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4102"/>
                                        </p:tgtEl>
                                      </p:cBhvr>
                                    </p:animEffect>
                                    <p:set>
                                      <p:cBhvr>
                                        <p:cTn id="92" dur="1" fill="hold">
                                          <p:stCondLst>
                                            <p:cond delay="499"/>
                                          </p:stCondLst>
                                        </p:cTn>
                                        <p:tgtEl>
                                          <p:spTgt spid="4102"/>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4109"/>
                                        </p:tgtEl>
                                        <p:attrNameLst>
                                          <p:attrName>style.visibility</p:attrName>
                                        </p:attrNameLst>
                                      </p:cBhvr>
                                      <p:to>
                                        <p:strVal val="visible"/>
                                      </p:to>
                                    </p:set>
                                    <p:animEffect transition="in" filter="fade">
                                      <p:cBhvr>
                                        <p:cTn id="95" dur="100"/>
                                        <p:tgtEl>
                                          <p:spTgt spid="4109"/>
                                        </p:tgtEl>
                                      </p:cBhvr>
                                    </p:animEffect>
                                  </p:childTnLst>
                                </p:cTn>
                              </p:par>
                              <p:par>
                                <p:cTn id="96" presetID="10" presetClass="entr" presetSubtype="0" fill="hold" nodeType="withEffect">
                                  <p:stCondLst>
                                    <p:cond delay="600"/>
                                  </p:stCondLst>
                                  <p:childTnLst>
                                    <p:set>
                                      <p:cBhvr>
                                        <p:cTn id="97" dur="1" fill="hold">
                                          <p:stCondLst>
                                            <p:cond delay="0"/>
                                          </p:stCondLst>
                                        </p:cTn>
                                        <p:tgtEl>
                                          <p:spTgt spid="4110"/>
                                        </p:tgtEl>
                                        <p:attrNameLst>
                                          <p:attrName>style.visibility</p:attrName>
                                        </p:attrNameLst>
                                      </p:cBhvr>
                                      <p:to>
                                        <p:strVal val="visible"/>
                                      </p:to>
                                    </p:set>
                                    <p:animEffect transition="in" filter="fade">
                                      <p:cBhvr>
                                        <p:cTn id="98" dur="100"/>
                                        <p:tgtEl>
                                          <p:spTgt spid="4110"/>
                                        </p:tgtEl>
                                      </p:cBhvr>
                                    </p:animEffect>
                                  </p:childTnLst>
                                </p:cTn>
                              </p:par>
                              <p:par>
                                <p:cTn id="99" presetID="10" presetClass="entr" presetSubtype="0" fill="hold" nodeType="withEffect">
                                  <p:stCondLst>
                                    <p:cond delay="200"/>
                                  </p:stCondLst>
                                  <p:childTnLst>
                                    <p:set>
                                      <p:cBhvr>
                                        <p:cTn id="100" dur="1" fill="hold">
                                          <p:stCondLst>
                                            <p:cond delay="0"/>
                                          </p:stCondLst>
                                        </p:cTn>
                                        <p:tgtEl>
                                          <p:spTgt spid="4111"/>
                                        </p:tgtEl>
                                        <p:attrNameLst>
                                          <p:attrName>style.visibility</p:attrName>
                                        </p:attrNameLst>
                                      </p:cBhvr>
                                      <p:to>
                                        <p:strVal val="visible"/>
                                      </p:to>
                                    </p:set>
                                    <p:animEffect transition="in" filter="fade">
                                      <p:cBhvr>
                                        <p:cTn id="101" dur="100"/>
                                        <p:tgtEl>
                                          <p:spTgt spid="4111"/>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4112"/>
                                        </p:tgtEl>
                                        <p:attrNameLst>
                                          <p:attrName>style.visibility</p:attrName>
                                        </p:attrNameLst>
                                      </p:cBhvr>
                                      <p:to>
                                        <p:strVal val="visible"/>
                                      </p:to>
                                    </p:set>
                                    <p:animEffect transition="in" filter="fade">
                                      <p:cBhvr>
                                        <p:cTn id="104" dur="100"/>
                                        <p:tgtEl>
                                          <p:spTgt spid="4112"/>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4113"/>
                                        </p:tgtEl>
                                        <p:attrNameLst>
                                          <p:attrName>style.visibility</p:attrName>
                                        </p:attrNameLst>
                                      </p:cBhvr>
                                      <p:to>
                                        <p:strVal val="visible"/>
                                      </p:to>
                                    </p:set>
                                    <p:animEffect transition="in" filter="fade">
                                      <p:cBhvr>
                                        <p:cTn id="107" dur="100"/>
                                        <p:tgtEl>
                                          <p:spTgt spid="4113"/>
                                        </p:tgtEl>
                                      </p:cBhvr>
                                    </p:animEffect>
                                  </p:childTnLst>
                                </p:cTn>
                              </p:par>
                              <p:par>
                                <p:cTn id="108" presetID="53" presetClass="exit" presetSubtype="0" fill="hold" nodeType="withEffect">
                                  <p:stCondLst>
                                    <p:cond delay="100"/>
                                  </p:stCondLst>
                                  <p:childTnLst>
                                    <p:anim calcmode="lin" valueType="num">
                                      <p:cBhvr>
                                        <p:cTn id="109" dur="1000"/>
                                        <p:tgtEl>
                                          <p:spTgt spid="4109"/>
                                        </p:tgtEl>
                                        <p:attrNameLst>
                                          <p:attrName>ppt_w</p:attrName>
                                        </p:attrNameLst>
                                      </p:cBhvr>
                                      <p:tavLst>
                                        <p:tav tm="0">
                                          <p:val>
                                            <p:strVal val="ppt_w"/>
                                          </p:val>
                                        </p:tav>
                                        <p:tav tm="100000">
                                          <p:val>
                                            <p:fltVal val="0"/>
                                          </p:val>
                                        </p:tav>
                                      </p:tavLst>
                                    </p:anim>
                                    <p:anim calcmode="lin" valueType="num">
                                      <p:cBhvr>
                                        <p:cTn id="110" dur="1000"/>
                                        <p:tgtEl>
                                          <p:spTgt spid="4109"/>
                                        </p:tgtEl>
                                        <p:attrNameLst>
                                          <p:attrName>ppt_h</p:attrName>
                                        </p:attrNameLst>
                                      </p:cBhvr>
                                      <p:tavLst>
                                        <p:tav tm="0">
                                          <p:val>
                                            <p:strVal val="ppt_h"/>
                                          </p:val>
                                        </p:tav>
                                        <p:tav tm="100000">
                                          <p:val>
                                            <p:fltVal val="0"/>
                                          </p:val>
                                        </p:tav>
                                      </p:tavLst>
                                    </p:anim>
                                    <p:animEffect transition="out" filter="fade">
                                      <p:cBhvr>
                                        <p:cTn id="111" dur="1000"/>
                                        <p:tgtEl>
                                          <p:spTgt spid="4109"/>
                                        </p:tgtEl>
                                      </p:cBhvr>
                                    </p:animEffect>
                                    <p:set>
                                      <p:cBhvr>
                                        <p:cTn id="112" dur="1" fill="hold">
                                          <p:stCondLst>
                                            <p:cond delay="999"/>
                                          </p:stCondLst>
                                        </p:cTn>
                                        <p:tgtEl>
                                          <p:spTgt spid="4109"/>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4110"/>
                                        </p:tgtEl>
                                        <p:attrNameLst>
                                          <p:attrName>ppt_w</p:attrName>
                                        </p:attrNameLst>
                                      </p:cBhvr>
                                      <p:tavLst>
                                        <p:tav tm="0">
                                          <p:val>
                                            <p:strVal val="ppt_w"/>
                                          </p:val>
                                        </p:tav>
                                        <p:tav tm="100000">
                                          <p:val>
                                            <p:fltVal val="0"/>
                                          </p:val>
                                        </p:tav>
                                      </p:tavLst>
                                    </p:anim>
                                    <p:anim calcmode="lin" valueType="num">
                                      <p:cBhvr>
                                        <p:cTn id="115" dur="500"/>
                                        <p:tgtEl>
                                          <p:spTgt spid="4110"/>
                                        </p:tgtEl>
                                        <p:attrNameLst>
                                          <p:attrName>ppt_h</p:attrName>
                                        </p:attrNameLst>
                                      </p:cBhvr>
                                      <p:tavLst>
                                        <p:tav tm="0">
                                          <p:val>
                                            <p:strVal val="ppt_h"/>
                                          </p:val>
                                        </p:tav>
                                        <p:tav tm="100000">
                                          <p:val>
                                            <p:fltVal val="0"/>
                                          </p:val>
                                        </p:tav>
                                      </p:tavLst>
                                    </p:anim>
                                    <p:animEffect transition="out" filter="fade">
                                      <p:cBhvr>
                                        <p:cTn id="116" dur="500"/>
                                        <p:tgtEl>
                                          <p:spTgt spid="4110"/>
                                        </p:tgtEl>
                                      </p:cBhvr>
                                    </p:animEffect>
                                    <p:set>
                                      <p:cBhvr>
                                        <p:cTn id="117" dur="1" fill="hold">
                                          <p:stCondLst>
                                            <p:cond delay="499"/>
                                          </p:stCondLst>
                                        </p:cTn>
                                        <p:tgtEl>
                                          <p:spTgt spid="4110"/>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4111"/>
                                        </p:tgtEl>
                                        <p:attrNameLst>
                                          <p:attrName>ppt_w</p:attrName>
                                        </p:attrNameLst>
                                      </p:cBhvr>
                                      <p:tavLst>
                                        <p:tav tm="0">
                                          <p:val>
                                            <p:strVal val="ppt_w"/>
                                          </p:val>
                                        </p:tav>
                                        <p:tav tm="100000">
                                          <p:val>
                                            <p:fltVal val="0"/>
                                          </p:val>
                                        </p:tav>
                                      </p:tavLst>
                                    </p:anim>
                                    <p:anim calcmode="lin" valueType="num">
                                      <p:cBhvr>
                                        <p:cTn id="120" dur="500"/>
                                        <p:tgtEl>
                                          <p:spTgt spid="4111"/>
                                        </p:tgtEl>
                                        <p:attrNameLst>
                                          <p:attrName>ppt_h</p:attrName>
                                        </p:attrNameLst>
                                      </p:cBhvr>
                                      <p:tavLst>
                                        <p:tav tm="0">
                                          <p:val>
                                            <p:strVal val="ppt_h"/>
                                          </p:val>
                                        </p:tav>
                                        <p:tav tm="100000">
                                          <p:val>
                                            <p:fltVal val="0"/>
                                          </p:val>
                                        </p:tav>
                                      </p:tavLst>
                                    </p:anim>
                                    <p:animEffect transition="out" filter="fade">
                                      <p:cBhvr>
                                        <p:cTn id="121" dur="500"/>
                                        <p:tgtEl>
                                          <p:spTgt spid="4111"/>
                                        </p:tgtEl>
                                      </p:cBhvr>
                                    </p:animEffect>
                                    <p:set>
                                      <p:cBhvr>
                                        <p:cTn id="122" dur="1" fill="hold">
                                          <p:stCondLst>
                                            <p:cond delay="499"/>
                                          </p:stCondLst>
                                        </p:cTn>
                                        <p:tgtEl>
                                          <p:spTgt spid="4111"/>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4112"/>
                                        </p:tgtEl>
                                        <p:attrNameLst>
                                          <p:attrName>ppt_w</p:attrName>
                                        </p:attrNameLst>
                                      </p:cBhvr>
                                      <p:tavLst>
                                        <p:tav tm="0">
                                          <p:val>
                                            <p:strVal val="ppt_w"/>
                                          </p:val>
                                        </p:tav>
                                        <p:tav tm="100000">
                                          <p:val>
                                            <p:fltVal val="0"/>
                                          </p:val>
                                        </p:tav>
                                      </p:tavLst>
                                    </p:anim>
                                    <p:anim calcmode="lin" valueType="num">
                                      <p:cBhvr>
                                        <p:cTn id="125" dur="500"/>
                                        <p:tgtEl>
                                          <p:spTgt spid="4112"/>
                                        </p:tgtEl>
                                        <p:attrNameLst>
                                          <p:attrName>ppt_h</p:attrName>
                                        </p:attrNameLst>
                                      </p:cBhvr>
                                      <p:tavLst>
                                        <p:tav tm="0">
                                          <p:val>
                                            <p:strVal val="ppt_h"/>
                                          </p:val>
                                        </p:tav>
                                        <p:tav tm="100000">
                                          <p:val>
                                            <p:fltVal val="0"/>
                                          </p:val>
                                        </p:tav>
                                      </p:tavLst>
                                    </p:anim>
                                    <p:animEffect transition="out" filter="fade">
                                      <p:cBhvr>
                                        <p:cTn id="126" dur="500"/>
                                        <p:tgtEl>
                                          <p:spTgt spid="4112"/>
                                        </p:tgtEl>
                                      </p:cBhvr>
                                    </p:animEffect>
                                    <p:set>
                                      <p:cBhvr>
                                        <p:cTn id="127" dur="1" fill="hold">
                                          <p:stCondLst>
                                            <p:cond delay="499"/>
                                          </p:stCondLst>
                                        </p:cTn>
                                        <p:tgtEl>
                                          <p:spTgt spid="4112"/>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4113"/>
                                        </p:tgtEl>
                                        <p:attrNameLst>
                                          <p:attrName>ppt_w</p:attrName>
                                        </p:attrNameLst>
                                      </p:cBhvr>
                                      <p:tavLst>
                                        <p:tav tm="0">
                                          <p:val>
                                            <p:strVal val="ppt_w"/>
                                          </p:val>
                                        </p:tav>
                                        <p:tav tm="100000">
                                          <p:val>
                                            <p:fltVal val="0"/>
                                          </p:val>
                                        </p:tav>
                                      </p:tavLst>
                                    </p:anim>
                                    <p:anim calcmode="lin" valueType="num">
                                      <p:cBhvr>
                                        <p:cTn id="130" dur="500"/>
                                        <p:tgtEl>
                                          <p:spTgt spid="4113"/>
                                        </p:tgtEl>
                                        <p:attrNameLst>
                                          <p:attrName>ppt_h</p:attrName>
                                        </p:attrNameLst>
                                      </p:cBhvr>
                                      <p:tavLst>
                                        <p:tav tm="0">
                                          <p:val>
                                            <p:strVal val="ppt_h"/>
                                          </p:val>
                                        </p:tav>
                                        <p:tav tm="100000">
                                          <p:val>
                                            <p:fltVal val="0"/>
                                          </p:val>
                                        </p:tav>
                                      </p:tavLst>
                                    </p:anim>
                                    <p:animEffect transition="out" filter="fade">
                                      <p:cBhvr>
                                        <p:cTn id="131" dur="500"/>
                                        <p:tgtEl>
                                          <p:spTgt spid="4113"/>
                                        </p:tgtEl>
                                      </p:cBhvr>
                                    </p:animEffect>
                                    <p:set>
                                      <p:cBhvr>
                                        <p:cTn id="132" dur="1" fill="hold">
                                          <p:stCondLst>
                                            <p:cond delay="499"/>
                                          </p:stCondLst>
                                        </p:cTn>
                                        <p:tgtEl>
                                          <p:spTgt spid="4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rgbClr val="4D4D4D"/>
          </a:solidFill>
          <a:latin typeface="+mj-lt"/>
          <a:ea typeface="+mj-ea"/>
          <a:cs typeface="+mj-cs"/>
        </a:defRPr>
      </a:lvl1pPr>
      <a:lvl2pPr algn="l" rtl="0" eaLnBrk="0" fontAlgn="base" hangingPunct="0">
        <a:spcBef>
          <a:spcPct val="0"/>
        </a:spcBef>
        <a:spcAft>
          <a:spcPct val="0"/>
        </a:spcAft>
        <a:defRPr sz="2400">
          <a:solidFill>
            <a:srgbClr val="4D4D4D"/>
          </a:solidFill>
          <a:latin typeface="Arial" pitchFamily="34" charset="0"/>
          <a:ea typeface="微软雅黑" pitchFamily="34" charset="-122"/>
        </a:defRPr>
      </a:lvl2pPr>
      <a:lvl3pPr algn="l" rtl="0" eaLnBrk="0" fontAlgn="base" hangingPunct="0">
        <a:spcBef>
          <a:spcPct val="0"/>
        </a:spcBef>
        <a:spcAft>
          <a:spcPct val="0"/>
        </a:spcAft>
        <a:defRPr sz="2400">
          <a:solidFill>
            <a:srgbClr val="4D4D4D"/>
          </a:solidFill>
          <a:latin typeface="Arial" pitchFamily="34" charset="0"/>
          <a:ea typeface="微软雅黑" pitchFamily="34" charset="-122"/>
        </a:defRPr>
      </a:lvl3pPr>
      <a:lvl4pPr algn="l" rtl="0" eaLnBrk="0" fontAlgn="base" hangingPunct="0">
        <a:spcBef>
          <a:spcPct val="0"/>
        </a:spcBef>
        <a:spcAft>
          <a:spcPct val="0"/>
        </a:spcAft>
        <a:defRPr sz="2400">
          <a:solidFill>
            <a:srgbClr val="4D4D4D"/>
          </a:solidFill>
          <a:latin typeface="Arial" pitchFamily="34" charset="0"/>
          <a:ea typeface="微软雅黑" pitchFamily="34" charset="-122"/>
        </a:defRPr>
      </a:lvl4pPr>
      <a:lvl5pPr algn="l" rtl="0" eaLnBrk="0" fontAlgn="base" hangingPunct="0">
        <a:spcBef>
          <a:spcPct val="0"/>
        </a:spcBef>
        <a:spcAft>
          <a:spcPct val="0"/>
        </a:spcAft>
        <a:defRPr sz="2400">
          <a:solidFill>
            <a:srgbClr val="4D4D4D"/>
          </a:solidFill>
          <a:latin typeface="Arial" pitchFamily="34" charset="0"/>
          <a:ea typeface="微软雅黑" pitchFamily="34" charset="-122"/>
        </a:defRPr>
      </a:lvl5pPr>
      <a:lvl6pPr marL="457200" algn="l" rtl="0" eaLnBrk="0" fontAlgn="base" hangingPunct="0">
        <a:spcBef>
          <a:spcPct val="0"/>
        </a:spcBef>
        <a:spcAft>
          <a:spcPct val="0"/>
        </a:spcAft>
        <a:defRPr sz="2400">
          <a:solidFill>
            <a:srgbClr val="4D4D4D"/>
          </a:solidFill>
          <a:latin typeface="Arial" pitchFamily="34" charset="0"/>
          <a:ea typeface="微软雅黑" pitchFamily="34" charset="-122"/>
        </a:defRPr>
      </a:lvl6pPr>
      <a:lvl7pPr marL="914400" algn="l" rtl="0" eaLnBrk="0" fontAlgn="base" hangingPunct="0">
        <a:spcBef>
          <a:spcPct val="0"/>
        </a:spcBef>
        <a:spcAft>
          <a:spcPct val="0"/>
        </a:spcAft>
        <a:defRPr sz="2400">
          <a:solidFill>
            <a:srgbClr val="4D4D4D"/>
          </a:solidFill>
          <a:latin typeface="Arial" pitchFamily="34" charset="0"/>
          <a:ea typeface="微软雅黑" pitchFamily="34" charset="-122"/>
        </a:defRPr>
      </a:lvl7pPr>
      <a:lvl8pPr marL="1371600" algn="l" rtl="0" eaLnBrk="0" fontAlgn="base" hangingPunct="0">
        <a:spcBef>
          <a:spcPct val="0"/>
        </a:spcBef>
        <a:spcAft>
          <a:spcPct val="0"/>
        </a:spcAft>
        <a:defRPr sz="2400">
          <a:solidFill>
            <a:srgbClr val="4D4D4D"/>
          </a:solidFill>
          <a:latin typeface="Arial" pitchFamily="34" charset="0"/>
          <a:ea typeface="微软雅黑" pitchFamily="34" charset="-122"/>
        </a:defRPr>
      </a:lvl8pPr>
      <a:lvl9pPr marL="1828800" algn="l" rtl="0" eaLnBrk="0" fontAlgn="base" hangingPunct="0">
        <a:spcBef>
          <a:spcPct val="0"/>
        </a:spcBef>
        <a:spcAft>
          <a:spcPct val="0"/>
        </a:spcAft>
        <a:defRPr sz="2400">
          <a:solidFill>
            <a:srgbClr val="4D4D4D"/>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rgbClr val="4D4D4D"/>
          </a:solidFill>
          <a:latin typeface="+mn-lt"/>
          <a:ea typeface="+mn-ea"/>
          <a:cs typeface="微软雅黑" pitchFamily="34" charset="-122"/>
        </a:defRPr>
      </a:lvl1pPr>
      <a:lvl2pPr marL="742950" indent="-285750" algn="l" rtl="0" eaLnBrk="0" fontAlgn="base" hangingPunct="0">
        <a:spcBef>
          <a:spcPct val="20000"/>
        </a:spcBef>
        <a:spcAft>
          <a:spcPct val="0"/>
        </a:spcAft>
        <a:buChar char="–"/>
        <a:defRPr sz="2000">
          <a:solidFill>
            <a:srgbClr val="4D4D4D"/>
          </a:solidFill>
          <a:latin typeface="+mn-lt"/>
          <a:ea typeface="仿宋_GB2312" pitchFamily="1" charset="-122"/>
          <a:cs typeface="仿宋_GB231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cs typeface="仿宋_GB231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cs typeface="仿宋_GB231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9.xml"/><Relationship Id="rId4" Type="http://schemas.openxmlformats.org/officeDocument/2006/relationships/image" Target="../media/image36.jpeg"/></Relationships>
</file>

<file path=ppt/slides/_rels/slide1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9.xml"/><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9.xml"/><Relationship Id="rId4" Type="http://schemas.openxmlformats.org/officeDocument/2006/relationships/image" Target="../media/image44.jpe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9.xml"/><Relationship Id="rId4" Type="http://schemas.openxmlformats.org/officeDocument/2006/relationships/image" Target="../media/image47.jpeg"/></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9.xml"/><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9.xml"/><Relationship Id="rId4" Type="http://schemas.openxmlformats.org/officeDocument/2006/relationships/image" Target="../media/image55.jpeg"/></Relationships>
</file>

<file path=ppt/slides/_rels/slide2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9.xml"/><Relationship Id="rId4" Type="http://schemas.openxmlformats.org/officeDocument/2006/relationships/image" Target="../media/image59.jpeg"/></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9.xm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9.xm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2.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TextBox 24"/>
          <p:cNvSpPr txBox="1">
            <a:spLocks noChangeArrowheads="1"/>
          </p:cNvSpPr>
          <p:nvPr/>
        </p:nvSpPr>
        <p:spPr bwMode="auto">
          <a:xfrm>
            <a:off x="1116013" y="5389563"/>
            <a:ext cx="6913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rgbClr val="4D4D4D"/>
                </a:solidFill>
                <a:latin typeface="微软雅黑" pitchFamily="34" charset="-122"/>
                <a:ea typeface="微软雅黑" pitchFamily="34" charset="-122"/>
              </a:rPr>
              <a:t>上面主题图片可更换，造型和动画不变，其他文字可自行更改</a:t>
            </a:r>
          </a:p>
        </p:txBody>
      </p:sp>
      <p:sp>
        <p:nvSpPr>
          <p:cNvPr id="6147"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a:solidFill>
                  <a:srgbClr val="4D4D4D"/>
                </a:solidFill>
                <a:latin typeface="微软雅黑" pitchFamily="34" charset="-122"/>
                <a:ea typeface="微软雅黑" pitchFamily="34" charset="-122"/>
              </a:rPr>
              <a:t>中国</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湖北</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武汉</a:t>
            </a:r>
          </a:p>
        </p:txBody>
      </p:sp>
      <p:sp>
        <p:nvSpPr>
          <p:cNvPr id="6148" name="Freeform 15"/>
          <p:cNvSpPr>
            <a:spLocks/>
          </p:cNvSpPr>
          <p:nvPr/>
        </p:nvSpPr>
        <p:spPr bwMode="auto">
          <a:xfrm>
            <a:off x="0" y="1290638"/>
            <a:ext cx="9144000" cy="3146425"/>
          </a:xfrm>
          <a:custGeom>
            <a:avLst/>
            <a:gdLst>
              <a:gd name="T0" fmla="*/ 2147483647 w 16000"/>
              <a:gd name="T1" fmla="*/ 0 h 5493"/>
              <a:gd name="T2" fmla="*/ 2147483647 w 16000"/>
              <a:gd name="T3" fmla="*/ 0 h 5493"/>
              <a:gd name="T4" fmla="*/ 2147483647 w 16000"/>
              <a:gd name="T5" fmla="*/ 2147483647 h 5493"/>
              <a:gd name="T6" fmla="*/ 2147483647 w 16000"/>
              <a:gd name="T7" fmla="*/ 2147483647 h 5493"/>
              <a:gd name="T8" fmla="*/ 2147483647 w 16000"/>
              <a:gd name="T9" fmla="*/ 2147483647 h 5493"/>
              <a:gd name="T10" fmla="*/ 0 w 16000"/>
              <a:gd name="T11" fmla="*/ 2147483647 h 5493"/>
              <a:gd name="T12" fmla="*/ 0 w 16000"/>
              <a:gd name="T13" fmla="*/ 2147483647 h 5493"/>
              <a:gd name="T14" fmla="*/ 2147483647 w 16000"/>
              <a:gd name="T15" fmla="*/ 2147483647 h 5493"/>
              <a:gd name="T16" fmla="*/ 2147483647 w 16000"/>
              <a:gd name="T17" fmla="*/ 2147483647 h 5493"/>
              <a:gd name="T18" fmla="*/ 2147483647 w 16000"/>
              <a:gd name="T19" fmla="*/ 2147483647 h 5493"/>
              <a:gd name="T20" fmla="*/ 2147483647 w 16000"/>
              <a:gd name="T21" fmla="*/ 0 h 5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a:srcRect/>
            <a:stretch>
              <a:fillRect/>
            </a:stretch>
          </a:blipFill>
          <a:ln w="9525" cmpd="sng">
            <a:solidFill>
              <a:srgbClr val="999999"/>
            </a:solidFill>
            <a:round/>
            <a:headEnd/>
            <a:tailEnd/>
          </a:ln>
        </p:spPr>
        <p:txBody>
          <a:bodyPr/>
          <a:lstStyle/>
          <a:p>
            <a:endParaRPr lang="zh-CN" altLang="en-US"/>
          </a:p>
        </p:txBody>
      </p:sp>
      <p:sp>
        <p:nvSpPr>
          <p:cNvPr id="6149" name="Freeform 16"/>
          <p:cNvSpPr>
            <a:spLocks/>
          </p:cNvSpPr>
          <p:nvPr/>
        </p:nvSpPr>
        <p:spPr bwMode="auto">
          <a:xfrm>
            <a:off x="7461250" y="4249738"/>
            <a:ext cx="1679575" cy="139700"/>
          </a:xfrm>
          <a:custGeom>
            <a:avLst/>
            <a:gdLst>
              <a:gd name="T0" fmla="*/ 2147483647 w 2941"/>
              <a:gd name="T1" fmla="*/ 0 h 244"/>
              <a:gd name="T2" fmla="*/ 2147483647 w 2941"/>
              <a:gd name="T3" fmla="*/ 2147483647 h 244"/>
              <a:gd name="T4" fmla="*/ 0 w 2941"/>
              <a:gd name="T5" fmla="*/ 2147483647 h 244"/>
              <a:gd name="T6" fmla="*/ 2147483647 w 2941"/>
              <a:gd name="T7" fmla="*/ 0 h 244"/>
              <a:gd name="T8" fmla="*/ 2147483647 w 2941"/>
              <a:gd name="T9" fmla="*/ 0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0" name="Freeform 17"/>
          <p:cNvSpPr>
            <a:spLocks/>
          </p:cNvSpPr>
          <p:nvPr/>
        </p:nvSpPr>
        <p:spPr bwMode="auto">
          <a:xfrm>
            <a:off x="0" y="1398588"/>
            <a:ext cx="3140075" cy="100012"/>
          </a:xfrm>
          <a:custGeom>
            <a:avLst/>
            <a:gdLst>
              <a:gd name="T0" fmla="*/ 0 w 5494"/>
              <a:gd name="T1" fmla="*/ 2147483647 h 176"/>
              <a:gd name="T2" fmla="*/ 0 w 5494"/>
              <a:gd name="T3" fmla="*/ 0 h 176"/>
              <a:gd name="T4" fmla="*/ 2147483647 w 5494"/>
              <a:gd name="T5" fmla="*/ 0 h 176"/>
              <a:gd name="T6" fmla="*/ 2147483647 w 5494"/>
              <a:gd name="T7" fmla="*/ 2147483647 h 176"/>
              <a:gd name="T8" fmla="*/ 0 w 5494"/>
              <a:gd name="T9" fmla="*/ 2147483647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1" name="Rectangle 3"/>
          <p:cNvSpPr txBox="1">
            <a:spLocks noChangeArrowheads="1"/>
          </p:cNvSpPr>
          <p:nvPr/>
        </p:nvSpPr>
        <p:spPr bwMode="auto">
          <a:xfrm>
            <a:off x="1008063" y="4713288"/>
            <a:ext cx="71294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4200" b="1">
                <a:solidFill>
                  <a:schemeClr val="bg1"/>
                </a:solidFill>
                <a:latin typeface="微软雅黑" pitchFamily="34" charset="-122"/>
                <a:ea typeface="微软雅黑" pitchFamily="34" charset="-122"/>
              </a:rPr>
              <a:t>招商推介投资指南通用</a:t>
            </a:r>
            <a:r>
              <a:rPr lang="en-US" altLang="zh-CN" sz="4200" b="1">
                <a:solidFill>
                  <a:schemeClr val="bg1"/>
                </a:solidFill>
                <a:latin typeface="微软雅黑" pitchFamily="34" charset="-122"/>
                <a:ea typeface="微软雅黑" pitchFamily="34" charset="-122"/>
              </a:rPr>
              <a:t>PPT</a:t>
            </a:r>
            <a:endParaRPr lang="zh-CN" altLang="en-US" sz="4200" b="1">
              <a:solidFill>
                <a:schemeClr val="bg1"/>
              </a:solidFill>
              <a:latin typeface="微软雅黑" pitchFamily="34" charset="-122"/>
              <a:ea typeface="微软雅黑" pitchFamily="34" charset="-122"/>
            </a:endParaRPr>
          </a:p>
        </p:txBody>
      </p:sp>
      <p:grpSp>
        <p:nvGrpSpPr>
          <p:cNvPr id="6152" name="组合 4"/>
          <p:cNvGrpSpPr>
            <a:grpSpLocks/>
          </p:cNvGrpSpPr>
          <p:nvPr/>
        </p:nvGrpSpPr>
        <p:grpSpPr bwMode="auto">
          <a:xfrm>
            <a:off x="274638" y="252413"/>
            <a:ext cx="3892550" cy="593725"/>
            <a:chOff x="0" y="0"/>
            <a:chExt cx="3892966" cy="593168"/>
          </a:xfrm>
        </p:grpSpPr>
        <p:sp>
          <p:nvSpPr>
            <p:cNvPr id="18446" name="TextBox 1"/>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湖北省某市经济开发区</a:t>
              </a:r>
            </a:p>
          </p:txBody>
        </p:sp>
        <p:sp>
          <p:nvSpPr>
            <p:cNvPr id="18447"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HUBEI WUHAN ECONOMIC DEVELOPMENT ZONE</a:t>
              </a:r>
              <a:endParaRPr lang="zh-CN" altLang="en-US" sz="1200">
                <a:latin typeface="微软雅黑" pitchFamily="34" charset="-122"/>
                <a:ea typeface="微软雅黑" pitchFamily="34" charset="-122"/>
              </a:endParaRPr>
            </a:p>
          </p:txBody>
        </p:sp>
        <p:sp>
          <p:nvSpPr>
            <p:cNvPr id="18448"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56" name="Freeform 10"/>
          <p:cNvSpPr>
            <a:spLocks noChangeAspect="1" noEditPoints="1"/>
          </p:cNvSpPr>
          <p:nvPr/>
        </p:nvSpPr>
        <p:spPr bwMode="auto">
          <a:xfrm>
            <a:off x="6661150" y="217488"/>
            <a:ext cx="254000" cy="246062"/>
          </a:xfrm>
          <a:custGeom>
            <a:avLst/>
            <a:gdLst>
              <a:gd name="T0" fmla="*/ 2147483647 w 319"/>
              <a:gd name="T1" fmla="*/ 0 h 319"/>
              <a:gd name="T2" fmla="*/ 2147483647 w 319"/>
              <a:gd name="T3" fmla="*/ 2147483647 h 319"/>
              <a:gd name="T4" fmla="*/ 2147483647 w 319"/>
              <a:gd name="T5" fmla="*/ 2147483647 h 319"/>
              <a:gd name="T6" fmla="*/ 0 w 319"/>
              <a:gd name="T7" fmla="*/ 2147483647 h 319"/>
              <a:gd name="T8" fmla="*/ 2147483647 w 319"/>
              <a:gd name="T9" fmla="*/ 0 h 319"/>
              <a:gd name="T10" fmla="*/ 2147483647 w 319"/>
              <a:gd name="T11" fmla="*/ 2147483647 h 319"/>
              <a:gd name="T12" fmla="*/ 2147483647 w 319"/>
              <a:gd name="T13" fmla="*/ 2147483647 h 319"/>
              <a:gd name="T14" fmla="*/ 2147483647 w 319"/>
              <a:gd name="T15" fmla="*/ 2147483647 h 319"/>
              <a:gd name="T16" fmla="*/ 2147483647 w 319"/>
              <a:gd name="T17" fmla="*/ 2147483647 h 319"/>
              <a:gd name="T18" fmla="*/ 2147483647 w 319"/>
              <a:gd name="T19" fmla="*/ 2147483647 h 319"/>
              <a:gd name="T20" fmla="*/ 2147483647 w 319"/>
              <a:gd name="T21" fmla="*/ 2147483647 h 319"/>
              <a:gd name="T22" fmla="*/ 2147483647 w 319"/>
              <a:gd name="T23" fmla="*/ 2147483647 h 319"/>
              <a:gd name="T24" fmla="*/ 2147483647 w 319"/>
              <a:gd name="T25" fmla="*/ 2147483647 h 319"/>
              <a:gd name="T26" fmla="*/ 2147483647 w 319"/>
              <a:gd name="T27" fmla="*/ 2147483647 h 319"/>
              <a:gd name="T28" fmla="*/ 2147483647 w 319"/>
              <a:gd name="T29" fmla="*/ 2147483647 h 319"/>
              <a:gd name="T30" fmla="*/ 2147483647 w 319"/>
              <a:gd name="T31" fmla="*/ 2147483647 h 319"/>
              <a:gd name="T32" fmla="*/ 2147483647 w 319"/>
              <a:gd name="T33" fmla="*/ 2147483647 h 319"/>
              <a:gd name="T34" fmla="*/ 2147483647 w 319"/>
              <a:gd name="T35" fmla="*/ 2147483647 h 319"/>
              <a:gd name="T36" fmla="*/ 2147483647 w 319"/>
              <a:gd name="T37" fmla="*/ 2147483647 h 319"/>
              <a:gd name="T38" fmla="*/ 2147483647 w 319"/>
              <a:gd name="T39" fmla="*/ 2147483647 h 319"/>
              <a:gd name="T40" fmla="*/ 2147483647 w 319"/>
              <a:gd name="T41" fmla="*/ 2147483647 h 319"/>
              <a:gd name="T42" fmla="*/ 2147483647 w 319"/>
              <a:gd name="T43" fmla="*/ 2147483647 h 319"/>
              <a:gd name="T44" fmla="*/ 2147483647 w 319"/>
              <a:gd name="T45" fmla="*/ 2147483647 h 319"/>
              <a:gd name="T46" fmla="*/ 2147483647 w 319"/>
              <a:gd name="T47" fmla="*/ 2147483647 h 319"/>
              <a:gd name="T48" fmla="*/ 2147483647 w 319"/>
              <a:gd name="T49" fmla="*/ 2147483647 h 319"/>
              <a:gd name="T50" fmla="*/ 2147483647 w 319"/>
              <a:gd name="T51" fmla="*/ 2147483647 h 319"/>
              <a:gd name="T52" fmla="*/ 2147483647 w 319"/>
              <a:gd name="T53" fmla="*/ 2147483647 h 319"/>
              <a:gd name="T54" fmla="*/ 2147483647 w 319"/>
              <a:gd name="T55" fmla="*/ 2147483647 h 319"/>
              <a:gd name="T56" fmla="*/ 2147483647 w 319"/>
              <a:gd name="T57" fmla="*/ 2147483647 h 319"/>
              <a:gd name="T58" fmla="*/ 2147483647 w 319"/>
              <a:gd name="T59" fmla="*/ 2147483647 h 319"/>
              <a:gd name="T60" fmla="*/ 2147483647 w 319"/>
              <a:gd name="T61" fmla="*/ 2147483647 h 319"/>
              <a:gd name="T62" fmla="*/ 2147483647 w 319"/>
              <a:gd name="T63" fmla="*/ 2147483647 h 319"/>
              <a:gd name="T64" fmla="*/ 2147483647 w 319"/>
              <a:gd name="T65" fmla="*/ 2147483647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7" name="Freeform 11"/>
          <p:cNvSpPr>
            <a:spLocks noChangeAspect="1" noEditPoints="1"/>
          </p:cNvSpPr>
          <p:nvPr/>
        </p:nvSpPr>
        <p:spPr bwMode="auto">
          <a:xfrm>
            <a:off x="6661150" y="554038"/>
            <a:ext cx="255588" cy="246062"/>
          </a:xfrm>
          <a:custGeom>
            <a:avLst/>
            <a:gdLst>
              <a:gd name="T0" fmla="*/ 2147483647 w 321"/>
              <a:gd name="T1" fmla="*/ 0 h 321"/>
              <a:gd name="T2" fmla="*/ 2147483647 w 321"/>
              <a:gd name="T3" fmla="*/ 2147483647 h 321"/>
              <a:gd name="T4" fmla="*/ 2147483647 w 321"/>
              <a:gd name="T5" fmla="*/ 2147483647 h 321"/>
              <a:gd name="T6" fmla="*/ 0 w 321"/>
              <a:gd name="T7" fmla="*/ 2147483647 h 321"/>
              <a:gd name="T8" fmla="*/ 2147483647 w 321"/>
              <a:gd name="T9" fmla="*/ 0 h 321"/>
              <a:gd name="T10" fmla="*/ 2147483647 w 321"/>
              <a:gd name="T11" fmla="*/ 2147483647 h 321"/>
              <a:gd name="T12" fmla="*/ 2147483647 w 321"/>
              <a:gd name="T13" fmla="*/ 2147483647 h 321"/>
              <a:gd name="T14" fmla="*/ 2147483647 w 321"/>
              <a:gd name="T15" fmla="*/ 2147483647 h 321"/>
              <a:gd name="T16" fmla="*/ 2147483647 w 321"/>
              <a:gd name="T17" fmla="*/ 2147483647 h 321"/>
              <a:gd name="T18" fmla="*/ 2147483647 w 321"/>
              <a:gd name="T19" fmla="*/ 2147483647 h 321"/>
              <a:gd name="T20" fmla="*/ 2147483647 w 321"/>
              <a:gd name="T21" fmla="*/ 2147483647 h 321"/>
              <a:gd name="T22" fmla="*/ 2147483647 w 321"/>
              <a:gd name="T23" fmla="*/ 2147483647 h 321"/>
              <a:gd name="T24" fmla="*/ 2147483647 w 321"/>
              <a:gd name="T25" fmla="*/ 2147483647 h 321"/>
              <a:gd name="T26" fmla="*/ 2147483647 w 321"/>
              <a:gd name="T27" fmla="*/ 2147483647 h 321"/>
              <a:gd name="T28" fmla="*/ 2147483647 w 321"/>
              <a:gd name="T29" fmla="*/ 2147483647 h 321"/>
              <a:gd name="T30" fmla="*/ 2147483647 w 321"/>
              <a:gd name="T31" fmla="*/ 2147483647 h 321"/>
              <a:gd name="T32" fmla="*/ 2147483647 w 321"/>
              <a:gd name="T33" fmla="*/ 2147483647 h 321"/>
              <a:gd name="T34" fmla="*/ 2147483647 w 321"/>
              <a:gd name="T35" fmla="*/ 2147483647 h 321"/>
              <a:gd name="T36" fmla="*/ 2147483647 w 321"/>
              <a:gd name="T37" fmla="*/ 2147483647 h 321"/>
              <a:gd name="T38" fmla="*/ 2147483647 w 321"/>
              <a:gd name="T39" fmla="*/ 2147483647 h 321"/>
              <a:gd name="T40" fmla="*/ 2147483647 w 321"/>
              <a:gd name="T41" fmla="*/ 2147483647 h 321"/>
              <a:gd name="T42" fmla="*/ 2147483647 w 321"/>
              <a:gd name="T43" fmla="*/ 2147483647 h 321"/>
              <a:gd name="T44" fmla="*/ 2147483647 w 321"/>
              <a:gd name="T45" fmla="*/ 2147483647 h 321"/>
              <a:gd name="T46" fmla="*/ 2147483647 w 321"/>
              <a:gd name="T47" fmla="*/ 2147483647 h 321"/>
              <a:gd name="T48" fmla="*/ 2147483647 w 321"/>
              <a:gd name="T49" fmla="*/ 2147483647 h 321"/>
              <a:gd name="T50" fmla="*/ 2147483647 w 321"/>
              <a:gd name="T51" fmla="*/ 2147483647 h 321"/>
              <a:gd name="T52" fmla="*/ 2147483647 w 321"/>
              <a:gd name="T53" fmla="*/ 2147483647 h 321"/>
              <a:gd name="T54" fmla="*/ 2147483647 w 321"/>
              <a:gd name="T55" fmla="*/ 2147483647 h 321"/>
              <a:gd name="T56" fmla="*/ 2147483647 w 321"/>
              <a:gd name="T57" fmla="*/ 2147483647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8" name="TextBox 30"/>
          <p:cNvSpPr txBox="1">
            <a:spLocks noChangeArrowheads="1"/>
          </p:cNvSpPr>
          <p:nvPr/>
        </p:nvSpPr>
        <p:spPr bwMode="auto">
          <a:xfrm>
            <a:off x="6877050" y="528638"/>
            <a:ext cx="27164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400" dirty="0" smtClean="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6159" name="TextBox 31"/>
          <p:cNvSpPr txBox="1">
            <a:spLocks noChangeArrowheads="1"/>
          </p:cNvSpPr>
          <p:nvPr/>
        </p:nvSpPr>
        <p:spPr bwMode="auto">
          <a:xfrm>
            <a:off x="6877050" y="185738"/>
            <a:ext cx="1679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600">
                <a:latin typeface="微软雅黑" pitchFamily="34" charset="-122"/>
                <a:ea typeface="微软雅黑" pitchFamily="34" charset="-122"/>
              </a:rPr>
              <a:t>400-0888-8888</a:t>
            </a:r>
            <a:endParaRPr lang="zh-CN" altLang="en-US" sz="1600">
              <a:latin typeface="微软雅黑" pitchFamily="34" charset="-122"/>
              <a:ea typeface="微软雅黑" pitchFamily="34" charset="-122"/>
            </a:endParaRPr>
          </a:p>
        </p:txBody>
      </p:sp>
      <p:sp>
        <p:nvSpPr>
          <p:cNvPr id="6160"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1400">
                <a:latin typeface="微软雅黑" pitchFamily="34" charset="-122"/>
                <a:ea typeface="微软雅黑" pitchFamily="34" charset="-122"/>
              </a:rPr>
              <a:t>生态之城</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投资热土</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四海同心</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携手共赢</a:t>
            </a:r>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barn(inVertical)">
                                      <p:cBhvr>
                                        <p:cTn id="7" dur="1000"/>
                                        <p:tgtEl>
                                          <p:spTgt spid="6148"/>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6150"/>
                                        </p:tgtEl>
                                        <p:attrNameLst>
                                          <p:attrName>style.visibility</p:attrName>
                                        </p:attrNameLst>
                                      </p:cBhvr>
                                      <p:to>
                                        <p:strVal val="visible"/>
                                      </p:to>
                                    </p:set>
                                    <p:animEffect transition="in" filter="wipe(right)">
                                      <p:cBhvr>
                                        <p:cTn id="11" dur="1000"/>
                                        <p:tgtEl>
                                          <p:spTgt spid="6150"/>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6149"/>
                                        </p:tgtEl>
                                        <p:attrNameLst>
                                          <p:attrName>style.visibility</p:attrName>
                                        </p:attrNameLst>
                                      </p:cBhvr>
                                      <p:to>
                                        <p:strVal val="visible"/>
                                      </p:to>
                                    </p:set>
                                    <p:animEffect transition="in" filter="wipe(left)">
                                      <p:cBhvr>
                                        <p:cTn id="14" dur="1000"/>
                                        <p:tgtEl>
                                          <p:spTgt spid="6149"/>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160"/>
                                        </p:tgtEl>
                                        <p:attrNameLst>
                                          <p:attrName>style.visibility</p:attrName>
                                        </p:attrNameLst>
                                      </p:cBhvr>
                                      <p:to>
                                        <p:strVal val="visible"/>
                                      </p:to>
                                    </p:set>
                                    <p:anim calcmode="lin" valueType="num">
                                      <p:cBhvr>
                                        <p:cTn id="18" dur="500" fill="hold"/>
                                        <p:tgtEl>
                                          <p:spTgt spid="6160"/>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160"/>
                                        </p:tgtEl>
                                        <p:attrNameLst>
                                          <p:attrName>ppt_y</p:attrName>
                                        </p:attrNameLst>
                                      </p:cBhvr>
                                      <p:tavLst>
                                        <p:tav tm="0">
                                          <p:val>
                                            <p:strVal val="#ppt_y"/>
                                          </p:val>
                                        </p:tav>
                                        <p:tav tm="100000">
                                          <p:val>
                                            <p:strVal val="#ppt_y"/>
                                          </p:val>
                                        </p:tav>
                                      </p:tavLst>
                                    </p:anim>
                                    <p:anim calcmode="lin" valueType="num">
                                      <p:cBhvr>
                                        <p:cTn id="20" dur="500" fill="hold"/>
                                        <p:tgtEl>
                                          <p:spTgt spid="6160"/>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160"/>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160"/>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6151"/>
                                        </p:tgtEl>
                                        <p:attrNameLst>
                                          <p:attrName>style.visibility</p:attrName>
                                        </p:attrNameLst>
                                      </p:cBhvr>
                                      <p:to>
                                        <p:strVal val="visible"/>
                                      </p:to>
                                    </p:set>
                                    <p:anim by="(-#ppt_w*2)" calcmode="lin" valueType="num">
                                      <p:cBhvr rctx="PPT">
                                        <p:cTn id="26" dur="500" autoRev="1" fill="hold">
                                          <p:stCondLst>
                                            <p:cond delay="0"/>
                                          </p:stCondLst>
                                        </p:cTn>
                                        <p:tgtEl>
                                          <p:spTgt spid="6151"/>
                                        </p:tgtEl>
                                        <p:attrNameLst>
                                          <p:attrName>ppt_w</p:attrName>
                                        </p:attrNameLst>
                                      </p:cBhvr>
                                    </p:anim>
                                    <p:anim by="(#ppt_w*0.50)" calcmode="lin" valueType="num">
                                      <p:cBhvr>
                                        <p:cTn id="27" dur="500" decel="50000" autoRev="1" fill="hold">
                                          <p:stCondLst>
                                            <p:cond delay="0"/>
                                          </p:stCondLst>
                                        </p:cTn>
                                        <p:tgtEl>
                                          <p:spTgt spid="6151"/>
                                        </p:tgtEl>
                                        <p:attrNameLst>
                                          <p:attrName>ppt_x</p:attrName>
                                        </p:attrNameLst>
                                      </p:cBhvr>
                                    </p:anim>
                                    <p:anim from="(-#ppt_h/2)" to="(#ppt_y)" calcmode="lin" valueType="num">
                                      <p:cBhvr>
                                        <p:cTn id="28" dur="1000" fill="hold">
                                          <p:stCondLst>
                                            <p:cond delay="0"/>
                                          </p:stCondLst>
                                        </p:cTn>
                                        <p:tgtEl>
                                          <p:spTgt spid="6151"/>
                                        </p:tgtEl>
                                        <p:attrNameLst>
                                          <p:attrName>ppt_y</p:attrName>
                                        </p:attrNameLst>
                                      </p:cBhvr>
                                    </p:anim>
                                    <p:animRot by="21600000">
                                      <p:cBhvr>
                                        <p:cTn id="29" dur="1000" fill="hold">
                                          <p:stCondLst>
                                            <p:cond delay="0"/>
                                          </p:stCondLst>
                                        </p:cTn>
                                        <p:tgtEl>
                                          <p:spTgt spid="6151"/>
                                        </p:tgtEl>
                                        <p:attrNameLst>
                                          <p:attrName>r</p:attrName>
                                        </p:attrNameLst>
                                      </p:cBhvr>
                                    </p:animRot>
                                  </p:childTnLst>
                                </p:cTn>
                              </p:par>
                            </p:childTnLst>
                          </p:cTn>
                        </p:par>
                        <p:par>
                          <p:cTn id="30" fill="hold" nodeType="afterGroup">
                            <p:stCondLst>
                              <p:cond delay="5600"/>
                            </p:stCondLst>
                            <p:childTnLst>
                              <p:par>
                                <p:cTn id="31" presetID="31" presetClass="entr" presetSubtype="0" fill="hold" grpId="0" nodeType="afterEffect">
                                  <p:stCondLst>
                                    <p:cond delay="0"/>
                                  </p:stCondLst>
                                  <p:childTnLst>
                                    <p:set>
                                      <p:cBhvr>
                                        <p:cTn id="32" dur="1" fill="hold">
                                          <p:stCondLst>
                                            <p:cond delay="0"/>
                                          </p:stCondLst>
                                        </p:cTn>
                                        <p:tgtEl>
                                          <p:spTgt spid="6146"/>
                                        </p:tgtEl>
                                        <p:attrNameLst>
                                          <p:attrName>style.visibility</p:attrName>
                                        </p:attrNameLst>
                                      </p:cBhvr>
                                      <p:to>
                                        <p:strVal val="visible"/>
                                      </p:to>
                                    </p:set>
                                    <p:anim calcmode="lin" valueType="num">
                                      <p:cBhvr>
                                        <p:cTn id="33" dur="1000" fill="hold"/>
                                        <p:tgtEl>
                                          <p:spTgt spid="6146"/>
                                        </p:tgtEl>
                                        <p:attrNameLst>
                                          <p:attrName>ppt_w</p:attrName>
                                        </p:attrNameLst>
                                      </p:cBhvr>
                                      <p:tavLst>
                                        <p:tav tm="0">
                                          <p:val>
                                            <p:fltVal val="0"/>
                                          </p:val>
                                        </p:tav>
                                        <p:tav tm="100000">
                                          <p:val>
                                            <p:strVal val="#ppt_w"/>
                                          </p:val>
                                        </p:tav>
                                      </p:tavLst>
                                    </p:anim>
                                    <p:anim calcmode="lin" valueType="num">
                                      <p:cBhvr>
                                        <p:cTn id="34" dur="1000" fill="hold"/>
                                        <p:tgtEl>
                                          <p:spTgt spid="6146"/>
                                        </p:tgtEl>
                                        <p:attrNameLst>
                                          <p:attrName>ppt_h</p:attrName>
                                        </p:attrNameLst>
                                      </p:cBhvr>
                                      <p:tavLst>
                                        <p:tav tm="0">
                                          <p:val>
                                            <p:fltVal val="0"/>
                                          </p:val>
                                        </p:tav>
                                        <p:tav tm="100000">
                                          <p:val>
                                            <p:strVal val="#ppt_h"/>
                                          </p:val>
                                        </p:tav>
                                      </p:tavLst>
                                    </p:anim>
                                    <p:anim calcmode="lin" valueType="num">
                                      <p:cBhvr>
                                        <p:cTn id="35" dur="1000" fill="hold"/>
                                        <p:tgtEl>
                                          <p:spTgt spid="6146"/>
                                        </p:tgtEl>
                                        <p:attrNameLst>
                                          <p:attrName>style.rotation</p:attrName>
                                        </p:attrNameLst>
                                      </p:cBhvr>
                                      <p:tavLst>
                                        <p:tav tm="0">
                                          <p:val>
                                            <p:fltVal val="90"/>
                                          </p:val>
                                        </p:tav>
                                        <p:tav tm="100000">
                                          <p:val>
                                            <p:fltVal val="0"/>
                                          </p:val>
                                        </p:tav>
                                      </p:tavLst>
                                    </p:anim>
                                    <p:animEffect transition="in" filter="fade">
                                      <p:cBhvr>
                                        <p:cTn id="36" dur="1000"/>
                                        <p:tgtEl>
                                          <p:spTgt spid="6146"/>
                                        </p:tgtEl>
                                      </p:cBhvr>
                                    </p:animEffect>
                                  </p:childTnLst>
                                </p:cTn>
                              </p:par>
                            </p:childTnLst>
                          </p:cTn>
                        </p:par>
                        <p:par>
                          <p:cTn id="37" fill="hold" nodeType="afterGroup">
                            <p:stCondLst>
                              <p:cond delay="6600"/>
                            </p:stCondLst>
                            <p:childTnLst>
                              <p:par>
                                <p:cTn id="38" presetID="22" presetClass="entr" presetSubtype="8" fill="hold" grpId="0" nodeType="afterEffect">
                                  <p:stCondLst>
                                    <p:cond delay="0"/>
                                  </p:stCondLst>
                                  <p:childTnLst>
                                    <p:set>
                                      <p:cBhvr>
                                        <p:cTn id="39" dur="1" fill="hold">
                                          <p:stCondLst>
                                            <p:cond delay="0"/>
                                          </p:stCondLst>
                                        </p:cTn>
                                        <p:tgtEl>
                                          <p:spTgt spid="6147"/>
                                        </p:tgtEl>
                                        <p:attrNameLst>
                                          <p:attrName>style.visibility</p:attrName>
                                        </p:attrNameLst>
                                      </p:cBhvr>
                                      <p:to>
                                        <p:strVal val="visible"/>
                                      </p:to>
                                    </p:set>
                                    <p:animEffect transition="in" filter="wipe(left)">
                                      <p:cBhvr>
                                        <p:cTn id="40" dur="500"/>
                                        <p:tgtEl>
                                          <p:spTgt spid="6147"/>
                                        </p:tgtEl>
                                      </p:cBhvr>
                                    </p:animEffect>
                                  </p:childTnLst>
                                </p:cTn>
                              </p:par>
                            </p:childTnLst>
                          </p:cTn>
                        </p:par>
                        <p:par>
                          <p:cTn id="41" fill="hold" nodeType="afterGroup">
                            <p:stCondLst>
                              <p:cond delay="7100"/>
                            </p:stCondLst>
                            <p:childTnLst>
                              <p:par>
                                <p:cTn id="42" presetID="2" presetClass="entr" presetSubtype="6" fill="hold" grpId="0" nodeType="afterEffect">
                                  <p:stCondLst>
                                    <p:cond delay="0"/>
                                  </p:stCondLst>
                                  <p:childTnLst>
                                    <p:set>
                                      <p:cBhvr>
                                        <p:cTn id="43" dur="1" fill="hold">
                                          <p:stCondLst>
                                            <p:cond delay="0"/>
                                          </p:stCondLst>
                                        </p:cTn>
                                        <p:tgtEl>
                                          <p:spTgt spid="6157"/>
                                        </p:tgtEl>
                                        <p:attrNameLst>
                                          <p:attrName>style.visibility</p:attrName>
                                        </p:attrNameLst>
                                      </p:cBhvr>
                                      <p:to>
                                        <p:strVal val="visible"/>
                                      </p:to>
                                    </p:set>
                                    <p:anim calcmode="lin" valueType="num">
                                      <p:cBhvr additive="base">
                                        <p:cTn id="44" dur="500" fill="hold"/>
                                        <p:tgtEl>
                                          <p:spTgt spid="6157"/>
                                        </p:tgtEl>
                                        <p:attrNameLst>
                                          <p:attrName>ppt_x</p:attrName>
                                        </p:attrNameLst>
                                      </p:cBhvr>
                                      <p:tavLst>
                                        <p:tav tm="0">
                                          <p:val>
                                            <p:strVal val="1+#ppt_w/2"/>
                                          </p:val>
                                        </p:tav>
                                        <p:tav tm="100000">
                                          <p:val>
                                            <p:strVal val="#ppt_x"/>
                                          </p:val>
                                        </p:tav>
                                      </p:tavLst>
                                    </p:anim>
                                    <p:anim calcmode="lin" valueType="num">
                                      <p:cBhvr additive="base">
                                        <p:cTn id="45" dur="500" fill="hold"/>
                                        <p:tgtEl>
                                          <p:spTgt spid="6157"/>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0"/>
                                  </p:stCondLst>
                                  <p:childTnLst>
                                    <p:set>
                                      <p:cBhvr>
                                        <p:cTn id="47" dur="1" fill="hold">
                                          <p:stCondLst>
                                            <p:cond delay="0"/>
                                          </p:stCondLst>
                                        </p:cTn>
                                        <p:tgtEl>
                                          <p:spTgt spid="6156"/>
                                        </p:tgtEl>
                                        <p:attrNameLst>
                                          <p:attrName>style.visibility</p:attrName>
                                        </p:attrNameLst>
                                      </p:cBhvr>
                                      <p:to>
                                        <p:strVal val="visible"/>
                                      </p:to>
                                    </p:set>
                                    <p:anim calcmode="lin" valueType="num">
                                      <p:cBhvr additive="base">
                                        <p:cTn id="48" dur="500" fill="hold"/>
                                        <p:tgtEl>
                                          <p:spTgt spid="6156"/>
                                        </p:tgtEl>
                                        <p:attrNameLst>
                                          <p:attrName>ppt_x</p:attrName>
                                        </p:attrNameLst>
                                      </p:cBhvr>
                                      <p:tavLst>
                                        <p:tav tm="0">
                                          <p:val>
                                            <p:strVal val="1+#ppt_w/2"/>
                                          </p:val>
                                        </p:tav>
                                        <p:tav tm="100000">
                                          <p:val>
                                            <p:strVal val="#ppt_x"/>
                                          </p:val>
                                        </p:tav>
                                      </p:tavLst>
                                    </p:anim>
                                    <p:anim calcmode="lin" valueType="num">
                                      <p:cBhvr additive="base">
                                        <p:cTn id="49" dur="500" fill="hold"/>
                                        <p:tgtEl>
                                          <p:spTgt spid="6156"/>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7600"/>
                            </p:stCondLst>
                            <p:childTnLst>
                              <p:par>
                                <p:cTn id="51" presetID="22" presetClass="entr" presetSubtype="8" fill="hold" grpId="0" nodeType="afterEffect">
                                  <p:stCondLst>
                                    <p:cond delay="0"/>
                                  </p:stCondLst>
                                  <p:childTnLst>
                                    <p:set>
                                      <p:cBhvr>
                                        <p:cTn id="52" dur="1" fill="hold">
                                          <p:stCondLst>
                                            <p:cond delay="0"/>
                                          </p:stCondLst>
                                        </p:cTn>
                                        <p:tgtEl>
                                          <p:spTgt spid="6158"/>
                                        </p:tgtEl>
                                        <p:attrNameLst>
                                          <p:attrName>style.visibility</p:attrName>
                                        </p:attrNameLst>
                                      </p:cBhvr>
                                      <p:to>
                                        <p:strVal val="visible"/>
                                      </p:to>
                                    </p:set>
                                    <p:animEffect transition="in" filter="wipe(left)">
                                      <p:cBhvr>
                                        <p:cTn id="53" dur="500"/>
                                        <p:tgtEl>
                                          <p:spTgt spid="6158"/>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159"/>
                                        </p:tgtEl>
                                        <p:attrNameLst>
                                          <p:attrName>style.visibility</p:attrName>
                                        </p:attrNameLst>
                                      </p:cBhvr>
                                      <p:to>
                                        <p:strVal val="visible"/>
                                      </p:to>
                                    </p:set>
                                    <p:animEffect transition="in" filter="wipe(left)">
                                      <p:cBhvr>
                                        <p:cTn id="56" dur="500"/>
                                        <p:tgtEl>
                                          <p:spTgt spid="6159"/>
                                        </p:tgtEl>
                                      </p:cBhvr>
                                    </p:animEffect>
                                  </p:childTnLst>
                                </p:cTn>
                              </p:par>
                              <p:par>
                                <p:cTn id="57" presetID="31" presetClass="entr" presetSubtype="0" fill="hold" nodeType="withEffect">
                                  <p:stCondLst>
                                    <p:cond delay="0"/>
                                  </p:stCondLst>
                                  <p:childTnLst>
                                    <p:set>
                                      <p:cBhvr>
                                        <p:cTn id="58" dur="1" fill="hold">
                                          <p:stCondLst>
                                            <p:cond delay="0"/>
                                          </p:stCondLst>
                                        </p:cTn>
                                        <p:tgtEl>
                                          <p:spTgt spid="6152"/>
                                        </p:tgtEl>
                                        <p:attrNameLst>
                                          <p:attrName>style.visibility</p:attrName>
                                        </p:attrNameLst>
                                      </p:cBhvr>
                                      <p:to>
                                        <p:strVal val="visible"/>
                                      </p:to>
                                    </p:set>
                                    <p:anim calcmode="lin" valueType="num">
                                      <p:cBhvr>
                                        <p:cTn id="59" dur="500" fill="hold"/>
                                        <p:tgtEl>
                                          <p:spTgt spid="6152"/>
                                        </p:tgtEl>
                                        <p:attrNameLst>
                                          <p:attrName>ppt_w</p:attrName>
                                        </p:attrNameLst>
                                      </p:cBhvr>
                                      <p:tavLst>
                                        <p:tav tm="0">
                                          <p:val>
                                            <p:fltVal val="0"/>
                                          </p:val>
                                        </p:tav>
                                        <p:tav tm="100000">
                                          <p:val>
                                            <p:strVal val="#ppt_w"/>
                                          </p:val>
                                        </p:tav>
                                      </p:tavLst>
                                    </p:anim>
                                    <p:anim calcmode="lin" valueType="num">
                                      <p:cBhvr>
                                        <p:cTn id="60" dur="500" fill="hold"/>
                                        <p:tgtEl>
                                          <p:spTgt spid="6152"/>
                                        </p:tgtEl>
                                        <p:attrNameLst>
                                          <p:attrName>ppt_h</p:attrName>
                                        </p:attrNameLst>
                                      </p:cBhvr>
                                      <p:tavLst>
                                        <p:tav tm="0">
                                          <p:val>
                                            <p:fltVal val="0"/>
                                          </p:val>
                                        </p:tav>
                                        <p:tav tm="100000">
                                          <p:val>
                                            <p:strVal val="#ppt_h"/>
                                          </p:val>
                                        </p:tav>
                                      </p:tavLst>
                                    </p:anim>
                                    <p:anim calcmode="lin" valueType="num">
                                      <p:cBhvr>
                                        <p:cTn id="61" dur="500" fill="hold"/>
                                        <p:tgtEl>
                                          <p:spTgt spid="6152"/>
                                        </p:tgtEl>
                                        <p:attrNameLst>
                                          <p:attrName>style.rotation</p:attrName>
                                        </p:attrNameLst>
                                      </p:cBhvr>
                                      <p:tavLst>
                                        <p:tav tm="0">
                                          <p:val>
                                            <p:fltVal val="90"/>
                                          </p:val>
                                        </p:tav>
                                        <p:tav tm="100000">
                                          <p:val>
                                            <p:fltVal val="0"/>
                                          </p:val>
                                        </p:tav>
                                      </p:tavLst>
                                    </p:anim>
                                    <p:animEffect transition="in" filter="fade">
                                      <p:cBhvr>
                                        <p:cTn id="62"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autoUpdateAnimBg="0"/>
      <p:bldP spid="6148" grpId="0" animBg="1"/>
      <p:bldP spid="6149" grpId="0" animBg="1"/>
      <p:bldP spid="6150" grpId="0" animBg="1"/>
      <p:bldP spid="6151" grpId="0" autoUpdateAnimBg="0"/>
      <p:bldP spid="6156" grpId="0" animBg="1"/>
      <p:bldP spid="6157" grpId="0" animBg="1"/>
      <p:bldP spid="6158" grpId="0" autoUpdateAnimBg="0"/>
      <p:bldP spid="6159" grpId="0" autoUpdateAnimBg="0"/>
      <p:bldP spid="616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2"/>
          <p:cNvSpPr>
            <a:spLocks noChangeArrowheads="1"/>
          </p:cNvSpPr>
          <p:nvPr/>
        </p:nvSpPr>
        <p:spPr bwMode="auto">
          <a:xfrm>
            <a:off x="400050" y="4173538"/>
            <a:ext cx="8334375" cy="2432050"/>
          </a:xfrm>
          <a:prstGeom prst="rect">
            <a:avLst/>
          </a:prstGeom>
          <a:solidFill>
            <a:schemeClr val="tx2"/>
          </a:solidFill>
          <a:ln w="9525">
            <a:solidFill>
              <a:srgbClr val="B8B8B8"/>
            </a:solidFill>
            <a:miter lim="800000"/>
            <a:headEnd/>
            <a:tailEnd/>
          </a:ln>
        </p:spPr>
        <p:txBody>
          <a:bodyPr/>
          <a:lstStyle/>
          <a:p>
            <a:pPr>
              <a:buFont typeface="Arial" pitchFamily="34" charset="0"/>
              <a:buNone/>
            </a:pPr>
            <a:endParaRPr lang="zh-CN" altLang="en-US"/>
          </a:p>
        </p:txBody>
      </p:sp>
      <p:sp>
        <p:nvSpPr>
          <p:cNvPr id="15363" name="TextBox 76"/>
          <p:cNvSpPr txBox="1">
            <a:spLocks noChangeArrowheads="1"/>
          </p:cNvSpPr>
          <p:nvPr/>
        </p:nvSpPr>
        <p:spPr bwMode="auto">
          <a:xfrm>
            <a:off x="641350" y="217488"/>
            <a:ext cx="26987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经济开发区简介</a:t>
            </a:r>
          </a:p>
        </p:txBody>
      </p:sp>
      <p:sp>
        <p:nvSpPr>
          <p:cNvPr id="15364"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TextBox 1"/>
          <p:cNvSpPr txBox="1">
            <a:spLocks noChangeArrowheads="1"/>
          </p:cNvSpPr>
          <p:nvPr/>
        </p:nvSpPr>
        <p:spPr bwMode="auto">
          <a:xfrm>
            <a:off x="636588" y="596900"/>
            <a:ext cx="252888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XEDZ</a:t>
            </a:r>
            <a:endParaRPr lang="zh-CN" altLang="en-US" sz="1200">
              <a:latin typeface="微软雅黑" pitchFamily="34" charset="-122"/>
              <a:ea typeface="微软雅黑" pitchFamily="34" charset="-122"/>
            </a:endParaRPr>
          </a:p>
        </p:txBody>
      </p:sp>
      <p:pic>
        <p:nvPicPr>
          <p:cNvPr id="15366" name="Picture 2" descr="E:\我的文档\My Pictures\20.jpg"/>
          <p:cNvPicPr>
            <a:picLocks noChangeAspect="1" noChangeArrowheads="1"/>
          </p:cNvPicPr>
          <p:nvPr/>
        </p:nvPicPr>
        <p:blipFill>
          <a:blip r:embed="rId2">
            <a:extLst>
              <a:ext uri="{28A0092B-C50C-407E-A947-70E740481C1C}">
                <a14:useLocalDpi xmlns:a14="http://schemas.microsoft.com/office/drawing/2010/main" val="0"/>
              </a:ext>
            </a:extLst>
          </a:blip>
          <a:srcRect l="17001" r="5020"/>
          <a:stretch>
            <a:fillRect/>
          </a:stretch>
        </p:blipFill>
        <p:spPr bwMode="auto">
          <a:xfrm>
            <a:off x="400050" y="982663"/>
            <a:ext cx="8334375"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Box 3"/>
          <p:cNvSpPr txBox="1">
            <a:spLocks noChangeArrowheads="1"/>
          </p:cNvSpPr>
          <p:nvPr/>
        </p:nvSpPr>
        <p:spPr bwMode="auto">
          <a:xfrm>
            <a:off x="558800" y="4294188"/>
            <a:ext cx="79025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 湖北成宁经济开发区位于新兴生态明珠城市一成宁市中心城区东北面，是咸宁市委、市政府直辖的省级重点开发区，现辖长江产业园、温泉工业园。咸宁经济开发区优势明显，交通便捷，享有咸宁公路、铁路、码头、航空等交通区位优势和咸宁宝贵的生态、矿产、特色农业、人力资源优势。</a:t>
            </a:r>
          </a:p>
          <a:p>
            <a:pPr algn="just" eaLnBrk="1" hangingPunct="1">
              <a:buFont typeface="Arial" pitchFamily="34" charset="0"/>
              <a:buNone/>
            </a:pPr>
            <a:r>
              <a:rPr lang="zh-CN" altLang="en-US" sz="1600">
                <a:latin typeface="微软雅黑" pitchFamily="34" charset="-122"/>
                <a:ea typeface="微软雅黑" pitchFamily="34" charset="-122"/>
              </a:rPr>
              <a:t>  咸宁经济开发区规划面积</a:t>
            </a:r>
            <a:r>
              <a:rPr lang="en-US" altLang="zh-CN" sz="1600">
                <a:latin typeface="微软雅黑" pitchFamily="34" charset="-122"/>
                <a:ea typeface="微软雅黑" pitchFamily="34" charset="-122"/>
              </a:rPr>
              <a:t>1 00</a:t>
            </a:r>
            <a:r>
              <a:rPr lang="zh-CN" altLang="en-US" sz="1600">
                <a:latin typeface="微软雅黑" pitchFamily="34" charset="-122"/>
                <a:ea typeface="微软雅黑" pitchFamily="34" charset="-122"/>
              </a:rPr>
              <a:t>平方公里。其中，一期规划</a:t>
            </a:r>
            <a:r>
              <a:rPr lang="en-US" altLang="zh-CN" sz="1600">
                <a:latin typeface="微软雅黑" pitchFamily="34" charset="-122"/>
                <a:ea typeface="微软雅黑" pitchFamily="34" charset="-122"/>
              </a:rPr>
              <a:t>1 2</a:t>
            </a:r>
            <a:r>
              <a:rPr lang="zh-CN" altLang="en-US" sz="1600">
                <a:latin typeface="微软雅黑" pitchFamily="34" charset="-122"/>
                <a:ea typeface="微软雅黑" pitchFamily="34" charset="-122"/>
              </a:rPr>
              <a:t>平方公里，完成“七通一平”，招商引资实现了“满园工程”。二期</a:t>
            </a:r>
            <a:r>
              <a:rPr lang="en-US" altLang="zh-CN" sz="1600">
                <a:latin typeface="微软雅黑" pitchFamily="34" charset="-122"/>
                <a:ea typeface="微软雅黑" pitchFamily="34" charset="-122"/>
              </a:rPr>
              <a:t>30</a:t>
            </a:r>
            <a:r>
              <a:rPr lang="zh-CN" altLang="en-US" sz="1600">
                <a:latin typeface="微软雅黑" pitchFamily="34" charset="-122"/>
                <a:ea typeface="微软雅黑" pitchFamily="34" charset="-122"/>
              </a:rPr>
              <a:t>平方公里工程全面启动，长江引水、王瑛水库引水已到园区，</a:t>
            </a:r>
            <a:r>
              <a:rPr lang="en-US" altLang="zh-CN" sz="1600">
                <a:latin typeface="微软雅黑" pitchFamily="34" charset="-122"/>
                <a:ea typeface="微软雅黑" pitchFamily="34" charset="-122"/>
              </a:rPr>
              <a:t>1 1</a:t>
            </a:r>
            <a:r>
              <a:rPr lang="zh-CN" altLang="en-US" sz="1600">
                <a:latin typeface="微软雅黑" pitchFamily="34" charset="-122"/>
                <a:ea typeface="微软雅黑" pitchFamily="34" charset="-122"/>
              </a:rPr>
              <a:t>万伏变电站建成一座，在建二座，有线电视、电话、宽带及燃气、雨水、污水等管网已经动工。区内新建标准化厂房和孵化楼</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栋，总建筑面积</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万平方米。三期规划</a:t>
            </a:r>
            <a:r>
              <a:rPr lang="en-US" altLang="zh-CN" sz="1600">
                <a:latin typeface="微软雅黑" pitchFamily="34" charset="-122"/>
                <a:ea typeface="微软雅黑" pitchFamily="34" charset="-122"/>
              </a:rPr>
              <a:t>58</a:t>
            </a:r>
            <a:r>
              <a:rPr lang="zh-CN" altLang="en-US" sz="1600">
                <a:latin typeface="微软雅黑" pitchFamily="34" charset="-122"/>
                <a:ea typeface="微软雅黑" pitchFamily="34" charset="-122"/>
              </a:rPr>
              <a:t>平方公里。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300" fill="hold"/>
                                        <p:tgtEl>
                                          <p:spTgt spid="15364"/>
                                        </p:tgtEl>
                                        <p:attrNameLst>
                                          <p:attrName>ppt_x</p:attrName>
                                        </p:attrNameLst>
                                      </p:cBhvr>
                                      <p:tavLst>
                                        <p:tav tm="0">
                                          <p:val>
                                            <p:strVal val="0-#ppt_w/2"/>
                                          </p:val>
                                        </p:tav>
                                        <p:tav tm="100000">
                                          <p:val>
                                            <p:strVal val="#ppt_x"/>
                                          </p:val>
                                        </p:tav>
                                      </p:tavLst>
                                    </p:anim>
                                    <p:anim calcmode="lin" valueType="num">
                                      <p:cBhvr additive="base">
                                        <p:cTn id="8" dur="300" fill="hold"/>
                                        <p:tgtEl>
                                          <p:spTgt spid="1536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5363"/>
                                        </p:tgtEl>
                                        <p:attrNameLst>
                                          <p:attrName>style.visibility</p:attrName>
                                        </p:attrNameLst>
                                      </p:cBhvr>
                                      <p:to>
                                        <p:strVal val="visible"/>
                                      </p:to>
                                    </p:set>
                                    <p:anim by="(-#ppt_w*2)" calcmode="lin" valueType="num">
                                      <p:cBhvr rctx="PPT">
                                        <p:cTn id="12" dur="250" autoRev="1" fill="hold">
                                          <p:stCondLst>
                                            <p:cond delay="0"/>
                                          </p:stCondLst>
                                        </p:cTn>
                                        <p:tgtEl>
                                          <p:spTgt spid="15363"/>
                                        </p:tgtEl>
                                        <p:attrNameLst>
                                          <p:attrName>ppt_w</p:attrName>
                                        </p:attrNameLst>
                                      </p:cBhvr>
                                    </p:anim>
                                    <p:anim by="(#ppt_w*0.50)" calcmode="lin" valueType="num">
                                      <p:cBhvr>
                                        <p:cTn id="13" dur="250" decel="50000" autoRev="1" fill="hold">
                                          <p:stCondLst>
                                            <p:cond delay="0"/>
                                          </p:stCondLst>
                                        </p:cTn>
                                        <p:tgtEl>
                                          <p:spTgt spid="15363"/>
                                        </p:tgtEl>
                                        <p:attrNameLst>
                                          <p:attrName>ppt_x</p:attrName>
                                        </p:attrNameLst>
                                      </p:cBhvr>
                                    </p:anim>
                                    <p:anim from="(-#ppt_h/2)" to="(#ppt_y)" calcmode="lin" valueType="num">
                                      <p:cBhvr>
                                        <p:cTn id="14" dur="500" fill="hold">
                                          <p:stCondLst>
                                            <p:cond delay="0"/>
                                          </p:stCondLst>
                                        </p:cTn>
                                        <p:tgtEl>
                                          <p:spTgt spid="15363"/>
                                        </p:tgtEl>
                                        <p:attrNameLst>
                                          <p:attrName>ppt_y</p:attrName>
                                        </p:attrNameLst>
                                      </p:cBhvr>
                                    </p:anim>
                                    <p:animRot by="21600000">
                                      <p:cBhvr>
                                        <p:cTn id="15" dur="500" fill="hold">
                                          <p:stCondLst>
                                            <p:cond delay="0"/>
                                          </p:stCondLst>
                                        </p:cTn>
                                        <p:tgtEl>
                                          <p:spTgt spid="15363"/>
                                        </p:tgtEl>
                                        <p:attrNameLst>
                                          <p:attrName>r</p:attrName>
                                        </p:attrNameLst>
                                      </p:cBhvr>
                                    </p:animRot>
                                  </p:childTnLst>
                                </p:cTn>
                              </p:par>
                            </p:childTnLst>
                          </p:cTn>
                        </p:par>
                        <p:par>
                          <p:cTn id="16" fill="hold" nodeType="afterGroup">
                            <p:stCondLst>
                              <p:cond delay="11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5365"/>
                                        </p:tgtEl>
                                        <p:attrNameLst>
                                          <p:attrName>style.visibility</p:attrName>
                                        </p:attrNameLst>
                                      </p:cBhvr>
                                      <p:to>
                                        <p:strVal val="visible"/>
                                      </p:to>
                                    </p:set>
                                    <p:anim calcmode="lin" valueType="num">
                                      <p:cBhvr>
                                        <p:cTn id="19" dur="300" fill="hold"/>
                                        <p:tgtEl>
                                          <p:spTgt spid="1536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5365"/>
                                        </p:tgtEl>
                                        <p:attrNameLst>
                                          <p:attrName>ppt_y</p:attrName>
                                        </p:attrNameLst>
                                      </p:cBhvr>
                                      <p:tavLst>
                                        <p:tav tm="0">
                                          <p:val>
                                            <p:strVal val="#ppt_y"/>
                                          </p:val>
                                        </p:tav>
                                        <p:tav tm="100000">
                                          <p:val>
                                            <p:strVal val="#ppt_y"/>
                                          </p:val>
                                        </p:tav>
                                      </p:tavLst>
                                    </p:anim>
                                    <p:anim calcmode="lin" valueType="num">
                                      <p:cBhvr>
                                        <p:cTn id="21" dur="300" fill="hold"/>
                                        <p:tgtEl>
                                          <p:spTgt spid="1536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536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5365"/>
                                        </p:tgtEl>
                                      </p:cBhvr>
                                    </p:animEffect>
                                  </p:childTnLst>
                                </p:cTn>
                              </p:par>
                            </p:childTnLst>
                          </p:cTn>
                        </p:par>
                        <p:par>
                          <p:cTn id="24" fill="hold" nodeType="afterGroup">
                            <p:stCondLst>
                              <p:cond delay="2150"/>
                            </p:stCondLst>
                            <p:childTnLst>
                              <p:par>
                                <p:cTn id="25" presetID="2" presetClass="entr" presetSubtype="1" fill="hold" nodeType="after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additive="base">
                                        <p:cTn id="27" dur="500" fill="hold"/>
                                        <p:tgtEl>
                                          <p:spTgt spid="15366"/>
                                        </p:tgtEl>
                                        <p:attrNameLst>
                                          <p:attrName>ppt_x</p:attrName>
                                        </p:attrNameLst>
                                      </p:cBhvr>
                                      <p:tavLst>
                                        <p:tav tm="0">
                                          <p:val>
                                            <p:strVal val="#ppt_x"/>
                                          </p:val>
                                        </p:tav>
                                        <p:tav tm="100000">
                                          <p:val>
                                            <p:strVal val="#ppt_x"/>
                                          </p:val>
                                        </p:tav>
                                      </p:tavLst>
                                    </p:anim>
                                    <p:anim calcmode="lin" valueType="num">
                                      <p:cBhvr additive="base">
                                        <p:cTn id="28" dur="500" fill="hold"/>
                                        <p:tgtEl>
                                          <p:spTgt spid="15366"/>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650"/>
                            </p:stCondLst>
                            <p:childTnLst>
                              <p:par>
                                <p:cTn id="30" presetID="2" presetClass="entr" presetSubtype="4" fill="hold" grpId="0" nodeType="afterEffect">
                                  <p:stCondLst>
                                    <p:cond delay="0"/>
                                  </p:stCondLst>
                                  <p:childTnLst>
                                    <p:set>
                                      <p:cBhvr>
                                        <p:cTn id="31" dur="1" fill="hold">
                                          <p:stCondLst>
                                            <p:cond delay="0"/>
                                          </p:stCondLst>
                                        </p:cTn>
                                        <p:tgtEl>
                                          <p:spTgt spid="15362"/>
                                        </p:tgtEl>
                                        <p:attrNameLst>
                                          <p:attrName>style.visibility</p:attrName>
                                        </p:attrNameLst>
                                      </p:cBhvr>
                                      <p:to>
                                        <p:strVal val="visible"/>
                                      </p:to>
                                    </p:set>
                                    <p:anim calcmode="lin" valueType="num">
                                      <p:cBhvr additive="base">
                                        <p:cTn id="32" dur="500" fill="hold"/>
                                        <p:tgtEl>
                                          <p:spTgt spid="15362"/>
                                        </p:tgtEl>
                                        <p:attrNameLst>
                                          <p:attrName>ppt_x</p:attrName>
                                        </p:attrNameLst>
                                      </p:cBhvr>
                                      <p:tavLst>
                                        <p:tav tm="0">
                                          <p:val>
                                            <p:strVal val="#ppt_x"/>
                                          </p:val>
                                        </p:tav>
                                        <p:tav tm="100000">
                                          <p:val>
                                            <p:strVal val="#ppt_x"/>
                                          </p:val>
                                        </p:tav>
                                      </p:tavLst>
                                    </p:anim>
                                    <p:anim calcmode="lin" valueType="num">
                                      <p:cBhvr additive="base">
                                        <p:cTn id="33" dur="500" fill="hold"/>
                                        <p:tgtEl>
                                          <p:spTgt spid="1536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367"/>
                                        </p:tgtEl>
                                        <p:attrNameLst>
                                          <p:attrName>style.visibility</p:attrName>
                                        </p:attrNameLst>
                                      </p:cBhvr>
                                      <p:to>
                                        <p:strVal val="visible"/>
                                      </p:to>
                                    </p:set>
                                    <p:anim calcmode="lin" valueType="num">
                                      <p:cBhvr additive="base">
                                        <p:cTn id="36" dur="500" fill="hold"/>
                                        <p:tgtEl>
                                          <p:spTgt spid="15367"/>
                                        </p:tgtEl>
                                        <p:attrNameLst>
                                          <p:attrName>ppt_x</p:attrName>
                                        </p:attrNameLst>
                                      </p:cBhvr>
                                      <p:tavLst>
                                        <p:tav tm="0">
                                          <p:val>
                                            <p:strVal val="#ppt_x"/>
                                          </p:val>
                                        </p:tav>
                                        <p:tav tm="100000">
                                          <p:val>
                                            <p:strVal val="#ppt_x"/>
                                          </p:val>
                                        </p:tav>
                                      </p:tavLst>
                                    </p:anim>
                                    <p:anim calcmode="lin" valueType="num">
                                      <p:cBhvr additive="base">
                                        <p:cTn id="37"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nimBg="1" autoUpdateAnimBg="0"/>
      <p:bldP spid="15363" grpId="0" autoUpdateAnimBg="0"/>
      <p:bldP spid="15364" grpId="0" animBg="1"/>
      <p:bldP spid="15365" grpId="0" autoUpdateAnimBg="0"/>
      <p:bldP spid="1536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76"/>
          <p:cNvSpPr txBox="1">
            <a:spLocks noChangeArrowheads="1"/>
          </p:cNvSpPr>
          <p:nvPr/>
        </p:nvSpPr>
        <p:spPr bwMode="auto">
          <a:xfrm>
            <a:off x="641350" y="217488"/>
            <a:ext cx="34163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土地利用总体规划图</a:t>
            </a:r>
          </a:p>
        </p:txBody>
      </p:sp>
      <p:sp>
        <p:nvSpPr>
          <p:cNvPr id="1638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TextBox 1"/>
          <p:cNvSpPr txBox="1">
            <a:spLocks noChangeArrowheads="1"/>
          </p:cNvSpPr>
          <p:nvPr/>
        </p:nvSpPr>
        <p:spPr bwMode="auto">
          <a:xfrm>
            <a:off x="636588" y="596900"/>
            <a:ext cx="45815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COMPREHENSIVE PLANNING MAP FOR LAND UTILIZATION</a:t>
            </a:r>
            <a:endParaRPr lang="zh-CN" altLang="en-US" sz="1200">
              <a:latin typeface="微软雅黑" pitchFamily="34" charset="-122"/>
              <a:ea typeface="微软雅黑" pitchFamily="34" charset="-122"/>
            </a:endParaRPr>
          </a:p>
        </p:txBody>
      </p:sp>
      <p:pic>
        <p:nvPicPr>
          <p:cNvPr id="16389" name="Picture 2" descr="E:\我的文档\My Pictures\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888" y="981075"/>
            <a:ext cx="3959225" cy="521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3" descr="E:\我的文档\My Pictures\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463" y="2565400"/>
            <a:ext cx="3981450" cy="17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 calcmode="lin" valueType="num">
                                      <p:cBhvr additive="base">
                                        <p:cTn id="7" dur="300" fill="hold"/>
                                        <p:tgtEl>
                                          <p:spTgt spid="16387"/>
                                        </p:tgtEl>
                                        <p:attrNameLst>
                                          <p:attrName>ppt_x</p:attrName>
                                        </p:attrNameLst>
                                      </p:cBhvr>
                                      <p:tavLst>
                                        <p:tav tm="0">
                                          <p:val>
                                            <p:strVal val="0-#ppt_w/2"/>
                                          </p:val>
                                        </p:tav>
                                        <p:tav tm="100000">
                                          <p:val>
                                            <p:strVal val="#ppt_x"/>
                                          </p:val>
                                        </p:tav>
                                      </p:tavLst>
                                    </p:anim>
                                    <p:anim calcmode="lin" valueType="num">
                                      <p:cBhvr additive="base">
                                        <p:cTn id="8" dur="300" fill="hold"/>
                                        <p:tgtEl>
                                          <p:spTgt spid="1638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6386"/>
                                        </p:tgtEl>
                                        <p:attrNameLst>
                                          <p:attrName>style.visibility</p:attrName>
                                        </p:attrNameLst>
                                      </p:cBhvr>
                                      <p:to>
                                        <p:strVal val="visible"/>
                                      </p:to>
                                    </p:set>
                                    <p:anim by="(-#ppt_w*2)" calcmode="lin" valueType="num">
                                      <p:cBhvr rctx="PPT">
                                        <p:cTn id="12" dur="250" autoRev="1" fill="hold">
                                          <p:stCondLst>
                                            <p:cond delay="0"/>
                                          </p:stCondLst>
                                        </p:cTn>
                                        <p:tgtEl>
                                          <p:spTgt spid="16386"/>
                                        </p:tgtEl>
                                        <p:attrNameLst>
                                          <p:attrName>ppt_w</p:attrName>
                                        </p:attrNameLst>
                                      </p:cBhvr>
                                    </p:anim>
                                    <p:anim by="(#ppt_w*0.50)" calcmode="lin" valueType="num">
                                      <p:cBhvr>
                                        <p:cTn id="13" dur="250" decel="50000" autoRev="1" fill="hold">
                                          <p:stCondLst>
                                            <p:cond delay="0"/>
                                          </p:stCondLst>
                                        </p:cTn>
                                        <p:tgtEl>
                                          <p:spTgt spid="16386"/>
                                        </p:tgtEl>
                                        <p:attrNameLst>
                                          <p:attrName>ppt_x</p:attrName>
                                        </p:attrNameLst>
                                      </p:cBhvr>
                                    </p:anim>
                                    <p:anim from="(-#ppt_h/2)" to="(#ppt_y)" calcmode="lin" valueType="num">
                                      <p:cBhvr>
                                        <p:cTn id="14" dur="500" fill="hold">
                                          <p:stCondLst>
                                            <p:cond delay="0"/>
                                          </p:stCondLst>
                                        </p:cTn>
                                        <p:tgtEl>
                                          <p:spTgt spid="16386"/>
                                        </p:tgtEl>
                                        <p:attrNameLst>
                                          <p:attrName>ppt_y</p:attrName>
                                        </p:attrNameLst>
                                      </p:cBhvr>
                                    </p:anim>
                                    <p:animRot by="21600000">
                                      <p:cBhvr>
                                        <p:cTn id="15" dur="500" fill="hold">
                                          <p:stCondLst>
                                            <p:cond delay="0"/>
                                          </p:stCondLst>
                                        </p:cTn>
                                        <p:tgtEl>
                                          <p:spTgt spid="16386"/>
                                        </p:tgtEl>
                                        <p:attrNameLst>
                                          <p:attrName>r</p:attrName>
                                        </p:attrNameLst>
                                      </p:cBhvr>
                                    </p:animRot>
                                  </p:childTnLst>
                                </p:cTn>
                              </p:par>
                            </p:childTnLst>
                          </p:cTn>
                        </p:par>
                        <p:par>
                          <p:cTn id="16" fill="hold" nodeType="afterGroup">
                            <p:stCondLst>
                              <p:cond delay="12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6388"/>
                                        </p:tgtEl>
                                        <p:attrNameLst>
                                          <p:attrName>style.visibility</p:attrName>
                                        </p:attrNameLst>
                                      </p:cBhvr>
                                      <p:to>
                                        <p:strVal val="visible"/>
                                      </p:to>
                                    </p:set>
                                    <p:anim calcmode="lin" valueType="num">
                                      <p:cBhvr>
                                        <p:cTn id="19" dur="300" fill="hold"/>
                                        <p:tgtEl>
                                          <p:spTgt spid="1638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6388"/>
                                        </p:tgtEl>
                                        <p:attrNameLst>
                                          <p:attrName>ppt_y</p:attrName>
                                        </p:attrNameLst>
                                      </p:cBhvr>
                                      <p:tavLst>
                                        <p:tav tm="0">
                                          <p:val>
                                            <p:strVal val="#ppt_y"/>
                                          </p:val>
                                        </p:tav>
                                        <p:tav tm="100000">
                                          <p:val>
                                            <p:strVal val="#ppt_y"/>
                                          </p:val>
                                        </p:tav>
                                      </p:tavLst>
                                    </p:anim>
                                    <p:anim calcmode="lin" valueType="num">
                                      <p:cBhvr>
                                        <p:cTn id="21" dur="300" fill="hold"/>
                                        <p:tgtEl>
                                          <p:spTgt spid="1638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638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6388"/>
                                        </p:tgtEl>
                                      </p:cBhvr>
                                    </p:animEffect>
                                  </p:childTnLst>
                                </p:cTn>
                              </p:par>
                            </p:childTnLst>
                          </p:cTn>
                        </p:par>
                        <p:par>
                          <p:cTn id="24" fill="hold" nodeType="afterGroup">
                            <p:stCondLst>
                              <p:cond delay="2880"/>
                            </p:stCondLst>
                            <p:childTnLst>
                              <p:par>
                                <p:cTn id="25" presetID="42" presetClass="entr" presetSubtype="0" fill="hold" nodeType="afterEffect">
                                  <p:stCondLst>
                                    <p:cond delay="0"/>
                                  </p:stCondLst>
                                  <p:childTnLst>
                                    <p:set>
                                      <p:cBhvr>
                                        <p:cTn id="26" dur="1" fill="hold">
                                          <p:stCondLst>
                                            <p:cond delay="0"/>
                                          </p:stCondLst>
                                        </p:cTn>
                                        <p:tgtEl>
                                          <p:spTgt spid="16389"/>
                                        </p:tgtEl>
                                        <p:attrNameLst>
                                          <p:attrName>style.visibility</p:attrName>
                                        </p:attrNameLst>
                                      </p:cBhvr>
                                      <p:to>
                                        <p:strVal val="visible"/>
                                      </p:to>
                                    </p:set>
                                    <p:animEffect transition="in" filter="fade">
                                      <p:cBhvr>
                                        <p:cTn id="27" dur="1000"/>
                                        <p:tgtEl>
                                          <p:spTgt spid="16389"/>
                                        </p:tgtEl>
                                      </p:cBhvr>
                                    </p:animEffect>
                                    <p:anim calcmode="lin" valueType="num">
                                      <p:cBhvr>
                                        <p:cTn id="28" dur="1000" fill="hold"/>
                                        <p:tgtEl>
                                          <p:spTgt spid="16389"/>
                                        </p:tgtEl>
                                        <p:attrNameLst>
                                          <p:attrName>ppt_x</p:attrName>
                                        </p:attrNameLst>
                                      </p:cBhvr>
                                      <p:tavLst>
                                        <p:tav tm="0">
                                          <p:val>
                                            <p:strVal val="#ppt_x"/>
                                          </p:val>
                                        </p:tav>
                                        <p:tav tm="100000">
                                          <p:val>
                                            <p:strVal val="#ppt_x"/>
                                          </p:val>
                                        </p:tav>
                                      </p:tavLst>
                                    </p:anim>
                                    <p:anim calcmode="lin" valueType="num">
                                      <p:cBhvr>
                                        <p:cTn id="29" dur="1000" fill="hold"/>
                                        <p:tgtEl>
                                          <p:spTgt spid="16389"/>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6390"/>
                                        </p:tgtEl>
                                        <p:attrNameLst>
                                          <p:attrName>style.visibility</p:attrName>
                                        </p:attrNameLst>
                                      </p:cBhvr>
                                      <p:to>
                                        <p:strVal val="visible"/>
                                      </p:to>
                                    </p:set>
                                    <p:animEffect transition="in" filter="fade">
                                      <p:cBhvr>
                                        <p:cTn id="32" dur="1000"/>
                                        <p:tgtEl>
                                          <p:spTgt spid="16390"/>
                                        </p:tgtEl>
                                      </p:cBhvr>
                                    </p:animEffect>
                                    <p:anim calcmode="lin" valueType="num">
                                      <p:cBhvr>
                                        <p:cTn id="33" dur="1000" fill="hold"/>
                                        <p:tgtEl>
                                          <p:spTgt spid="16390"/>
                                        </p:tgtEl>
                                        <p:attrNameLst>
                                          <p:attrName>ppt_x</p:attrName>
                                        </p:attrNameLst>
                                      </p:cBhvr>
                                      <p:tavLst>
                                        <p:tav tm="0">
                                          <p:val>
                                            <p:strVal val="#ppt_x"/>
                                          </p:val>
                                        </p:tav>
                                        <p:tav tm="100000">
                                          <p:val>
                                            <p:strVal val="#ppt_x"/>
                                          </p:val>
                                        </p:tav>
                                      </p:tavLst>
                                    </p:anim>
                                    <p:anim calcmode="lin" valueType="num">
                                      <p:cBhvr>
                                        <p:cTn id="34" dur="1000" fill="hold"/>
                                        <p:tgtEl>
                                          <p:spTgt spid="16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交通四通八达</a:t>
            </a:r>
          </a:p>
        </p:txBody>
      </p:sp>
      <p:sp>
        <p:nvSpPr>
          <p:cNvPr id="1741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TextBox 1"/>
          <p:cNvSpPr txBox="1">
            <a:spLocks noChangeArrowheads="1"/>
          </p:cNvSpPr>
          <p:nvPr/>
        </p:nvSpPr>
        <p:spPr bwMode="auto">
          <a:xfrm>
            <a:off x="636588" y="596900"/>
            <a:ext cx="26209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CONVENIENT TRANSPORTATION</a:t>
            </a:r>
            <a:endParaRPr lang="zh-CN" altLang="en-US" sz="1200">
              <a:latin typeface="微软雅黑" pitchFamily="34" charset="-122"/>
              <a:ea typeface="微软雅黑" pitchFamily="34" charset="-122"/>
            </a:endParaRPr>
          </a:p>
        </p:txBody>
      </p:sp>
      <p:pic>
        <p:nvPicPr>
          <p:cNvPr id="17413" name="Picture 2" descr="E:\我的文档\My Pictures\24.jpg"/>
          <p:cNvPicPr>
            <a:picLocks noChangeAspect="1" noChangeArrowheads="1"/>
          </p:cNvPicPr>
          <p:nvPr/>
        </p:nvPicPr>
        <p:blipFill>
          <a:blip r:embed="rId2" cstate="print">
            <a:extLst>
              <a:ext uri="{28A0092B-C50C-407E-A947-70E740481C1C}">
                <a14:useLocalDpi xmlns:a14="http://schemas.microsoft.com/office/drawing/2010/main" val="0"/>
              </a:ext>
            </a:extLst>
          </a:blip>
          <a:srcRect l="7671" t="10648" r="3619" b="2844"/>
          <a:stretch>
            <a:fillRect/>
          </a:stretch>
        </p:blipFill>
        <p:spPr bwMode="auto">
          <a:xfrm>
            <a:off x="3997325" y="474663"/>
            <a:ext cx="4770438" cy="61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Freeform 5"/>
          <p:cNvSpPr>
            <a:spLocks noEditPoints="1"/>
          </p:cNvSpPr>
          <p:nvPr/>
        </p:nvSpPr>
        <p:spPr bwMode="auto">
          <a:xfrm>
            <a:off x="636588" y="1557338"/>
            <a:ext cx="633412" cy="617537"/>
          </a:xfrm>
          <a:custGeom>
            <a:avLst/>
            <a:gdLst>
              <a:gd name="T0" fmla="*/ 2147483647 w 1176"/>
              <a:gd name="T1" fmla="*/ 2147483647 h 1176"/>
              <a:gd name="T2" fmla="*/ 2147483647 w 1176"/>
              <a:gd name="T3" fmla="*/ 2147483647 h 1176"/>
              <a:gd name="T4" fmla="*/ 2147483647 w 1176"/>
              <a:gd name="T5" fmla="*/ 2147483647 h 1176"/>
              <a:gd name="T6" fmla="*/ 2147483647 w 1176"/>
              <a:gd name="T7" fmla="*/ 2147483647 h 1176"/>
              <a:gd name="T8" fmla="*/ 2147483647 w 1176"/>
              <a:gd name="T9" fmla="*/ 2147483647 h 1176"/>
              <a:gd name="T10" fmla="*/ 2147483647 w 1176"/>
              <a:gd name="T11" fmla="*/ 2147483647 h 1176"/>
              <a:gd name="T12" fmla="*/ 2147483647 w 1176"/>
              <a:gd name="T13" fmla="*/ 2147483647 h 1176"/>
              <a:gd name="T14" fmla="*/ 2147483647 w 1176"/>
              <a:gd name="T15" fmla="*/ 2147483647 h 1176"/>
              <a:gd name="T16" fmla="*/ 2147483647 w 1176"/>
              <a:gd name="T17" fmla="*/ 2147483647 h 1176"/>
              <a:gd name="T18" fmla="*/ 2147483647 w 1176"/>
              <a:gd name="T19" fmla="*/ 2147483647 h 1176"/>
              <a:gd name="T20" fmla="*/ 2147483647 w 1176"/>
              <a:gd name="T21" fmla="*/ 2147483647 h 1176"/>
              <a:gd name="T22" fmla="*/ 2147483647 w 1176"/>
              <a:gd name="T23" fmla="*/ 2147483647 h 1176"/>
              <a:gd name="T24" fmla="*/ 2147483647 w 1176"/>
              <a:gd name="T25" fmla="*/ 2147483647 h 1176"/>
              <a:gd name="T26" fmla="*/ 2147483647 w 1176"/>
              <a:gd name="T27" fmla="*/ 2147483647 h 1176"/>
              <a:gd name="T28" fmla="*/ 2147483647 w 1176"/>
              <a:gd name="T29" fmla="*/ 2147483647 h 1176"/>
              <a:gd name="T30" fmla="*/ 2147483647 w 1176"/>
              <a:gd name="T31" fmla="*/ 2147483647 h 1176"/>
              <a:gd name="T32" fmla="*/ 2147483647 w 1176"/>
              <a:gd name="T33" fmla="*/ 2147483647 h 1176"/>
              <a:gd name="T34" fmla="*/ 2147483647 w 1176"/>
              <a:gd name="T35" fmla="*/ 2147483647 h 1176"/>
              <a:gd name="T36" fmla="*/ 2147483647 w 1176"/>
              <a:gd name="T37" fmla="*/ 2147483647 h 1176"/>
              <a:gd name="T38" fmla="*/ 2147483647 w 1176"/>
              <a:gd name="T39" fmla="*/ 2147483647 h 1176"/>
              <a:gd name="T40" fmla="*/ 2147483647 w 1176"/>
              <a:gd name="T41" fmla="*/ 2147483647 h 1176"/>
              <a:gd name="T42" fmla="*/ 2147483647 w 1176"/>
              <a:gd name="T43" fmla="*/ 2147483647 h 1176"/>
              <a:gd name="T44" fmla="*/ 2147483647 w 1176"/>
              <a:gd name="T45" fmla="*/ 2147483647 h 1176"/>
              <a:gd name="T46" fmla="*/ 2147483647 w 1176"/>
              <a:gd name="T47" fmla="*/ 2147483647 h 1176"/>
              <a:gd name="T48" fmla="*/ 2147483647 w 1176"/>
              <a:gd name="T49" fmla="*/ 2147483647 h 1176"/>
              <a:gd name="T50" fmla="*/ 2147483647 w 1176"/>
              <a:gd name="T51" fmla="*/ 2147483647 h 1176"/>
              <a:gd name="T52" fmla="*/ 2147483647 w 1176"/>
              <a:gd name="T53" fmla="*/ 2147483647 h 1176"/>
              <a:gd name="T54" fmla="*/ 2147483647 w 1176"/>
              <a:gd name="T55" fmla="*/ 2147483647 h 1176"/>
              <a:gd name="T56" fmla="*/ 2147483647 w 1176"/>
              <a:gd name="T57" fmla="*/ 2147483647 h 1176"/>
              <a:gd name="T58" fmla="*/ 2147483647 w 1176"/>
              <a:gd name="T59" fmla="*/ 2147483647 h 1176"/>
              <a:gd name="T60" fmla="*/ 2147483647 w 1176"/>
              <a:gd name="T61" fmla="*/ 2147483647 h 1176"/>
              <a:gd name="T62" fmla="*/ 2147483647 w 1176"/>
              <a:gd name="T63" fmla="*/ 2147483647 h 1176"/>
              <a:gd name="T64" fmla="*/ 2147483647 w 1176"/>
              <a:gd name="T65" fmla="*/ 2147483647 h 1176"/>
              <a:gd name="T66" fmla="*/ 2147483647 w 1176"/>
              <a:gd name="T67" fmla="*/ 2147483647 h 1176"/>
              <a:gd name="T68" fmla="*/ 2147483647 w 1176"/>
              <a:gd name="T69" fmla="*/ 2147483647 h 1176"/>
              <a:gd name="T70" fmla="*/ 2147483647 w 1176"/>
              <a:gd name="T71" fmla="*/ 2147483647 h 1176"/>
              <a:gd name="T72" fmla="*/ 2147483647 w 1176"/>
              <a:gd name="T73" fmla="*/ 2147483647 h 1176"/>
              <a:gd name="T74" fmla="*/ 2147483647 w 1176"/>
              <a:gd name="T75" fmla="*/ 2147483647 h 1176"/>
              <a:gd name="T76" fmla="*/ 2147483647 w 1176"/>
              <a:gd name="T77" fmla="*/ 0 h 1176"/>
              <a:gd name="T78" fmla="*/ 2147483647 w 1176"/>
              <a:gd name="T79" fmla="*/ 2147483647 h 1176"/>
              <a:gd name="T80" fmla="*/ 2147483647 w 1176"/>
              <a:gd name="T81" fmla="*/ 0 h 1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176" h="1176">
                <a:moveTo>
                  <a:pt x="618" y="308"/>
                </a:moveTo>
                <a:lnTo>
                  <a:pt x="612" y="318"/>
                </a:lnTo>
                <a:cubicBezTo>
                  <a:pt x="637" y="318"/>
                  <a:pt x="637" y="310"/>
                  <a:pt x="640" y="328"/>
                </a:cubicBezTo>
                <a:cubicBezTo>
                  <a:pt x="642" y="341"/>
                  <a:pt x="643" y="355"/>
                  <a:pt x="643" y="369"/>
                </a:cubicBezTo>
                <a:lnTo>
                  <a:pt x="643" y="395"/>
                </a:lnTo>
                <a:cubicBezTo>
                  <a:pt x="643" y="404"/>
                  <a:pt x="636" y="398"/>
                  <a:pt x="633" y="410"/>
                </a:cubicBezTo>
                <a:cubicBezTo>
                  <a:pt x="647" y="418"/>
                  <a:pt x="648" y="423"/>
                  <a:pt x="648" y="444"/>
                </a:cubicBezTo>
                <a:lnTo>
                  <a:pt x="647" y="443"/>
                </a:lnTo>
                <a:lnTo>
                  <a:pt x="637" y="454"/>
                </a:lnTo>
                <a:lnTo>
                  <a:pt x="639" y="455"/>
                </a:lnTo>
                <a:lnTo>
                  <a:pt x="646" y="457"/>
                </a:lnTo>
                <a:cubicBezTo>
                  <a:pt x="648" y="473"/>
                  <a:pt x="648" y="473"/>
                  <a:pt x="643" y="488"/>
                </a:cubicBezTo>
                <a:cubicBezTo>
                  <a:pt x="637" y="508"/>
                  <a:pt x="634" y="499"/>
                  <a:pt x="628" y="512"/>
                </a:cubicBezTo>
                <a:lnTo>
                  <a:pt x="636" y="516"/>
                </a:lnTo>
                <a:lnTo>
                  <a:pt x="629" y="533"/>
                </a:lnTo>
                <a:lnTo>
                  <a:pt x="405" y="535"/>
                </a:lnTo>
                <a:lnTo>
                  <a:pt x="346" y="535"/>
                </a:lnTo>
                <a:cubicBezTo>
                  <a:pt x="332" y="535"/>
                  <a:pt x="318" y="528"/>
                  <a:pt x="306" y="525"/>
                </a:cubicBezTo>
                <a:cubicBezTo>
                  <a:pt x="306" y="519"/>
                  <a:pt x="295" y="457"/>
                  <a:pt x="293" y="452"/>
                </a:cubicBezTo>
                <a:cubicBezTo>
                  <a:pt x="290" y="443"/>
                  <a:pt x="272" y="453"/>
                  <a:pt x="266" y="461"/>
                </a:cubicBezTo>
                <a:cubicBezTo>
                  <a:pt x="262" y="467"/>
                  <a:pt x="251" y="483"/>
                  <a:pt x="250" y="490"/>
                </a:cubicBezTo>
                <a:cubicBezTo>
                  <a:pt x="235" y="486"/>
                  <a:pt x="141" y="423"/>
                  <a:pt x="140" y="423"/>
                </a:cubicBezTo>
                <a:lnTo>
                  <a:pt x="102" y="430"/>
                </a:lnTo>
                <a:lnTo>
                  <a:pt x="200" y="535"/>
                </a:lnTo>
                <a:cubicBezTo>
                  <a:pt x="196" y="536"/>
                  <a:pt x="193" y="539"/>
                  <a:pt x="193" y="544"/>
                </a:cubicBezTo>
                <a:cubicBezTo>
                  <a:pt x="193" y="554"/>
                  <a:pt x="201" y="562"/>
                  <a:pt x="209" y="566"/>
                </a:cubicBezTo>
                <a:lnTo>
                  <a:pt x="93" y="652"/>
                </a:lnTo>
                <a:lnTo>
                  <a:pt x="110" y="659"/>
                </a:lnTo>
                <a:lnTo>
                  <a:pt x="274" y="595"/>
                </a:lnTo>
                <a:cubicBezTo>
                  <a:pt x="297" y="607"/>
                  <a:pt x="385" y="627"/>
                  <a:pt x="419" y="632"/>
                </a:cubicBezTo>
                <a:cubicBezTo>
                  <a:pt x="471" y="641"/>
                  <a:pt x="525" y="646"/>
                  <a:pt x="575" y="658"/>
                </a:cubicBezTo>
                <a:cubicBezTo>
                  <a:pt x="568" y="668"/>
                  <a:pt x="392" y="772"/>
                  <a:pt x="367" y="785"/>
                </a:cubicBezTo>
                <a:cubicBezTo>
                  <a:pt x="334" y="802"/>
                  <a:pt x="294" y="826"/>
                  <a:pt x="262" y="846"/>
                </a:cubicBezTo>
                <a:cubicBezTo>
                  <a:pt x="247" y="856"/>
                  <a:pt x="226" y="869"/>
                  <a:pt x="210" y="877"/>
                </a:cubicBezTo>
                <a:cubicBezTo>
                  <a:pt x="205" y="879"/>
                  <a:pt x="186" y="891"/>
                  <a:pt x="183" y="892"/>
                </a:cubicBezTo>
                <a:cubicBezTo>
                  <a:pt x="172" y="894"/>
                  <a:pt x="155" y="882"/>
                  <a:pt x="148" y="892"/>
                </a:cubicBezTo>
                <a:cubicBezTo>
                  <a:pt x="169" y="893"/>
                  <a:pt x="194" y="903"/>
                  <a:pt x="216" y="903"/>
                </a:cubicBezTo>
                <a:cubicBezTo>
                  <a:pt x="222" y="903"/>
                  <a:pt x="363" y="844"/>
                  <a:pt x="376" y="837"/>
                </a:cubicBezTo>
                <a:cubicBezTo>
                  <a:pt x="393" y="848"/>
                  <a:pt x="385" y="855"/>
                  <a:pt x="405" y="863"/>
                </a:cubicBezTo>
                <a:cubicBezTo>
                  <a:pt x="413" y="866"/>
                  <a:pt x="442" y="877"/>
                  <a:pt x="448" y="877"/>
                </a:cubicBezTo>
                <a:lnTo>
                  <a:pt x="465" y="877"/>
                </a:lnTo>
                <a:cubicBezTo>
                  <a:pt x="474" y="877"/>
                  <a:pt x="484" y="868"/>
                  <a:pt x="484" y="860"/>
                </a:cubicBezTo>
                <a:cubicBezTo>
                  <a:pt x="484" y="842"/>
                  <a:pt x="472" y="828"/>
                  <a:pt x="454" y="828"/>
                </a:cubicBezTo>
                <a:cubicBezTo>
                  <a:pt x="422" y="828"/>
                  <a:pt x="439" y="828"/>
                  <a:pt x="414" y="822"/>
                </a:cubicBezTo>
                <a:cubicBezTo>
                  <a:pt x="418" y="819"/>
                  <a:pt x="569" y="750"/>
                  <a:pt x="571" y="750"/>
                </a:cubicBezTo>
                <a:cubicBezTo>
                  <a:pt x="578" y="750"/>
                  <a:pt x="574" y="752"/>
                  <a:pt x="582" y="752"/>
                </a:cubicBezTo>
                <a:cubicBezTo>
                  <a:pt x="585" y="763"/>
                  <a:pt x="595" y="765"/>
                  <a:pt x="605" y="769"/>
                </a:cubicBezTo>
                <a:cubicBezTo>
                  <a:pt x="611" y="771"/>
                  <a:pt x="615" y="772"/>
                  <a:pt x="621" y="774"/>
                </a:cubicBezTo>
                <a:cubicBezTo>
                  <a:pt x="630" y="777"/>
                  <a:pt x="627" y="779"/>
                  <a:pt x="633" y="783"/>
                </a:cubicBezTo>
                <a:cubicBezTo>
                  <a:pt x="650" y="792"/>
                  <a:pt x="686" y="792"/>
                  <a:pt x="686" y="764"/>
                </a:cubicBezTo>
                <a:lnTo>
                  <a:pt x="686" y="760"/>
                </a:lnTo>
                <a:cubicBezTo>
                  <a:pt x="686" y="751"/>
                  <a:pt x="681" y="735"/>
                  <a:pt x="673" y="735"/>
                </a:cubicBezTo>
                <a:cubicBezTo>
                  <a:pt x="661" y="735"/>
                  <a:pt x="659" y="739"/>
                  <a:pt x="646" y="739"/>
                </a:cubicBezTo>
                <a:lnTo>
                  <a:pt x="641" y="739"/>
                </a:lnTo>
                <a:cubicBezTo>
                  <a:pt x="626" y="739"/>
                  <a:pt x="621" y="734"/>
                  <a:pt x="611" y="731"/>
                </a:cubicBezTo>
                <a:cubicBezTo>
                  <a:pt x="614" y="727"/>
                  <a:pt x="704" y="686"/>
                  <a:pt x="717" y="681"/>
                </a:cubicBezTo>
                <a:cubicBezTo>
                  <a:pt x="747" y="669"/>
                  <a:pt x="738" y="667"/>
                  <a:pt x="779" y="665"/>
                </a:cubicBezTo>
                <a:cubicBezTo>
                  <a:pt x="792" y="665"/>
                  <a:pt x="802" y="660"/>
                  <a:pt x="812" y="658"/>
                </a:cubicBezTo>
                <a:cubicBezTo>
                  <a:pt x="812" y="658"/>
                  <a:pt x="841" y="661"/>
                  <a:pt x="847" y="662"/>
                </a:cubicBezTo>
                <a:cubicBezTo>
                  <a:pt x="907" y="669"/>
                  <a:pt x="1094" y="645"/>
                  <a:pt x="1094" y="599"/>
                </a:cubicBezTo>
                <a:lnTo>
                  <a:pt x="1094" y="595"/>
                </a:lnTo>
                <a:cubicBezTo>
                  <a:pt x="1094" y="578"/>
                  <a:pt x="1005" y="548"/>
                  <a:pt x="984" y="541"/>
                </a:cubicBezTo>
                <a:cubicBezTo>
                  <a:pt x="940" y="527"/>
                  <a:pt x="900" y="520"/>
                  <a:pt x="841" y="520"/>
                </a:cubicBezTo>
                <a:cubicBezTo>
                  <a:pt x="840" y="503"/>
                  <a:pt x="837" y="486"/>
                  <a:pt x="819" y="486"/>
                </a:cubicBezTo>
                <a:cubicBezTo>
                  <a:pt x="798" y="486"/>
                  <a:pt x="783" y="480"/>
                  <a:pt x="766" y="480"/>
                </a:cubicBezTo>
                <a:lnTo>
                  <a:pt x="741" y="430"/>
                </a:lnTo>
                <a:lnTo>
                  <a:pt x="756" y="433"/>
                </a:lnTo>
                <a:cubicBezTo>
                  <a:pt x="771" y="435"/>
                  <a:pt x="786" y="424"/>
                  <a:pt x="786" y="410"/>
                </a:cubicBezTo>
                <a:lnTo>
                  <a:pt x="786" y="404"/>
                </a:lnTo>
                <a:cubicBezTo>
                  <a:pt x="786" y="396"/>
                  <a:pt x="782" y="393"/>
                  <a:pt x="777" y="390"/>
                </a:cubicBezTo>
                <a:lnTo>
                  <a:pt x="722" y="387"/>
                </a:lnTo>
                <a:lnTo>
                  <a:pt x="682" y="300"/>
                </a:lnTo>
                <a:lnTo>
                  <a:pt x="618" y="308"/>
                </a:lnTo>
                <a:close/>
                <a:moveTo>
                  <a:pt x="941" y="573"/>
                </a:moveTo>
                <a:cubicBezTo>
                  <a:pt x="941" y="596"/>
                  <a:pt x="1026" y="597"/>
                  <a:pt x="1026" y="576"/>
                </a:cubicBezTo>
                <a:cubicBezTo>
                  <a:pt x="1026" y="568"/>
                  <a:pt x="982" y="556"/>
                  <a:pt x="973" y="552"/>
                </a:cubicBezTo>
                <a:cubicBezTo>
                  <a:pt x="966" y="558"/>
                  <a:pt x="941" y="565"/>
                  <a:pt x="941" y="573"/>
                </a:cubicBezTo>
                <a:close/>
                <a:moveTo>
                  <a:pt x="588" y="0"/>
                </a:moveTo>
                <a:cubicBezTo>
                  <a:pt x="913" y="0"/>
                  <a:pt x="1176" y="263"/>
                  <a:pt x="1176" y="588"/>
                </a:cubicBezTo>
                <a:cubicBezTo>
                  <a:pt x="1176" y="913"/>
                  <a:pt x="913" y="1176"/>
                  <a:pt x="588" y="1176"/>
                </a:cubicBezTo>
                <a:cubicBezTo>
                  <a:pt x="263" y="1176"/>
                  <a:pt x="0" y="913"/>
                  <a:pt x="0" y="588"/>
                </a:cubicBezTo>
                <a:cubicBezTo>
                  <a:pt x="0" y="263"/>
                  <a:pt x="263" y="0"/>
                  <a:pt x="5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5" name="Freeform 6"/>
          <p:cNvSpPr>
            <a:spLocks noEditPoints="1"/>
          </p:cNvSpPr>
          <p:nvPr/>
        </p:nvSpPr>
        <p:spPr bwMode="auto">
          <a:xfrm>
            <a:off x="636588" y="3122613"/>
            <a:ext cx="633412" cy="617537"/>
          </a:xfrm>
          <a:custGeom>
            <a:avLst/>
            <a:gdLst>
              <a:gd name="T0" fmla="*/ 2147483647 w 1176"/>
              <a:gd name="T1" fmla="*/ 2147483647 h 1175"/>
              <a:gd name="T2" fmla="*/ 2147483647 w 1176"/>
              <a:gd name="T3" fmla="*/ 2147483647 h 1175"/>
              <a:gd name="T4" fmla="*/ 2147483647 w 1176"/>
              <a:gd name="T5" fmla="*/ 2147483647 h 1175"/>
              <a:gd name="T6" fmla="*/ 2147483647 w 1176"/>
              <a:gd name="T7" fmla="*/ 2147483647 h 1175"/>
              <a:gd name="T8" fmla="*/ 2147483647 w 1176"/>
              <a:gd name="T9" fmla="*/ 2147483647 h 1175"/>
              <a:gd name="T10" fmla="*/ 2147483647 w 1176"/>
              <a:gd name="T11" fmla="*/ 2147483647 h 1175"/>
              <a:gd name="T12" fmla="*/ 2147483647 w 1176"/>
              <a:gd name="T13" fmla="*/ 2147483647 h 1175"/>
              <a:gd name="T14" fmla="*/ 2147483647 w 1176"/>
              <a:gd name="T15" fmla="*/ 2147483647 h 1175"/>
              <a:gd name="T16" fmla="*/ 2147483647 w 1176"/>
              <a:gd name="T17" fmla="*/ 2147483647 h 1175"/>
              <a:gd name="T18" fmla="*/ 2147483647 w 1176"/>
              <a:gd name="T19" fmla="*/ 2147483647 h 1175"/>
              <a:gd name="T20" fmla="*/ 2147483647 w 1176"/>
              <a:gd name="T21" fmla="*/ 2147483647 h 1175"/>
              <a:gd name="T22" fmla="*/ 2147483647 w 1176"/>
              <a:gd name="T23" fmla="*/ 2147483647 h 1175"/>
              <a:gd name="T24" fmla="*/ 2147483647 w 1176"/>
              <a:gd name="T25" fmla="*/ 2147483647 h 1175"/>
              <a:gd name="T26" fmla="*/ 2147483647 w 1176"/>
              <a:gd name="T27" fmla="*/ 2147483647 h 1175"/>
              <a:gd name="T28" fmla="*/ 2147483647 w 1176"/>
              <a:gd name="T29" fmla="*/ 2147483647 h 1175"/>
              <a:gd name="T30" fmla="*/ 2147483647 w 1176"/>
              <a:gd name="T31" fmla="*/ 2147483647 h 1175"/>
              <a:gd name="T32" fmla="*/ 2147483647 w 1176"/>
              <a:gd name="T33" fmla="*/ 2147483647 h 1175"/>
              <a:gd name="T34" fmla="*/ 2147483647 w 1176"/>
              <a:gd name="T35" fmla="*/ 2147483647 h 1175"/>
              <a:gd name="T36" fmla="*/ 2147483647 w 1176"/>
              <a:gd name="T37" fmla="*/ 2147483647 h 1175"/>
              <a:gd name="T38" fmla="*/ 2147483647 w 1176"/>
              <a:gd name="T39" fmla="*/ 2147483647 h 1175"/>
              <a:gd name="T40" fmla="*/ 2147483647 w 1176"/>
              <a:gd name="T41" fmla="*/ 2147483647 h 1175"/>
              <a:gd name="T42" fmla="*/ 2147483647 w 1176"/>
              <a:gd name="T43" fmla="*/ 2147483647 h 1175"/>
              <a:gd name="T44" fmla="*/ 2147483647 w 1176"/>
              <a:gd name="T45" fmla="*/ 2147483647 h 1175"/>
              <a:gd name="T46" fmla="*/ 2147483647 w 1176"/>
              <a:gd name="T47" fmla="*/ 2147483647 h 1175"/>
              <a:gd name="T48" fmla="*/ 2147483647 w 1176"/>
              <a:gd name="T49" fmla="*/ 2147483647 h 1175"/>
              <a:gd name="T50" fmla="*/ 2147483647 w 1176"/>
              <a:gd name="T51" fmla="*/ 2147483647 h 1175"/>
              <a:gd name="T52" fmla="*/ 2147483647 w 1176"/>
              <a:gd name="T53" fmla="*/ 2147483647 h 1175"/>
              <a:gd name="T54" fmla="*/ 2147483647 w 1176"/>
              <a:gd name="T55" fmla="*/ 2147483647 h 1175"/>
              <a:gd name="T56" fmla="*/ 2147483647 w 1176"/>
              <a:gd name="T57" fmla="*/ 2147483647 h 1175"/>
              <a:gd name="T58" fmla="*/ 2147483647 w 1176"/>
              <a:gd name="T59" fmla="*/ 2147483647 h 1175"/>
              <a:gd name="T60" fmla="*/ 2147483647 w 1176"/>
              <a:gd name="T61" fmla="*/ 2147483647 h 1175"/>
              <a:gd name="T62" fmla="*/ 2147483647 w 1176"/>
              <a:gd name="T63" fmla="*/ 2147483647 h 1175"/>
              <a:gd name="T64" fmla="*/ 2147483647 w 1176"/>
              <a:gd name="T65" fmla="*/ 2147483647 h 1175"/>
              <a:gd name="T66" fmla="*/ 2147483647 w 1176"/>
              <a:gd name="T67" fmla="*/ 2147483647 h 1175"/>
              <a:gd name="T68" fmla="*/ 2147483647 w 1176"/>
              <a:gd name="T69" fmla="*/ 2147483647 h 1175"/>
              <a:gd name="T70" fmla="*/ 2147483647 w 1176"/>
              <a:gd name="T71" fmla="*/ 2147483647 h 1175"/>
              <a:gd name="T72" fmla="*/ 2147483647 w 1176"/>
              <a:gd name="T73" fmla="*/ 2147483647 h 1175"/>
              <a:gd name="T74" fmla="*/ 2147483647 w 1176"/>
              <a:gd name="T75" fmla="*/ 2147483647 h 1175"/>
              <a:gd name="T76" fmla="*/ 2147483647 w 1176"/>
              <a:gd name="T77" fmla="*/ 2147483647 h 1175"/>
              <a:gd name="T78" fmla="*/ 2147483647 w 1176"/>
              <a:gd name="T79" fmla="*/ 2147483647 h 1175"/>
              <a:gd name="T80" fmla="*/ 2147483647 w 1176"/>
              <a:gd name="T81" fmla="*/ 2147483647 h 1175"/>
              <a:gd name="T82" fmla="*/ 2147483647 w 1176"/>
              <a:gd name="T83" fmla="*/ 2147483647 h 1175"/>
              <a:gd name="T84" fmla="*/ 2147483647 w 1176"/>
              <a:gd name="T85" fmla="*/ 2147483647 h 1175"/>
              <a:gd name="T86" fmla="*/ 2147483647 w 1176"/>
              <a:gd name="T87" fmla="*/ 2147483647 h 1175"/>
              <a:gd name="T88" fmla="*/ 2147483647 w 1176"/>
              <a:gd name="T89" fmla="*/ 2147483647 h 1175"/>
              <a:gd name="T90" fmla="*/ 2147483647 w 1176"/>
              <a:gd name="T91" fmla="*/ 2147483647 h 1175"/>
              <a:gd name="T92" fmla="*/ 2147483647 w 1176"/>
              <a:gd name="T93" fmla="*/ 2147483647 h 1175"/>
              <a:gd name="T94" fmla="*/ 2147483647 w 1176"/>
              <a:gd name="T95" fmla="*/ 2147483647 h 1175"/>
              <a:gd name="T96" fmla="*/ 2147483647 w 1176"/>
              <a:gd name="T97" fmla="*/ 2147483647 h 1175"/>
              <a:gd name="T98" fmla="*/ 2147483647 w 1176"/>
              <a:gd name="T99" fmla="*/ 2147483647 h 1175"/>
              <a:gd name="T100" fmla="*/ 2147483647 w 1176"/>
              <a:gd name="T101" fmla="*/ 2147483647 h 1175"/>
              <a:gd name="T102" fmla="*/ 2147483647 w 1176"/>
              <a:gd name="T103" fmla="*/ 2147483647 h 1175"/>
              <a:gd name="T104" fmla="*/ 2147483647 w 1176"/>
              <a:gd name="T105" fmla="*/ 2147483647 h 1175"/>
              <a:gd name="T106" fmla="*/ 2147483647 w 1176"/>
              <a:gd name="T107" fmla="*/ 2147483647 h 1175"/>
              <a:gd name="T108" fmla="*/ 2147483647 w 1176"/>
              <a:gd name="T109" fmla="*/ 2147483647 h 1175"/>
              <a:gd name="T110" fmla="*/ 2147483647 w 1176"/>
              <a:gd name="T111" fmla="*/ 2147483647 h 1175"/>
              <a:gd name="T112" fmla="*/ 2147483647 w 1176"/>
              <a:gd name="T113" fmla="*/ 2147483647 h 1175"/>
              <a:gd name="T114" fmla="*/ 2147483647 w 1176"/>
              <a:gd name="T115" fmla="*/ 2147483647 h 1175"/>
              <a:gd name="T116" fmla="*/ 2147483647 w 1176"/>
              <a:gd name="T117" fmla="*/ 2147483647 h 1175"/>
              <a:gd name="T118" fmla="*/ 2147483647 w 1176"/>
              <a:gd name="T119" fmla="*/ 2147483647 h 1175"/>
              <a:gd name="T120" fmla="*/ 2147483647 w 1176"/>
              <a:gd name="T121" fmla="*/ 2147483647 h 11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76" h="1175">
                <a:moveTo>
                  <a:pt x="588" y="0"/>
                </a:moveTo>
                <a:cubicBezTo>
                  <a:pt x="263" y="0"/>
                  <a:pt x="0" y="263"/>
                  <a:pt x="0" y="587"/>
                </a:cubicBezTo>
                <a:cubicBezTo>
                  <a:pt x="0" y="912"/>
                  <a:pt x="263" y="1175"/>
                  <a:pt x="588" y="1175"/>
                </a:cubicBezTo>
                <a:cubicBezTo>
                  <a:pt x="913" y="1175"/>
                  <a:pt x="1176" y="912"/>
                  <a:pt x="1176" y="587"/>
                </a:cubicBezTo>
                <a:cubicBezTo>
                  <a:pt x="1176" y="263"/>
                  <a:pt x="913" y="0"/>
                  <a:pt x="588" y="0"/>
                </a:cubicBezTo>
                <a:close/>
                <a:moveTo>
                  <a:pt x="588" y="343"/>
                </a:moveTo>
                <a:lnTo>
                  <a:pt x="589" y="343"/>
                </a:lnTo>
                <a:cubicBezTo>
                  <a:pt x="593" y="345"/>
                  <a:pt x="627" y="339"/>
                  <a:pt x="634" y="339"/>
                </a:cubicBezTo>
                <a:cubicBezTo>
                  <a:pt x="648" y="338"/>
                  <a:pt x="665" y="339"/>
                  <a:pt x="677" y="340"/>
                </a:cubicBezTo>
                <a:cubicBezTo>
                  <a:pt x="707" y="343"/>
                  <a:pt x="728" y="349"/>
                  <a:pt x="756" y="353"/>
                </a:cubicBezTo>
                <a:cubicBezTo>
                  <a:pt x="785" y="357"/>
                  <a:pt x="861" y="406"/>
                  <a:pt x="884" y="426"/>
                </a:cubicBezTo>
                <a:cubicBezTo>
                  <a:pt x="925" y="461"/>
                  <a:pt x="956" y="488"/>
                  <a:pt x="992" y="534"/>
                </a:cubicBezTo>
                <a:cubicBezTo>
                  <a:pt x="997" y="541"/>
                  <a:pt x="997" y="545"/>
                  <a:pt x="1003" y="552"/>
                </a:cubicBezTo>
                <a:cubicBezTo>
                  <a:pt x="1007" y="558"/>
                  <a:pt x="1010" y="563"/>
                  <a:pt x="1015" y="568"/>
                </a:cubicBezTo>
                <a:cubicBezTo>
                  <a:pt x="1023" y="579"/>
                  <a:pt x="1030" y="590"/>
                  <a:pt x="1038" y="601"/>
                </a:cubicBezTo>
                <a:cubicBezTo>
                  <a:pt x="1046" y="613"/>
                  <a:pt x="1076" y="661"/>
                  <a:pt x="1080" y="673"/>
                </a:cubicBezTo>
                <a:cubicBezTo>
                  <a:pt x="1043" y="683"/>
                  <a:pt x="1001" y="699"/>
                  <a:pt x="964" y="710"/>
                </a:cubicBezTo>
                <a:cubicBezTo>
                  <a:pt x="917" y="725"/>
                  <a:pt x="893" y="729"/>
                  <a:pt x="904" y="797"/>
                </a:cubicBezTo>
                <a:lnTo>
                  <a:pt x="906" y="816"/>
                </a:lnTo>
                <a:lnTo>
                  <a:pt x="903" y="816"/>
                </a:lnTo>
                <a:cubicBezTo>
                  <a:pt x="859" y="823"/>
                  <a:pt x="795" y="815"/>
                  <a:pt x="754" y="811"/>
                </a:cubicBezTo>
                <a:cubicBezTo>
                  <a:pt x="730" y="809"/>
                  <a:pt x="707" y="807"/>
                  <a:pt x="683" y="805"/>
                </a:cubicBezTo>
                <a:cubicBezTo>
                  <a:pt x="670" y="804"/>
                  <a:pt x="620" y="801"/>
                  <a:pt x="612" y="798"/>
                </a:cubicBezTo>
                <a:lnTo>
                  <a:pt x="613" y="805"/>
                </a:lnTo>
                <a:lnTo>
                  <a:pt x="395" y="772"/>
                </a:lnTo>
                <a:lnTo>
                  <a:pt x="394" y="765"/>
                </a:lnTo>
                <a:lnTo>
                  <a:pt x="106" y="706"/>
                </a:lnTo>
                <a:lnTo>
                  <a:pt x="103" y="687"/>
                </a:lnTo>
                <a:lnTo>
                  <a:pt x="218" y="694"/>
                </a:lnTo>
                <a:lnTo>
                  <a:pt x="217" y="681"/>
                </a:lnTo>
                <a:lnTo>
                  <a:pt x="101" y="679"/>
                </a:lnTo>
                <a:lnTo>
                  <a:pt x="92" y="620"/>
                </a:lnTo>
                <a:cubicBezTo>
                  <a:pt x="90" y="607"/>
                  <a:pt x="97" y="591"/>
                  <a:pt x="102" y="583"/>
                </a:cubicBezTo>
                <a:cubicBezTo>
                  <a:pt x="109" y="572"/>
                  <a:pt x="117" y="570"/>
                  <a:pt x="129" y="563"/>
                </a:cubicBezTo>
                <a:cubicBezTo>
                  <a:pt x="151" y="552"/>
                  <a:pt x="171" y="540"/>
                  <a:pt x="193" y="529"/>
                </a:cubicBezTo>
                <a:cubicBezTo>
                  <a:pt x="235" y="508"/>
                  <a:pt x="276" y="484"/>
                  <a:pt x="319" y="462"/>
                </a:cubicBezTo>
                <a:cubicBezTo>
                  <a:pt x="361" y="440"/>
                  <a:pt x="404" y="417"/>
                  <a:pt x="445" y="394"/>
                </a:cubicBezTo>
                <a:cubicBezTo>
                  <a:pt x="466" y="382"/>
                  <a:pt x="485" y="371"/>
                  <a:pt x="510" y="362"/>
                </a:cubicBezTo>
                <a:cubicBezTo>
                  <a:pt x="517" y="360"/>
                  <a:pt x="587" y="343"/>
                  <a:pt x="588" y="343"/>
                </a:cubicBezTo>
                <a:close/>
                <a:moveTo>
                  <a:pt x="91" y="627"/>
                </a:moveTo>
                <a:lnTo>
                  <a:pt x="99" y="679"/>
                </a:lnTo>
                <a:lnTo>
                  <a:pt x="54" y="679"/>
                </a:lnTo>
                <a:lnTo>
                  <a:pt x="55" y="685"/>
                </a:lnTo>
                <a:cubicBezTo>
                  <a:pt x="62" y="684"/>
                  <a:pt x="99" y="684"/>
                  <a:pt x="100" y="691"/>
                </a:cubicBezTo>
                <a:lnTo>
                  <a:pt x="103" y="706"/>
                </a:lnTo>
                <a:cubicBezTo>
                  <a:pt x="90" y="704"/>
                  <a:pt x="76" y="700"/>
                  <a:pt x="63" y="698"/>
                </a:cubicBezTo>
                <a:cubicBezTo>
                  <a:pt x="55" y="696"/>
                  <a:pt x="28" y="696"/>
                  <a:pt x="25" y="684"/>
                </a:cubicBezTo>
                <a:lnTo>
                  <a:pt x="50" y="686"/>
                </a:lnTo>
                <a:lnTo>
                  <a:pt x="49" y="679"/>
                </a:lnTo>
                <a:lnTo>
                  <a:pt x="26" y="678"/>
                </a:lnTo>
                <a:lnTo>
                  <a:pt x="21" y="675"/>
                </a:lnTo>
                <a:cubicBezTo>
                  <a:pt x="22" y="660"/>
                  <a:pt x="18" y="645"/>
                  <a:pt x="17" y="629"/>
                </a:cubicBezTo>
                <a:cubicBezTo>
                  <a:pt x="16" y="619"/>
                  <a:pt x="36" y="613"/>
                  <a:pt x="43" y="610"/>
                </a:cubicBezTo>
                <a:cubicBezTo>
                  <a:pt x="56" y="603"/>
                  <a:pt x="90" y="582"/>
                  <a:pt x="102" y="579"/>
                </a:cubicBezTo>
                <a:cubicBezTo>
                  <a:pt x="96" y="593"/>
                  <a:pt x="87" y="604"/>
                  <a:pt x="91" y="627"/>
                </a:cubicBezTo>
                <a:close/>
                <a:moveTo>
                  <a:pt x="929" y="884"/>
                </a:moveTo>
                <a:cubicBezTo>
                  <a:pt x="912" y="882"/>
                  <a:pt x="882" y="885"/>
                  <a:pt x="864" y="885"/>
                </a:cubicBezTo>
                <a:cubicBezTo>
                  <a:pt x="841" y="884"/>
                  <a:pt x="822" y="884"/>
                  <a:pt x="800" y="882"/>
                </a:cubicBezTo>
                <a:cubicBezTo>
                  <a:pt x="776" y="881"/>
                  <a:pt x="696" y="875"/>
                  <a:pt x="678" y="868"/>
                </a:cubicBezTo>
                <a:lnTo>
                  <a:pt x="678" y="872"/>
                </a:lnTo>
                <a:cubicBezTo>
                  <a:pt x="663" y="872"/>
                  <a:pt x="624" y="862"/>
                  <a:pt x="606" y="858"/>
                </a:cubicBezTo>
                <a:cubicBezTo>
                  <a:pt x="583" y="854"/>
                  <a:pt x="559" y="848"/>
                  <a:pt x="535" y="843"/>
                </a:cubicBezTo>
                <a:cubicBezTo>
                  <a:pt x="511" y="837"/>
                  <a:pt x="489" y="831"/>
                  <a:pt x="465" y="825"/>
                </a:cubicBezTo>
                <a:cubicBezTo>
                  <a:pt x="443" y="820"/>
                  <a:pt x="415" y="809"/>
                  <a:pt x="395" y="807"/>
                </a:cubicBezTo>
                <a:lnTo>
                  <a:pt x="394" y="803"/>
                </a:lnTo>
                <a:lnTo>
                  <a:pt x="147" y="738"/>
                </a:lnTo>
                <a:cubicBezTo>
                  <a:pt x="147" y="743"/>
                  <a:pt x="145" y="740"/>
                  <a:pt x="139" y="738"/>
                </a:cubicBezTo>
                <a:cubicBezTo>
                  <a:pt x="135" y="737"/>
                  <a:pt x="132" y="737"/>
                  <a:pt x="127" y="735"/>
                </a:cubicBezTo>
                <a:cubicBezTo>
                  <a:pt x="122" y="734"/>
                  <a:pt x="109" y="729"/>
                  <a:pt x="108" y="724"/>
                </a:cubicBezTo>
                <a:lnTo>
                  <a:pt x="107" y="717"/>
                </a:lnTo>
                <a:lnTo>
                  <a:pt x="119" y="719"/>
                </a:lnTo>
                <a:lnTo>
                  <a:pt x="119" y="724"/>
                </a:lnTo>
                <a:cubicBezTo>
                  <a:pt x="120" y="730"/>
                  <a:pt x="137" y="731"/>
                  <a:pt x="141" y="733"/>
                </a:cubicBezTo>
                <a:lnTo>
                  <a:pt x="140" y="724"/>
                </a:lnTo>
                <a:cubicBezTo>
                  <a:pt x="155" y="730"/>
                  <a:pt x="187" y="734"/>
                  <a:pt x="203" y="737"/>
                </a:cubicBezTo>
                <a:cubicBezTo>
                  <a:pt x="225" y="742"/>
                  <a:pt x="247" y="746"/>
                  <a:pt x="268" y="751"/>
                </a:cubicBezTo>
                <a:cubicBezTo>
                  <a:pt x="290" y="756"/>
                  <a:pt x="311" y="759"/>
                  <a:pt x="333" y="764"/>
                </a:cubicBezTo>
                <a:cubicBezTo>
                  <a:pt x="344" y="767"/>
                  <a:pt x="355" y="769"/>
                  <a:pt x="365" y="771"/>
                </a:cubicBezTo>
                <a:cubicBezTo>
                  <a:pt x="371" y="772"/>
                  <a:pt x="395" y="774"/>
                  <a:pt x="396" y="780"/>
                </a:cubicBezTo>
                <a:lnTo>
                  <a:pt x="399" y="801"/>
                </a:lnTo>
                <a:cubicBezTo>
                  <a:pt x="418" y="804"/>
                  <a:pt x="445" y="814"/>
                  <a:pt x="464" y="819"/>
                </a:cubicBezTo>
                <a:cubicBezTo>
                  <a:pt x="487" y="824"/>
                  <a:pt x="507" y="830"/>
                  <a:pt x="529" y="835"/>
                </a:cubicBezTo>
                <a:cubicBezTo>
                  <a:pt x="551" y="840"/>
                  <a:pt x="574" y="845"/>
                  <a:pt x="596" y="850"/>
                </a:cubicBezTo>
                <a:cubicBezTo>
                  <a:pt x="610" y="853"/>
                  <a:pt x="652" y="863"/>
                  <a:pt x="665" y="862"/>
                </a:cubicBezTo>
                <a:lnTo>
                  <a:pt x="613" y="805"/>
                </a:lnTo>
                <a:cubicBezTo>
                  <a:pt x="628" y="803"/>
                  <a:pt x="678" y="814"/>
                  <a:pt x="697" y="815"/>
                </a:cubicBezTo>
                <a:cubicBezTo>
                  <a:pt x="726" y="818"/>
                  <a:pt x="755" y="820"/>
                  <a:pt x="784" y="823"/>
                </a:cubicBezTo>
                <a:cubicBezTo>
                  <a:pt x="814" y="826"/>
                  <a:pt x="843" y="824"/>
                  <a:pt x="873" y="825"/>
                </a:cubicBezTo>
                <a:cubicBezTo>
                  <a:pt x="881" y="825"/>
                  <a:pt x="889" y="824"/>
                  <a:pt x="897" y="824"/>
                </a:cubicBezTo>
                <a:cubicBezTo>
                  <a:pt x="913" y="825"/>
                  <a:pt x="906" y="819"/>
                  <a:pt x="911" y="838"/>
                </a:cubicBezTo>
                <a:cubicBezTo>
                  <a:pt x="916" y="857"/>
                  <a:pt x="921" y="871"/>
                  <a:pt x="929" y="884"/>
                </a:cubicBezTo>
                <a:close/>
                <a:moveTo>
                  <a:pt x="992" y="543"/>
                </a:moveTo>
                <a:cubicBezTo>
                  <a:pt x="981" y="555"/>
                  <a:pt x="966" y="560"/>
                  <a:pt x="946" y="563"/>
                </a:cubicBezTo>
                <a:lnTo>
                  <a:pt x="933" y="565"/>
                </a:lnTo>
                <a:cubicBezTo>
                  <a:pt x="905" y="569"/>
                  <a:pt x="860" y="563"/>
                  <a:pt x="837" y="557"/>
                </a:cubicBezTo>
                <a:cubicBezTo>
                  <a:pt x="800" y="548"/>
                  <a:pt x="789" y="540"/>
                  <a:pt x="760" y="516"/>
                </a:cubicBezTo>
                <a:cubicBezTo>
                  <a:pt x="745" y="504"/>
                  <a:pt x="624" y="415"/>
                  <a:pt x="623" y="407"/>
                </a:cubicBezTo>
                <a:cubicBezTo>
                  <a:pt x="619" y="384"/>
                  <a:pt x="662" y="367"/>
                  <a:pt x="685" y="364"/>
                </a:cubicBezTo>
                <a:lnTo>
                  <a:pt x="703" y="361"/>
                </a:lnTo>
                <a:cubicBezTo>
                  <a:pt x="744" y="355"/>
                  <a:pt x="764" y="359"/>
                  <a:pt x="794" y="375"/>
                </a:cubicBezTo>
                <a:cubicBezTo>
                  <a:pt x="820" y="389"/>
                  <a:pt x="844" y="401"/>
                  <a:pt x="867" y="419"/>
                </a:cubicBezTo>
                <a:cubicBezTo>
                  <a:pt x="914" y="455"/>
                  <a:pt x="954" y="493"/>
                  <a:pt x="992" y="543"/>
                </a:cubicBezTo>
                <a:close/>
                <a:moveTo>
                  <a:pt x="757" y="636"/>
                </a:moveTo>
                <a:cubicBezTo>
                  <a:pt x="743" y="638"/>
                  <a:pt x="720" y="639"/>
                  <a:pt x="706" y="639"/>
                </a:cubicBezTo>
                <a:cubicBezTo>
                  <a:pt x="690" y="638"/>
                  <a:pt x="672" y="641"/>
                  <a:pt x="655" y="640"/>
                </a:cubicBezTo>
                <a:cubicBezTo>
                  <a:pt x="623" y="639"/>
                  <a:pt x="587" y="644"/>
                  <a:pt x="554" y="643"/>
                </a:cubicBezTo>
                <a:cubicBezTo>
                  <a:pt x="522" y="642"/>
                  <a:pt x="485" y="647"/>
                  <a:pt x="453" y="645"/>
                </a:cubicBezTo>
                <a:cubicBezTo>
                  <a:pt x="436" y="644"/>
                  <a:pt x="419" y="648"/>
                  <a:pt x="402" y="647"/>
                </a:cubicBezTo>
                <a:cubicBezTo>
                  <a:pt x="394" y="646"/>
                  <a:pt x="355" y="652"/>
                  <a:pt x="354" y="643"/>
                </a:cubicBezTo>
                <a:lnTo>
                  <a:pt x="342" y="563"/>
                </a:lnTo>
                <a:lnTo>
                  <a:pt x="496" y="518"/>
                </a:lnTo>
                <a:cubicBezTo>
                  <a:pt x="515" y="513"/>
                  <a:pt x="561" y="520"/>
                  <a:pt x="575" y="524"/>
                </a:cubicBezTo>
                <a:cubicBezTo>
                  <a:pt x="598" y="530"/>
                  <a:pt x="620" y="540"/>
                  <a:pt x="641" y="552"/>
                </a:cubicBezTo>
                <a:cubicBezTo>
                  <a:pt x="670" y="570"/>
                  <a:pt x="736" y="609"/>
                  <a:pt x="757" y="636"/>
                </a:cubicBezTo>
                <a:close/>
                <a:moveTo>
                  <a:pt x="1110" y="745"/>
                </a:moveTo>
                <a:lnTo>
                  <a:pt x="1112" y="758"/>
                </a:lnTo>
                <a:cubicBezTo>
                  <a:pt x="1118" y="798"/>
                  <a:pt x="1095" y="825"/>
                  <a:pt x="1076" y="842"/>
                </a:cubicBezTo>
                <a:cubicBezTo>
                  <a:pt x="1055" y="861"/>
                  <a:pt x="1018" y="871"/>
                  <a:pt x="983" y="876"/>
                </a:cubicBezTo>
                <a:lnTo>
                  <a:pt x="949" y="881"/>
                </a:lnTo>
                <a:lnTo>
                  <a:pt x="935" y="881"/>
                </a:lnTo>
                <a:cubicBezTo>
                  <a:pt x="925" y="868"/>
                  <a:pt x="918" y="851"/>
                  <a:pt x="914" y="827"/>
                </a:cubicBezTo>
                <a:lnTo>
                  <a:pt x="913" y="821"/>
                </a:lnTo>
                <a:lnTo>
                  <a:pt x="937" y="814"/>
                </a:lnTo>
                <a:lnTo>
                  <a:pt x="936" y="813"/>
                </a:lnTo>
                <a:cubicBezTo>
                  <a:pt x="930" y="814"/>
                  <a:pt x="912" y="820"/>
                  <a:pt x="911" y="812"/>
                </a:cubicBezTo>
                <a:lnTo>
                  <a:pt x="910" y="804"/>
                </a:lnTo>
                <a:cubicBezTo>
                  <a:pt x="899" y="734"/>
                  <a:pt x="917" y="731"/>
                  <a:pt x="967" y="716"/>
                </a:cubicBezTo>
                <a:cubicBezTo>
                  <a:pt x="985" y="711"/>
                  <a:pt x="1005" y="705"/>
                  <a:pt x="1023" y="698"/>
                </a:cubicBezTo>
                <a:cubicBezTo>
                  <a:pt x="1042" y="691"/>
                  <a:pt x="1064" y="687"/>
                  <a:pt x="1081" y="679"/>
                </a:cubicBezTo>
                <a:cubicBezTo>
                  <a:pt x="1091" y="695"/>
                  <a:pt x="1107" y="720"/>
                  <a:pt x="1110" y="745"/>
                </a:cubicBezTo>
                <a:close/>
                <a:moveTo>
                  <a:pt x="822" y="676"/>
                </a:moveTo>
                <a:lnTo>
                  <a:pt x="848" y="714"/>
                </a:lnTo>
                <a:cubicBezTo>
                  <a:pt x="825" y="718"/>
                  <a:pt x="791" y="715"/>
                  <a:pt x="768" y="715"/>
                </a:cubicBezTo>
                <a:cubicBezTo>
                  <a:pt x="742" y="715"/>
                  <a:pt x="716" y="716"/>
                  <a:pt x="690" y="716"/>
                </a:cubicBezTo>
                <a:cubicBezTo>
                  <a:pt x="638" y="714"/>
                  <a:pt x="585" y="717"/>
                  <a:pt x="534" y="714"/>
                </a:cubicBezTo>
                <a:cubicBezTo>
                  <a:pt x="481" y="711"/>
                  <a:pt x="431" y="712"/>
                  <a:pt x="380" y="709"/>
                </a:cubicBezTo>
                <a:cubicBezTo>
                  <a:pt x="354" y="707"/>
                  <a:pt x="329" y="706"/>
                  <a:pt x="304" y="704"/>
                </a:cubicBezTo>
                <a:cubicBezTo>
                  <a:pt x="294" y="703"/>
                  <a:pt x="233" y="699"/>
                  <a:pt x="232" y="691"/>
                </a:cubicBezTo>
                <a:lnTo>
                  <a:pt x="231" y="680"/>
                </a:lnTo>
                <a:lnTo>
                  <a:pt x="822" y="676"/>
                </a:lnTo>
                <a:close/>
                <a:moveTo>
                  <a:pt x="310" y="647"/>
                </a:moveTo>
                <a:lnTo>
                  <a:pt x="105" y="664"/>
                </a:lnTo>
                <a:cubicBezTo>
                  <a:pt x="105" y="660"/>
                  <a:pt x="106" y="660"/>
                  <a:pt x="105" y="656"/>
                </a:cubicBezTo>
                <a:lnTo>
                  <a:pt x="102" y="634"/>
                </a:lnTo>
                <a:lnTo>
                  <a:pt x="299" y="577"/>
                </a:lnTo>
                <a:lnTo>
                  <a:pt x="310" y="647"/>
                </a:lnTo>
                <a:close/>
                <a:moveTo>
                  <a:pt x="962" y="688"/>
                </a:moveTo>
                <a:lnTo>
                  <a:pt x="912" y="701"/>
                </a:lnTo>
                <a:cubicBezTo>
                  <a:pt x="908" y="703"/>
                  <a:pt x="858" y="640"/>
                  <a:pt x="852" y="633"/>
                </a:cubicBezTo>
                <a:cubicBezTo>
                  <a:pt x="871" y="630"/>
                  <a:pt x="909" y="630"/>
                  <a:pt x="922" y="636"/>
                </a:cubicBezTo>
                <a:cubicBezTo>
                  <a:pt x="928" y="640"/>
                  <a:pt x="961" y="679"/>
                  <a:pt x="962" y="688"/>
                </a:cubicBezTo>
                <a:close/>
                <a:moveTo>
                  <a:pt x="1051" y="674"/>
                </a:moveTo>
                <a:lnTo>
                  <a:pt x="1017" y="686"/>
                </a:lnTo>
                <a:lnTo>
                  <a:pt x="1000" y="651"/>
                </a:lnTo>
                <a:lnTo>
                  <a:pt x="1031" y="639"/>
                </a:lnTo>
                <a:lnTo>
                  <a:pt x="1051" y="674"/>
                </a:lnTo>
                <a:close/>
                <a:moveTo>
                  <a:pt x="330" y="593"/>
                </a:moveTo>
                <a:lnTo>
                  <a:pt x="333" y="612"/>
                </a:lnTo>
                <a:cubicBezTo>
                  <a:pt x="335" y="624"/>
                  <a:pt x="335" y="645"/>
                  <a:pt x="331" y="650"/>
                </a:cubicBezTo>
                <a:cubicBezTo>
                  <a:pt x="323" y="645"/>
                  <a:pt x="317" y="618"/>
                  <a:pt x="315" y="604"/>
                </a:cubicBezTo>
                <a:cubicBezTo>
                  <a:pt x="312" y="581"/>
                  <a:pt x="314" y="571"/>
                  <a:pt x="315" y="554"/>
                </a:cubicBezTo>
                <a:cubicBezTo>
                  <a:pt x="323" y="559"/>
                  <a:pt x="328" y="578"/>
                  <a:pt x="330" y="593"/>
                </a:cubicBezTo>
                <a:close/>
                <a:moveTo>
                  <a:pt x="80" y="711"/>
                </a:moveTo>
                <a:lnTo>
                  <a:pt x="81" y="717"/>
                </a:lnTo>
                <a:lnTo>
                  <a:pt x="97" y="721"/>
                </a:lnTo>
                <a:lnTo>
                  <a:pt x="96" y="715"/>
                </a:lnTo>
                <a:cubicBezTo>
                  <a:pt x="100" y="715"/>
                  <a:pt x="104" y="714"/>
                  <a:pt x="105" y="720"/>
                </a:cubicBezTo>
                <a:lnTo>
                  <a:pt x="105" y="721"/>
                </a:lnTo>
                <a:cubicBezTo>
                  <a:pt x="106" y="725"/>
                  <a:pt x="105" y="725"/>
                  <a:pt x="105" y="729"/>
                </a:cubicBezTo>
                <a:lnTo>
                  <a:pt x="77" y="722"/>
                </a:lnTo>
                <a:lnTo>
                  <a:pt x="76" y="718"/>
                </a:lnTo>
                <a:cubicBezTo>
                  <a:pt x="71" y="718"/>
                  <a:pt x="57" y="713"/>
                  <a:pt x="51" y="711"/>
                </a:cubicBezTo>
                <a:cubicBezTo>
                  <a:pt x="43" y="709"/>
                  <a:pt x="29" y="710"/>
                  <a:pt x="28" y="698"/>
                </a:cubicBezTo>
                <a:lnTo>
                  <a:pt x="80" y="711"/>
                </a:lnTo>
                <a:close/>
                <a:moveTo>
                  <a:pt x="58" y="666"/>
                </a:moveTo>
                <a:lnTo>
                  <a:pt x="27" y="668"/>
                </a:lnTo>
                <a:lnTo>
                  <a:pt x="25" y="658"/>
                </a:lnTo>
                <a:cubicBezTo>
                  <a:pt x="24" y="651"/>
                  <a:pt x="50" y="649"/>
                  <a:pt x="55" y="646"/>
                </a:cubicBezTo>
                <a:lnTo>
                  <a:pt x="58" y="666"/>
                </a:lnTo>
                <a:close/>
                <a:moveTo>
                  <a:pt x="89" y="643"/>
                </a:moveTo>
                <a:lnTo>
                  <a:pt x="93" y="664"/>
                </a:lnTo>
                <a:lnTo>
                  <a:pt x="75" y="667"/>
                </a:lnTo>
                <a:lnTo>
                  <a:pt x="71" y="642"/>
                </a:lnTo>
                <a:cubicBezTo>
                  <a:pt x="78" y="641"/>
                  <a:pt x="88" y="635"/>
                  <a:pt x="89" y="643"/>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6" name="Freeform 7"/>
          <p:cNvSpPr>
            <a:spLocks noEditPoints="1"/>
          </p:cNvSpPr>
          <p:nvPr/>
        </p:nvSpPr>
        <p:spPr bwMode="auto">
          <a:xfrm>
            <a:off x="636588" y="4975225"/>
            <a:ext cx="633412" cy="619125"/>
          </a:xfrm>
          <a:custGeom>
            <a:avLst/>
            <a:gdLst>
              <a:gd name="T0" fmla="*/ 0 w 1176"/>
              <a:gd name="T1" fmla="*/ 2147483647 h 1176"/>
              <a:gd name="T2" fmla="*/ 2147483647 w 1176"/>
              <a:gd name="T3" fmla="*/ 2147483647 h 1176"/>
              <a:gd name="T4" fmla="*/ 2147483647 w 1176"/>
              <a:gd name="T5" fmla="*/ 2147483647 h 1176"/>
              <a:gd name="T6" fmla="*/ 2147483647 w 1176"/>
              <a:gd name="T7" fmla="*/ 2147483647 h 1176"/>
              <a:gd name="T8" fmla="*/ 2147483647 w 1176"/>
              <a:gd name="T9" fmla="*/ 2147483647 h 1176"/>
              <a:gd name="T10" fmla="*/ 2147483647 w 1176"/>
              <a:gd name="T11" fmla="*/ 2147483647 h 1176"/>
              <a:gd name="T12" fmla="*/ 2147483647 w 1176"/>
              <a:gd name="T13" fmla="*/ 2147483647 h 1176"/>
              <a:gd name="T14" fmla="*/ 2147483647 w 1176"/>
              <a:gd name="T15" fmla="*/ 2147483647 h 1176"/>
              <a:gd name="T16" fmla="*/ 2147483647 w 1176"/>
              <a:gd name="T17" fmla="*/ 2147483647 h 1176"/>
              <a:gd name="T18" fmla="*/ 2147483647 w 1176"/>
              <a:gd name="T19" fmla="*/ 2147483647 h 1176"/>
              <a:gd name="T20" fmla="*/ 2147483647 w 1176"/>
              <a:gd name="T21" fmla="*/ 2147483647 h 1176"/>
              <a:gd name="T22" fmla="*/ 2147483647 w 1176"/>
              <a:gd name="T23" fmla="*/ 2147483647 h 1176"/>
              <a:gd name="T24" fmla="*/ 2147483647 w 1176"/>
              <a:gd name="T25" fmla="*/ 2147483647 h 1176"/>
              <a:gd name="T26" fmla="*/ 2147483647 w 1176"/>
              <a:gd name="T27" fmla="*/ 2147483647 h 1176"/>
              <a:gd name="T28" fmla="*/ 2147483647 w 1176"/>
              <a:gd name="T29" fmla="*/ 2147483647 h 1176"/>
              <a:gd name="T30" fmla="*/ 2147483647 w 1176"/>
              <a:gd name="T31" fmla="*/ 2147483647 h 1176"/>
              <a:gd name="T32" fmla="*/ 2147483647 w 1176"/>
              <a:gd name="T33" fmla="*/ 2147483647 h 1176"/>
              <a:gd name="T34" fmla="*/ 2147483647 w 1176"/>
              <a:gd name="T35" fmla="*/ 2147483647 h 1176"/>
              <a:gd name="T36" fmla="*/ 2147483647 w 1176"/>
              <a:gd name="T37" fmla="*/ 2147483647 h 1176"/>
              <a:gd name="T38" fmla="*/ 2147483647 w 1176"/>
              <a:gd name="T39" fmla="*/ 2147483647 h 1176"/>
              <a:gd name="T40" fmla="*/ 2147483647 w 1176"/>
              <a:gd name="T41" fmla="*/ 2147483647 h 1176"/>
              <a:gd name="T42" fmla="*/ 2147483647 w 1176"/>
              <a:gd name="T43" fmla="*/ 2147483647 h 1176"/>
              <a:gd name="T44" fmla="*/ 2147483647 w 1176"/>
              <a:gd name="T45" fmla="*/ 2147483647 h 1176"/>
              <a:gd name="T46" fmla="*/ 2147483647 w 1176"/>
              <a:gd name="T47" fmla="*/ 2147483647 h 1176"/>
              <a:gd name="T48" fmla="*/ 2147483647 w 1176"/>
              <a:gd name="T49" fmla="*/ 2147483647 h 1176"/>
              <a:gd name="T50" fmla="*/ 2147483647 w 1176"/>
              <a:gd name="T51" fmla="*/ 2147483647 h 1176"/>
              <a:gd name="T52" fmla="*/ 2147483647 w 1176"/>
              <a:gd name="T53" fmla="*/ 2147483647 h 1176"/>
              <a:gd name="T54" fmla="*/ 2147483647 w 1176"/>
              <a:gd name="T55" fmla="*/ 2147483647 h 1176"/>
              <a:gd name="T56" fmla="*/ 2147483647 w 1176"/>
              <a:gd name="T57" fmla="*/ 2147483647 h 1176"/>
              <a:gd name="T58" fmla="*/ 2147483647 w 1176"/>
              <a:gd name="T59" fmla="*/ 2147483647 h 1176"/>
              <a:gd name="T60" fmla="*/ 2147483647 w 1176"/>
              <a:gd name="T61" fmla="*/ 2147483647 h 1176"/>
              <a:gd name="T62" fmla="*/ 2147483647 w 1176"/>
              <a:gd name="T63" fmla="*/ 2147483647 h 1176"/>
              <a:gd name="T64" fmla="*/ 2147483647 w 1176"/>
              <a:gd name="T65" fmla="*/ 2147483647 h 1176"/>
              <a:gd name="T66" fmla="*/ 2147483647 w 1176"/>
              <a:gd name="T67" fmla="*/ 2147483647 h 1176"/>
              <a:gd name="T68" fmla="*/ 2147483647 w 1176"/>
              <a:gd name="T69" fmla="*/ 2147483647 h 1176"/>
              <a:gd name="T70" fmla="*/ 2147483647 w 1176"/>
              <a:gd name="T71" fmla="*/ 2147483647 h 1176"/>
              <a:gd name="T72" fmla="*/ 2147483647 w 1176"/>
              <a:gd name="T73" fmla="*/ 2147483647 h 1176"/>
              <a:gd name="T74" fmla="*/ 2147483647 w 1176"/>
              <a:gd name="T75" fmla="*/ 2147483647 h 1176"/>
              <a:gd name="T76" fmla="*/ 2147483647 w 1176"/>
              <a:gd name="T77" fmla="*/ 2147483647 h 1176"/>
              <a:gd name="T78" fmla="*/ 2147483647 w 1176"/>
              <a:gd name="T79" fmla="*/ 2147483647 h 1176"/>
              <a:gd name="T80" fmla="*/ 2147483647 w 1176"/>
              <a:gd name="T81" fmla="*/ 2147483647 h 1176"/>
              <a:gd name="T82" fmla="*/ 2147483647 w 1176"/>
              <a:gd name="T83" fmla="*/ 2147483647 h 1176"/>
              <a:gd name="T84" fmla="*/ 2147483647 w 1176"/>
              <a:gd name="T85" fmla="*/ 2147483647 h 1176"/>
              <a:gd name="T86" fmla="*/ 2147483647 w 1176"/>
              <a:gd name="T87" fmla="*/ 2147483647 h 1176"/>
              <a:gd name="T88" fmla="*/ 2147483647 w 1176"/>
              <a:gd name="T89" fmla="*/ 2147483647 h 1176"/>
              <a:gd name="T90" fmla="*/ 2147483647 w 1176"/>
              <a:gd name="T91" fmla="*/ 2147483647 h 1176"/>
              <a:gd name="T92" fmla="*/ 2147483647 w 1176"/>
              <a:gd name="T93" fmla="*/ 2147483647 h 1176"/>
              <a:gd name="T94" fmla="*/ 2147483647 w 1176"/>
              <a:gd name="T95" fmla="*/ 2147483647 h 1176"/>
              <a:gd name="T96" fmla="*/ 2147483647 w 1176"/>
              <a:gd name="T97" fmla="*/ 2147483647 h 1176"/>
              <a:gd name="T98" fmla="*/ 2147483647 w 1176"/>
              <a:gd name="T99" fmla="*/ 2147483647 h 1176"/>
              <a:gd name="T100" fmla="*/ 2147483647 w 1176"/>
              <a:gd name="T101" fmla="*/ 2147483647 h 1176"/>
              <a:gd name="T102" fmla="*/ 2147483647 w 1176"/>
              <a:gd name="T103" fmla="*/ 2147483647 h 1176"/>
              <a:gd name="T104" fmla="*/ 2147483647 w 1176"/>
              <a:gd name="T105" fmla="*/ 2147483647 h 117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76" h="1176">
                <a:moveTo>
                  <a:pt x="588" y="0"/>
                </a:moveTo>
                <a:cubicBezTo>
                  <a:pt x="263" y="0"/>
                  <a:pt x="0" y="263"/>
                  <a:pt x="0" y="588"/>
                </a:cubicBezTo>
                <a:cubicBezTo>
                  <a:pt x="0" y="912"/>
                  <a:pt x="263" y="1176"/>
                  <a:pt x="588" y="1176"/>
                </a:cubicBezTo>
                <a:cubicBezTo>
                  <a:pt x="913" y="1176"/>
                  <a:pt x="1176" y="912"/>
                  <a:pt x="1176" y="588"/>
                </a:cubicBezTo>
                <a:cubicBezTo>
                  <a:pt x="1176" y="263"/>
                  <a:pt x="913" y="0"/>
                  <a:pt x="588" y="0"/>
                </a:cubicBezTo>
                <a:close/>
                <a:moveTo>
                  <a:pt x="341" y="335"/>
                </a:moveTo>
                <a:cubicBezTo>
                  <a:pt x="332" y="339"/>
                  <a:pt x="322" y="347"/>
                  <a:pt x="315" y="368"/>
                </a:cubicBezTo>
                <a:cubicBezTo>
                  <a:pt x="309" y="384"/>
                  <a:pt x="306" y="399"/>
                  <a:pt x="298" y="414"/>
                </a:cubicBezTo>
                <a:cubicBezTo>
                  <a:pt x="285" y="442"/>
                  <a:pt x="277" y="476"/>
                  <a:pt x="263" y="504"/>
                </a:cubicBezTo>
                <a:cubicBezTo>
                  <a:pt x="248" y="535"/>
                  <a:pt x="266" y="521"/>
                  <a:pt x="231" y="527"/>
                </a:cubicBezTo>
                <a:cubicBezTo>
                  <a:pt x="217" y="529"/>
                  <a:pt x="185" y="528"/>
                  <a:pt x="169" y="528"/>
                </a:cubicBezTo>
                <a:cubicBezTo>
                  <a:pt x="130" y="528"/>
                  <a:pt x="77" y="523"/>
                  <a:pt x="77" y="561"/>
                </a:cubicBezTo>
                <a:lnTo>
                  <a:pt x="77" y="698"/>
                </a:lnTo>
                <a:cubicBezTo>
                  <a:pt x="77" y="722"/>
                  <a:pt x="96" y="739"/>
                  <a:pt x="119" y="739"/>
                </a:cubicBezTo>
                <a:lnTo>
                  <a:pt x="175" y="739"/>
                </a:lnTo>
                <a:cubicBezTo>
                  <a:pt x="204" y="739"/>
                  <a:pt x="193" y="642"/>
                  <a:pt x="296" y="642"/>
                </a:cubicBezTo>
                <a:cubicBezTo>
                  <a:pt x="342" y="642"/>
                  <a:pt x="391" y="683"/>
                  <a:pt x="391" y="727"/>
                </a:cubicBezTo>
                <a:cubicBezTo>
                  <a:pt x="398" y="732"/>
                  <a:pt x="400" y="739"/>
                  <a:pt x="406" y="739"/>
                </a:cubicBezTo>
                <a:lnTo>
                  <a:pt x="809" y="739"/>
                </a:lnTo>
                <a:cubicBezTo>
                  <a:pt x="814" y="739"/>
                  <a:pt x="819" y="732"/>
                  <a:pt x="824" y="729"/>
                </a:cubicBezTo>
                <a:cubicBezTo>
                  <a:pt x="824" y="683"/>
                  <a:pt x="874" y="642"/>
                  <a:pt x="921" y="642"/>
                </a:cubicBezTo>
                <a:cubicBezTo>
                  <a:pt x="957" y="642"/>
                  <a:pt x="977" y="655"/>
                  <a:pt x="996" y="674"/>
                </a:cubicBezTo>
                <a:cubicBezTo>
                  <a:pt x="1012" y="689"/>
                  <a:pt x="1007" y="689"/>
                  <a:pt x="1018" y="706"/>
                </a:cubicBezTo>
                <a:cubicBezTo>
                  <a:pt x="1024" y="716"/>
                  <a:pt x="1022" y="739"/>
                  <a:pt x="1038" y="739"/>
                </a:cubicBezTo>
                <a:lnTo>
                  <a:pt x="1071" y="739"/>
                </a:lnTo>
                <a:cubicBezTo>
                  <a:pt x="1080" y="739"/>
                  <a:pt x="1097" y="730"/>
                  <a:pt x="1101" y="724"/>
                </a:cubicBezTo>
                <a:cubicBezTo>
                  <a:pt x="1111" y="709"/>
                  <a:pt x="1108" y="708"/>
                  <a:pt x="1108" y="685"/>
                </a:cubicBezTo>
                <a:cubicBezTo>
                  <a:pt x="1108" y="654"/>
                  <a:pt x="1108" y="623"/>
                  <a:pt x="1108" y="592"/>
                </a:cubicBezTo>
                <a:cubicBezTo>
                  <a:pt x="1109" y="559"/>
                  <a:pt x="1117" y="546"/>
                  <a:pt x="1084" y="531"/>
                </a:cubicBezTo>
                <a:cubicBezTo>
                  <a:pt x="1063" y="521"/>
                  <a:pt x="1033" y="528"/>
                  <a:pt x="1002" y="528"/>
                </a:cubicBezTo>
                <a:lnTo>
                  <a:pt x="940" y="528"/>
                </a:lnTo>
                <a:lnTo>
                  <a:pt x="869" y="526"/>
                </a:lnTo>
                <a:cubicBezTo>
                  <a:pt x="862" y="525"/>
                  <a:pt x="868" y="525"/>
                  <a:pt x="863" y="528"/>
                </a:cubicBezTo>
                <a:cubicBezTo>
                  <a:pt x="844" y="517"/>
                  <a:pt x="846" y="497"/>
                  <a:pt x="836" y="478"/>
                </a:cubicBezTo>
                <a:cubicBezTo>
                  <a:pt x="831" y="469"/>
                  <a:pt x="818" y="433"/>
                  <a:pt x="815" y="423"/>
                </a:cubicBezTo>
                <a:cubicBezTo>
                  <a:pt x="810" y="406"/>
                  <a:pt x="801" y="383"/>
                  <a:pt x="794" y="366"/>
                </a:cubicBezTo>
                <a:cubicBezTo>
                  <a:pt x="788" y="351"/>
                  <a:pt x="771" y="332"/>
                  <a:pt x="749" y="332"/>
                </a:cubicBezTo>
                <a:lnTo>
                  <a:pt x="364" y="332"/>
                </a:lnTo>
                <a:lnTo>
                  <a:pt x="341" y="335"/>
                </a:lnTo>
                <a:close/>
                <a:moveTo>
                  <a:pt x="208" y="750"/>
                </a:moveTo>
                <a:lnTo>
                  <a:pt x="208" y="760"/>
                </a:lnTo>
                <a:cubicBezTo>
                  <a:pt x="208" y="799"/>
                  <a:pt x="247" y="837"/>
                  <a:pt x="287" y="837"/>
                </a:cubicBezTo>
                <a:lnTo>
                  <a:pt x="300" y="837"/>
                </a:lnTo>
                <a:cubicBezTo>
                  <a:pt x="347" y="837"/>
                  <a:pt x="379" y="796"/>
                  <a:pt x="379" y="748"/>
                </a:cubicBezTo>
                <a:lnTo>
                  <a:pt x="379" y="742"/>
                </a:lnTo>
                <a:cubicBezTo>
                  <a:pt x="379" y="728"/>
                  <a:pt x="360" y="697"/>
                  <a:pt x="351" y="690"/>
                </a:cubicBezTo>
                <a:cubicBezTo>
                  <a:pt x="333" y="677"/>
                  <a:pt x="322" y="669"/>
                  <a:pt x="291" y="669"/>
                </a:cubicBezTo>
                <a:cubicBezTo>
                  <a:pt x="247" y="669"/>
                  <a:pt x="208" y="706"/>
                  <a:pt x="208" y="750"/>
                </a:cubicBezTo>
                <a:close/>
                <a:moveTo>
                  <a:pt x="840" y="737"/>
                </a:moveTo>
                <a:cubicBezTo>
                  <a:pt x="837" y="749"/>
                  <a:pt x="839" y="760"/>
                  <a:pt x="840" y="771"/>
                </a:cubicBezTo>
                <a:cubicBezTo>
                  <a:pt x="840" y="788"/>
                  <a:pt x="858" y="808"/>
                  <a:pt x="868" y="818"/>
                </a:cubicBezTo>
                <a:cubicBezTo>
                  <a:pt x="881" y="831"/>
                  <a:pt x="900" y="837"/>
                  <a:pt x="926" y="837"/>
                </a:cubicBezTo>
                <a:cubicBezTo>
                  <a:pt x="972" y="837"/>
                  <a:pt x="1007" y="802"/>
                  <a:pt x="1007" y="756"/>
                </a:cubicBezTo>
                <a:lnTo>
                  <a:pt x="1007" y="754"/>
                </a:lnTo>
                <a:cubicBezTo>
                  <a:pt x="1007" y="704"/>
                  <a:pt x="975" y="669"/>
                  <a:pt x="926" y="669"/>
                </a:cubicBezTo>
                <a:cubicBezTo>
                  <a:pt x="898" y="668"/>
                  <a:pt x="880" y="677"/>
                  <a:pt x="868" y="687"/>
                </a:cubicBezTo>
                <a:cubicBezTo>
                  <a:pt x="856" y="696"/>
                  <a:pt x="846" y="716"/>
                  <a:pt x="840" y="737"/>
                </a:cubicBezTo>
                <a:close/>
                <a:moveTo>
                  <a:pt x="568" y="411"/>
                </a:moveTo>
                <a:lnTo>
                  <a:pt x="568" y="496"/>
                </a:lnTo>
                <a:cubicBezTo>
                  <a:pt x="568" y="502"/>
                  <a:pt x="569" y="502"/>
                  <a:pt x="570" y="507"/>
                </a:cubicBezTo>
                <a:cubicBezTo>
                  <a:pt x="575" y="508"/>
                  <a:pt x="575" y="509"/>
                  <a:pt x="580" y="509"/>
                </a:cubicBezTo>
                <a:lnTo>
                  <a:pt x="763" y="509"/>
                </a:lnTo>
                <a:cubicBezTo>
                  <a:pt x="768" y="509"/>
                  <a:pt x="772" y="505"/>
                  <a:pt x="772" y="501"/>
                </a:cubicBezTo>
                <a:cubicBezTo>
                  <a:pt x="772" y="500"/>
                  <a:pt x="754" y="449"/>
                  <a:pt x="752" y="444"/>
                </a:cubicBezTo>
                <a:cubicBezTo>
                  <a:pt x="745" y="430"/>
                  <a:pt x="737" y="397"/>
                  <a:pt x="722" y="397"/>
                </a:cubicBezTo>
                <a:lnTo>
                  <a:pt x="578" y="397"/>
                </a:lnTo>
                <a:cubicBezTo>
                  <a:pt x="572" y="397"/>
                  <a:pt x="568" y="404"/>
                  <a:pt x="568" y="411"/>
                </a:cubicBezTo>
                <a:close/>
                <a:moveTo>
                  <a:pt x="335" y="503"/>
                </a:moveTo>
                <a:cubicBezTo>
                  <a:pt x="338" y="506"/>
                  <a:pt x="338" y="509"/>
                  <a:pt x="343" y="509"/>
                </a:cubicBezTo>
                <a:lnTo>
                  <a:pt x="524" y="509"/>
                </a:lnTo>
                <a:cubicBezTo>
                  <a:pt x="531" y="509"/>
                  <a:pt x="537" y="507"/>
                  <a:pt x="537" y="501"/>
                </a:cubicBezTo>
                <a:lnTo>
                  <a:pt x="537" y="409"/>
                </a:lnTo>
                <a:cubicBezTo>
                  <a:pt x="537" y="403"/>
                  <a:pt x="535" y="401"/>
                  <a:pt x="533" y="397"/>
                </a:cubicBezTo>
                <a:cubicBezTo>
                  <a:pt x="506" y="397"/>
                  <a:pt x="408" y="392"/>
                  <a:pt x="383" y="397"/>
                </a:cubicBezTo>
                <a:cubicBezTo>
                  <a:pt x="372" y="399"/>
                  <a:pt x="361" y="436"/>
                  <a:pt x="356" y="447"/>
                </a:cubicBezTo>
                <a:cubicBezTo>
                  <a:pt x="355" y="450"/>
                  <a:pt x="346" y="474"/>
                  <a:pt x="346" y="474"/>
                </a:cubicBezTo>
                <a:cubicBezTo>
                  <a:pt x="342" y="487"/>
                  <a:pt x="340" y="492"/>
                  <a:pt x="335" y="503"/>
                </a:cubicBezTo>
                <a:close/>
                <a:moveTo>
                  <a:pt x="258" y="735"/>
                </a:moveTo>
                <a:lnTo>
                  <a:pt x="256" y="752"/>
                </a:lnTo>
                <a:cubicBezTo>
                  <a:pt x="253" y="772"/>
                  <a:pt x="275" y="791"/>
                  <a:pt x="291" y="791"/>
                </a:cubicBezTo>
                <a:lnTo>
                  <a:pt x="296" y="791"/>
                </a:lnTo>
                <a:cubicBezTo>
                  <a:pt x="310" y="791"/>
                  <a:pt x="333" y="771"/>
                  <a:pt x="331" y="756"/>
                </a:cubicBezTo>
                <a:lnTo>
                  <a:pt x="329" y="737"/>
                </a:lnTo>
                <a:cubicBezTo>
                  <a:pt x="318" y="730"/>
                  <a:pt x="316" y="715"/>
                  <a:pt x="294" y="715"/>
                </a:cubicBezTo>
                <a:cubicBezTo>
                  <a:pt x="273" y="715"/>
                  <a:pt x="269" y="728"/>
                  <a:pt x="258" y="735"/>
                </a:cubicBezTo>
                <a:close/>
                <a:moveTo>
                  <a:pt x="885" y="753"/>
                </a:moveTo>
                <a:cubicBezTo>
                  <a:pt x="885" y="772"/>
                  <a:pt x="902" y="788"/>
                  <a:pt x="918" y="792"/>
                </a:cubicBezTo>
                <a:cubicBezTo>
                  <a:pt x="933" y="796"/>
                  <a:pt x="961" y="772"/>
                  <a:pt x="961" y="762"/>
                </a:cubicBezTo>
                <a:lnTo>
                  <a:pt x="961" y="748"/>
                </a:lnTo>
                <a:cubicBezTo>
                  <a:pt x="961" y="730"/>
                  <a:pt x="939" y="715"/>
                  <a:pt x="930" y="715"/>
                </a:cubicBezTo>
                <a:cubicBezTo>
                  <a:pt x="918" y="714"/>
                  <a:pt x="911" y="715"/>
                  <a:pt x="899" y="726"/>
                </a:cubicBezTo>
                <a:cubicBezTo>
                  <a:pt x="895" y="730"/>
                  <a:pt x="885" y="742"/>
                  <a:pt x="885" y="753"/>
                </a:cubicBezTo>
                <a:close/>
                <a:moveTo>
                  <a:pt x="323" y="573"/>
                </a:moveTo>
                <a:cubicBezTo>
                  <a:pt x="323" y="580"/>
                  <a:pt x="335" y="588"/>
                  <a:pt x="345" y="588"/>
                </a:cubicBezTo>
                <a:lnTo>
                  <a:pt x="370" y="588"/>
                </a:lnTo>
                <a:cubicBezTo>
                  <a:pt x="392" y="588"/>
                  <a:pt x="395" y="583"/>
                  <a:pt x="397" y="571"/>
                </a:cubicBezTo>
                <a:cubicBezTo>
                  <a:pt x="397" y="563"/>
                  <a:pt x="389" y="557"/>
                  <a:pt x="383" y="557"/>
                </a:cubicBezTo>
                <a:lnTo>
                  <a:pt x="335" y="557"/>
                </a:lnTo>
                <a:cubicBezTo>
                  <a:pt x="329" y="557"/>
                  <a:pt x="323" y="568"/>
                  <a:pt x="323" y="573"/>
                </a:cubicBezTo>
                <a:close/>
                <a:moveTo>
                  <a:pt x="614" y="571"/>
                </a:moveTo>
                <a:cubicBezTo>
                  <a:pt x="614" y="582"/>
                  <a:pt x="622" y="588"/>
                  <a:pt x="632" y="588"/>
                </a:cubicBezTo>
                <a:lnTo>
                  <a:pt x="666" y="588"/>
                </a:lnTo>
                <a:cubicBezTo>
                  <a:pt x="676" y="588"/>
                  <a:pt x="684" y="582"/>
                  <a:pt x="684" y="571"/>
                </a:cubicBezTo>
                <a:cubicBezTo>
                  <a:pt x="684" y="561"/>
                  <a:pt x="677" y="557"/>
                  <a:pt x="668" y="557"/>
                </a:cubicBezTo>
                <a:lnTo>
                  <a:pt x="632" y="557"/>
                </a:lnTo>
                <a:cubicBezTo>
                  <a:pt x="621" y="557"/>
                  <a:pt x="614" y="560"/>
                  <a:pt x="614" y="57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7" name="TextBox 12"/>
          <p:cNvSpPr txBox="1">
            <a:spLocks noChangeArrowheads="1"/>
          </p:cNvSpPr>
          <p:nvPr/>
        </p:nvSpPr>
        <p:spPr bwMode="auto">
          <a:xfrm>
            <a:off x="1344613" y="1363663"/>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飞机</a:t>
            </a:r>
            <a:endParaRPr lang="en-US" sz="2000" b="1">
              <a:latin typeface="微软雅黑" pitchFamily="34" charset="-122"/>
              <a:ea typeface="微软雅黑" pitchFamily="34" charset="-122"/>
            </a:endParaRPr>
          </a:p>
        </p:txBody>
      </p:sp>
      <p:sp>
        <p:nvSpPr>
          <p:cNvPr id="17418" name="TextBox 13"/>
          <p:cNvSpPr txBox="1">
            <a:spLocks noChangeArrowheads="1"/>
          </p:cNvSpPr>
          <p:nvPr/>
        </p:nvSpPr>
        <p:spPr bwMode="auto">
          <a:xfrm>
            <a:off x="1336675" y="1685925"/>
            <a:ext cx="24447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经京珠高速和武汉外环，到武汉机场仅需</a:t>
            </a:r>
            <a:r>
              <a:rPr lang="en-US" altLang="zh-CN" sz="1600">
                <a:latin typeface="微软雅黑" pitchFamily="34" charset="-122"/>
                <a:ea typeface="微软雅黑" pitchFamily="34" charset="-122"/>
              </a:rPr>
              <a:t>1</a:t>
            </a:r>
            <a:r>
              <a:rPr lang="zh-CN" altLang="en-US" sz="1600">
                <a:latin typeface="微软雅黑" pitchFamily="34" charset="-122"/>
                <a:ea typeface="微软雅黑" pitchFamily="34" charset="-122"/>
              </a:rPr>
              <a:t>小时</a:t>
            </a:r>
          </a:p>
        </p:txBody>
      </p:sp>
      <p:sp>
        <p:nvSpPr>
          <p:cNvPr id="17419" name="TextBox 14"/>
          <p:cNvSpPr txBox="1">
            <a:spLocks noChangeArrowheads="1"/>
          </p:cNvSpPr>
          <p:nvPr/>
        </p:nvSpPr>
        <p:spPr bwMode="auto">
          <a:xfrm>
            <a:off x="1344613" y="2747963"/>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高铁</a:t>
            </a:r>
            <a:endParaRPr lang="en-US" sz="2000" b="1">
              <a:latin typeface="微软雅黑" pitchFamily="34" charset="-122"/>
              <a:ea typeface="微软雅黑" pitchFamily="34" charset="-122"/>
            </a:endParaRPr>
          </a:p>
        </p:txBody>
      </p:sp>
      <p:sp>
        <p:nvSpPr>
          <p:cNvPr id="17420" name="TextBox 15"/>
          <p:cNvSpPr txBox="1">
            <a:spLocks noChangeArrowheads="1"/>
          </p:cNvSpPr>
          <p:nvPr/>
        </p:nvSpPr>
        <p:spPr bwMode="auto">
          <a:xfrm>
            <a:off x="1336675" y="3070225"/>
            <a:ext cx="2444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乘坐武广高速客运铁路，到武汉仅需</a:t>
            </a:r>
            <a:r>
              <a:rPr lang="en-US" altLang="zh-CN" sz="1600">
                <a:latin typeface="微软雅黑" pitchFamily="34" charset="-122"/>
                <a:ea typeface="微软雅黑" pitchFamily="34" charset="-122"/>
              </a:rPr>
              <a:t>15</a:t>
            </a:r>
            <a:r>
              <a:rPr lang="zh-CN" altLang="en-US" sz="1600">
                <a:latin typeface="微软雅黑" pitchFamily="34" charset="-122"/>
                <a:ea typeface="微软雅黑" pitchFamily="34" charset="-122"/>
              </a:rPr>
              <a:t>分钟，到广州仅需</a:t>
            </a:r>
            <a:r>
              <a:rPr lang="en-US" altLang="zh-CN" sz="1600">
                <a:latin typeface="微软雅黑" pitchFamily="34" charset="-122"/>
                <a:ea typeface="微软雅黑" pitchFamily="34" charset="-122"/>
              </a:rPr>
              <a:t>3</a:t>
            </a:r>
            <a:r>
              <a:rPr lang="zh-CN" altLang="en-US" sz="1600">
                <a:latin typeface="微软雅黑" pitchFamily="34" charset="-122"/>
                <a:ea typeface="微软雅黑" pitchFamily="34" charset="-122"/>
              </a:rPr>
              <a:t>小时；乘坐城际铁路：到武汉仅需</a:t>
            </a:r>
            <a:r>
              <a:rPr lang="en-US" altLang="zh-CN" sz="1600">
                <a:latin typeface="微软雅黑" pitchFamily="34" charset="-122"/>
                <a:ea typeface="微软雅黑" pitchFamily="34" charset="-122"/>
              </a:rPr>
              <a:t>28</a:t>
            </a:r>
            <a:r>
              <a:rPr lang="zh-CN" altLang="en-US" sz="1600">
                <a:latin typeface="微软雅黑" pitchFamily="34" charset="-122"/>
                <a:ea typeface="微软雅黑" pitchFamily="34" charset="-122"/>
              </a:rPr>
              <a:t>分钟</a:t>
            </a:r>
          </a:p>
        </p:txBody>
      </p:sp>
      <p:sp>
        <p:nvSpPr>
          <p:cNvPr id="17421" name="TextBox 19"/>
          <p:cNvSpPr txBox="1">
            <a:spLocks noChangeArrowheads="1"/>
          </p:cNvSpPr>
          <p:nvPr/>
        </p:nvSpPr>
        <p:spPr bwMode="auto">
          <a:xfrm>
            <a:off x="1344613" y="4852988"/>
            <a:ext cx="2292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驾车</a:t>
            </a:r>
            <a:endParaRPr lang="en-US" sz="2000" b="1">
              <a:latin typeface="微软雅黑" pitchFamily="34" charset="-122"/>
              <a:ea typeface="微软雅黑" pitchFamily="34" charset="-122"/>
            </a:endParaRPr>
          </a:p>
        </p:txBody>
      </p:sp>
      <p:sp>
        <p:nvSpPr>
          <p:cNvPr id="17422" name="TextBox 20"/>
          <p:cNvSpPr txBox="1">
            <a:spLocks noChangeArrowheads="1"/>
          </p:cNvSpPr>
          <p:nvPr/>
        </p:nvSpPr>
        <p:spPr bwMode="auto">
          <a:xfrm>
            <a:off x="1336675" y="5175250"/>
            <a:ext cx="2444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驾车经武咸快速通道，到武汉市仅需</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分钟</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 calcmode="lin" valueType="num">
                                      <p:cBhvr additive="base">
                                        <p:cTn id="7" dur="300" fill="hold"/>
                                        <p:tgtEl>
                                          <p:spTgt spid="17411"/>
                                        </p:tgtEl>
                                        <p:attrNameLst>
                                          <p:attrName>ppt_x</p:attrName>
                                        </p:attrNameLst>
                                      </p:cBhvr>
                                      <p:tavLst>
                                        <p:tav tm="0">
                                          <p:val>
                                            <p:strVal val="0-#ppt_w/2"/>
                                          </p:val>
                                        </p:tav>
                                        <p:tav tm="100000">
                                          <p:val>
                                            <p:strVal val="#ppt_x"/>
                                          </p:val>
                                        </p:tav>
                                      </p:tavLst>
                                    </p:anim>
                                    <p:anim calcmode="lin" valueType="num">
                                      <p:cBhvr additive="base">
                                        <p:cTn id="8" dur="300" fill="hold"/>
                                        <p:tgtEl>
                                          <p:spTgt spid="1741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7410"/>
                                        </p:tgtEl>
                                        <p:attrNameLst>
                                          <p:attrName>style.visibility</p:attrName>
                                        </p:attrNameLst>
                                      </p:cBhvr>
                                      <p:to>
                                        <p:strVal val="visible"/>
                                      </p:to>
                                    </p:set>
                                    <p:anim by="(-#ppt_w*2)" calcmode="lin" valueType="num">
                                      <p:cBhvr rctx="PPT">
                                        <p:cTn id="12" dur="250" autoRev="1" fill="hold">
                                          <p:stCondLst>
                                            <p:cond delay="0"/>
                                          </p:stCondLst>
                                        </p:cTn>
                                        <p:tgtEl>
                                          <p:spTgt spid="17410"/>
                                        </p:tgtEl>
                                        <p:attrNameLst>
                                          <p:attrName>ppt_w</p:attrName>
                                        </p:attrNameLst>
                                      </p:cBhvr>
                                    </p:anim>
                                    <p:anim by="(#ppt_w*0.50)" calcmode="lin" valueType="num">
                                      <p:cBhvr>
                                        <p:cTn id="13" dur="250" decel="50000" autoRev="1" fill="hold">
                                          <p:stCondLst>
                                            <p:cond delay="0"/>
                                          </p:stCondLst>
                                        </p:cTn>
                                        <p:tgtEl>
                                          <p:spTgt spid="17410"/>
                                        </p:tgtEl>
                                        <p:attrNameLst>
                                          <p:attrName>ppt_x</p:attrName>
                                        </p:attrNameLst>
                                      </p:cBhvr>
                                    </p:anim>
                                    <p:anim from="(-#ppt_h/2)" to="(#ppt_y)" calcmode="lin" valueType="num">
                                      <p:cBhvr>
                                        <p:cTn id="14" dur="500" fill="hold">
                                          <p:stCondLst>
                                            <p:cond delay="0"/>
                                          </p:stCondLst>
                                        </p:cTn>
                                        <p:tgtEl>
                                          <p:spTgt spid="17410"/>
                                        </p:tgtEl>
                                        <p:attrNameLst>
                                          <p:attrName>ppt_y</p:attrName>
                                        </p:attrNameLst>
                                      </p:cBhvr>
                                    </p:anim>
                                    <p:animRot by="21600000">
                                      <p:cBhvr>
                                        <p:cTn id="15" dur="500" fill="hold">
                                          <p:stCondLst>
                                            <p:cond delay="0"/>
                                          </p:stCondLst>
                                        </p:cTn>
                                        <p:tgtEl>
                                          <p:spTgt spid="1741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412"/>
                                        </p:tgtEl>
                                        <p:attrNameLst>
                                          <p:attrName>style.visibility</p:attrName>
                                        </p:attrNameLst>
                                      </p:cBhvr>
                                      <p:to>
                                        <p:strVal val="visible"/>
                                      </p:to>
                                    </p:set>
                                    <p:anim calcmode="lin" valueType="num">
                                      <p:cBhvr>
                                        <p:cTn id="19" dur="300" fill="hold"/>
                                        <p:tgtEl>
                                          <p:spTgt spid="1741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7412"/>
                                        </p:tgtEl>
                                        <p:attrNameLst>
                                          <p:attrName>ppt_y</p:attrName>
                                        </p:attrNameLst>
                                      </p:cBhvr>
                                      <p:tavLst>
                                        <p:tav tm="0">
                                          <p:val>
                                            <p:strVal val="#ppt_y"/>
                                          </p:val>
                                        </p:tav>
                                        <p:tav tm="100000">
                                          <p:val>
                                            <p:strVal val="#ppt_y"/>
                                          </p:val>
                                        </p:tav>
                                      </p:tavLst>
                                    </p:anim>
                                    <p:anim calcmode="lin" valueType="num">
                                      <p:cBhvr>
                                        <p:cTn id="21" dur="300" fill="hold"/>
                                        <p:tgtEl>
                                          <p:spTgt spid="1741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741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7412"/>
                                        </p:tgtEl>
                                      </p:cBhvr>
                                    </p:animEffect>
                                  </p:childTnLst>
                                </p:cTn>
                              </p:par>
                            </p:childTnLst>
                          </p:cTn>
                        </p:par>
                        <p:par>
                          <p:cTn id="24" fill="hold" nodeType="afterGroup">
                            <p:stCondLst>
                              <p:cond delay="2070"/>
                            </p:stCondLst>
                            <p:childTnLst>
                              <p:par>
                                <p:cTn id="25" presetID="31" presetClass="entr" presetSubtype="0" fill="hold" nodeType="afterEffect">
                                  <p:stCondLst>
                                    <p:cond delay="0"/>
                                  </p:stCondLst>
                                  <p:childTnLst>
                                    <p:set>
                                      <p:cBhvr>
                                        <p:cTn id="26" dur="1" fill="hold">
                                          <p:stCondLst>
                                            <p:cond delay="0"/>
                                          </p:stCondLst>
                                        </p:cTn>
                                        <p:tgtEl>
                                          <p:spTgt spid="17413"/>
                                        </p:tgtEl>
                                        <p:attrNameLst>
                                          <p:attrName>style.visibility</p:attrName>
                                        </p:attrNameLst>
                                      </p:cBhvr>
                                      <p:to>
                                        <p:strVal val="visible"/>
                                      </p:to>
                                    </p:set>
                                    <p:anim calcmode="lin" valueType="num">
                                      <p:cBhvr>
                                        <p:cTn id="27" dur="500" fill="hold"/>
                                        <p:tgtEl>
                                          <p:spTgt spid="17413"/>
                                        </p:tgtEl>
                                        <p:attrNameLst>
                                          <p:attrName>ppt_w</p:attrName>
                                        </p:attrNameLst>
                                      </p:cBhvr>
                                      <p:tavLst>
                                        <p:tav tm="0">
                                          <p:val>
                                            <p:fltVal val="0"/>
                                          </p:val>
                                        </p:tav>
                                        <p:tav tm="100000">
                                          <p:val>
                                            <p:strVal val="#ppt_w"/>
                                          </p:val>
                                        </p:tav>
                                      </p:tavLst>
                                    </p:anim>
                                    <p:anim calcmode="lin" valueType="num">
                                      <p:cBhvr>
                                        <p:cTn id="28" dur="500" fill="hold"/>
                                        <p:tgtEl>
                                          <p:spTgt spid="17413"/>
                                        </p:tgtEl>
                                        <p:attrNameLst>
                                          <p:attrName>ppt_h</p:attrName>
                                        </p:attrNameLst>
                                      </p:cBhvr>
                                      <p:tavLst>
                                        <p:tav tm="0">
                                          <p:val>
                                            <p:fltVal val="0"/>
                                          </p:val>
                                        </p:tav>
                                        <p:tav tm="100000">
                                          <p:val>
                                            <p:strVal val="#ppt_h"/>
                                          </p:val>
                                        </p:tav>
                                      </p:tavLst>
                                    </p:anim>
                                    <p:anim calcmode="lin" valueType="num">
                                      <p:cBhvr>
                                        <p:cTn id="29" dur="500" fill="hold"/>
                                        <p:tgtEl>
                                          <p:spTgt spid="17413"/>
                                        </p:tgtEl>
                                        <p:attrNameLst>
                                          <p:attrName>style.rotation</p:attrName>
                                        </p:attrNameLst>
                                      </p:cBhvr>
                                      <p:tavLst>
                                        <p:tav tm="0">
                                          <p:val>
                                            <p:fltVal val="90"/>
                                          </p:val>
                                        </p:tav>
                                        <p:tav tm="100000">
                                          <p:val>
                                            <p:fltVal val="0"/>
                                          </p:val>
                                        </p:tav>
                                      </p:tavLst>
                                    </p:anim>
                                    <p:animEffect transition="in" filter="fade">
                                      <p:cBhvr>
                                        <p:cTn id="30" dur="500"/>
                                        <p:tgtEl>
                                          <p:spTgt spid="17413"/>
                                        </p:tgtEl>
                                      </p:cBhvr>
                                    </p:animEffect>
                                  </p:childTnLst>
                                </p:cTn>
                              </p:par>
                            </p:childTnLst>
                          </p:cTn>
                        </p:par>
                        <p:par>
                          <p:cTn id="31" fill="hold" nodeType="afterGroup">
                            <p:stCondLst>
                              <p:cond delay="2570"/>
                            </p:stCondLst>
                            <p:childTnLst>
                              <p:par>
                                <p:cTn id="32" presetID="2" presetClass="entr" presetSubtype="6" fill="hold" grpId="0" nodeType="afterEffect">
                                  <p:stCondLst>
                                    <p:cond delay="0"/>
                                  </p:stCondLst>
                                  <p:childTnLst>
                                    <p:set>
                                      <p:cBhvr>
                                        <p:cTn id="33" dur="1" fill="hold">
                                          <p:stCondLst>
                                            <p:cond delay="0"/>
                                          </p:stCondLst>
                                        </p:cTn>
                                        <p:tgtEl>
                                          <p:spTgt spid="17414"/>
                                        </p:tgtEl>
                                        <p:attrNameLst>
                                          <p:attrName>style.visibility</p:attrName>
                                        </p:attrNameLst>
                                      </p:cBhvr>
                                      <p:to>
                                        <p:strVal val="visible"/>
                                      </p:to>
                                    </p:set>
                                    <p:anim calcmode="lin" valueType="num">
                                      <p:cBhvr additive="base">
                                        <p:cTn id="34" dur="500" fill="hold"/>
                                        <p:tgtEl>
                                          <p:spTgt spid="17414"/>
                                        </p:tgtEl>
                                        <p:attrNameLst>
                                          <p:attrName>ppt_x</p:attrName>
                                        </p:attrNameLst>
                                      </p:cBhvr>
                                      <p:tavLst>
                                        <p:tav tm="0">
                                          <p:val>
                                            <p:strVal val="1+#ppt_w/2"/>
                                          </p:val>
                                        </p:tav>
                                        <p:tav tm="100000">
                                          <p:val>
                                            <p:strVal val="#ppt_x"/>
                                          </p:val>
                                        </p:tav>
                                      </p:tavLst>
                                    </p:anim>
                                    <p:anim calcmode="lin" valueType="num">
                                      <p:cBhvr additive="base">
                                        <p:cTn id="35" dur="500" fill="hold"/>
                                        <p:tgtEl>
                                          <p:spTgt spid="17414"/>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070"/>
                            </p:stCondLst>
                            <p:childTnLst>
                              <p:par>
                                <p:cTn id="37" presetID="31" presetClass="entr" presetSubtype="0" fill="hold" grpId="0" nodeType="afterEffect">
                                  <p:stCondLst>
                                    <p:cond delay="0"/>
                                  </p:stCondLst>
                                  <p:childTnLst>
                                    <p:set>
                                      <p:cBhvr>
                                        <p:cTn id="38" dur="1" fill="hold">
                                          <p:stCondLst>
                                            <p:cond delay="0"/>
                                          </p:stCondLst>
                                        </p:cTn>
                                        <p:tgtEl>
                                          <p:spTgt spid="17417"/>
                                        </p:tgtEl>
                                        <p:attrNameLst>
                                          <p:attrName>style.visibility</p:attrName>
                                        </p:attrNameLst>
                                      </p:cBhvr>
                                      <p:to>
                                        <p:strVal val="visible"/>
                                      </p:to>
                                    </p:set>
                                    <p:anim calcmode="lin" valueType="num">
                                      <p:cBhvr>
                                        <p:cTn id="39" dur="500" fill="hold"/>
                                        <p:tgtEl>
                                          <p:spTgt spid="17417"/>
                                        </p:tgtEl>
                                        <p:attrNameLst>
                                          <p:attrName>ppt_w</p:attrName>
                                        </p:attrNameLst>
                                      </p:cBhvr>
                                      <p:tavLst>
                                        <p:tav tm="0">
                                          <p:val>
                                            <p:fltVal val="0"/>
                                          </p:val>
                                        </p:tav>
                                        <p:tav tm="100000">
                                          <p:val>
                                            <p:strVal val="#ppt_w"/>
                                          </p:val>
                                        </p:tav>
                                      </p:tavLst>
                                    </p:anim>
                                    <p:anim calcmode="lin" valueType="num">
                                      <p:cBhvr>
                                        <p:cTn id="40" dur="500" fill="hold"/>
                                        <p:tgtEl>
                                          <p:spTgt spid="17417"/>
                                        </p:tgtEl>
                                        <p:attrNameLst>
                                          <p:attrName>ppt_h</p:attrName>
                                        </p:attrNameLst>
                                      </p:cBhvr>
                                      <p:tavLst>
                                        <p:tav tm="0">
                                          <p:val>
                                            <p:fltVal val="0"/>
                                          </p:val>
                                        </p:tav>
                                        <p:tav tm="100000">
                                          <p:val>
                                            <p:strVal val="#ppt_h"/>
                                          </p:val>
                                        </p:tav>
                                      </p:tavLst>
                                    </p:anim>
                                    <p:anim calcmode="lin" valueType="num">
                                      <p:cBhvr>
                                        <p:cTn id="41" dur="500" fill="hold"/>
                                        <p:tgtEl>
                                          <p:spTgt spid="17417"/>
                                        </p:tgtEl>
                                        <p:attrNameLst>
                                          <p:attrName>style.rotation</p:attrName>
                                        </p:attrNameLst>
                                      </p:cBhvr>
                                      <p:tavLst>
                                        <p:tav tm="0">
                                          <p:val>
                                            <p:fltVal val="90"/>
                                          </p:val>
                                        </p:tav>
                                        <p:tav tm="100000">
                                          <p:val>
                                            <p:fltVal val="0"/>
                                          </p:val>
                                        </p:tav>
                                      </p:tavLst>
                                    </p:anim>
                                    <p:animEffect transition="in" filter="fade">
                                      <p:cBhvr>
                                        <p:cTn id="42" dur="500"/>
                                        <p:tgtEl>
                                          <p:spTgt spid="17417"/>
                                        </p:tgtEl>
                                      </p:cBhvr>
                                    </p:animEffect>
                                  </p:childTnLst>
                                </p:cTn>
                              </p:par>
                            </p:childTnLst>
                          </p:cTn>
                        </p:par>
                        <p:par>
                          <p:cTn id="43" fill="hold" nodeType="afterGroup">
                            <p:stCondLst>
                              <p:cond delay="3570"/>
                            </p:stCondLst>
                            <p:childTnLst>
                              <p:par>
                                <p:cTn id="44" presetID="22" presetClass="entr" presetSubtype="1" fill="hold" grpId="0" nodeType="afterEffect">
                                  <p:stCondLst>
                                    <p:cond delay="0"/>
                                  </p:stCondLst>
                                  <p:childTnLst>
                                    <p:set>
                                      <p:cBhvr>
                                        <p:cTn id="45" dur="1" fill="hold">
                                          <p:stCondLst>
                                            <p:cond delay="0"/>
                                          </p:stCondLst>
                                        </p:cTn>
                                        <p:tgtEl>
                                          <p:spTgt spid="17418"/>
                                        </p:tgtEl>
                                        <p:attrNameLst>
                                          <p:attrName>style.visibility</p:attrName>
                                        </p:attrNameLst>
                                      </p:cBhvr>
                                      <p:to>
                                        <p:strVal val="visible"/>
                                      </p:to>
                                    </p:set>
                                    <p:animEffect transition="in" filter="wipe(up)">
                                      <p:cBhvr>
                                        <p:cTn id="46" dur="500"/>
                                        <p:tgtEl>
                                          <p:spTgt spid="17418"/>
                                        </p:tgtEl>
                                      </p:cBhvr>
                                    </p:animEffect>
                                  </p:childTnLst>
                                </p:cTn>
                              </p:par>
                            </p:childTnLst>
                          </p:cTn>
                        </p:par>
                        <p:par>
                          <p:cTn id="47" fill="hold" nodeType="afterGroup">
                            <p:stCondLst>
                              <p:cond delay="4070"/>
                            </p:stCondLst>
                            <p:childTnLst>
                              <p:par>
                                <p:cTn id="48" presetID="2" presetClass="entr" presetSubtype="6" fill="hold" grpId="0" nodeType="afterEffect">
                                  <p:stCondLst>
                                    <p:cond delay="0"/>
                                  </p:stCondLst>
                                  <p:childTnLst>
                                    <p:set>
                                      <p:cBhvr>
                                        <p:cTn id="49" dur="1" fill="hold">
                                          <p:stCondLst>
                                            <p:cond delay="0"/>
                                          </p:stCondLst>
                                        </p:cTn>
                                        <p:tgtEl>
                                          <p:spTgt spid="17415"/>
                                        </p:tgtEl>
                                        <p:attrNameLst>
                                          <p:attrName>style.visibility</p:attrName>
                                        </p:attrNameLst>
                                      </p:cBhvr>
                                      <p:to>
                                        <p:strVal val="visible"/>
                                      </p:to>
                                    </p:set>
                                    <p:anim calcmode="lin" valueType="num">
                                      <p:cBhvr additive="base">
                                        <p:cTn id="50" dur="500" fill="hold"/>
                                        <p:tgtEl>
                                          <p:spTgt spid="17415"/>
                                        </p:tgtEl>
                                        <p:attrNameLst>
                                          <p:attrName>ppt_x</p:attrName>
                                        </p:attrNameLst>
                                      </p:cBhvr>
                                      <p:tavLst>
                                        <p:tav tm="0">
                                          <p:val>
                                            <p:strVal val="1+#ppt_w/2"/>
                                          </p:val>
                                        </p:tav>
                                        <p:tav tm="100000">
                                          <p:val>
                                            <p:strVal val="#ppt_x"/>
                                          </p:val>
                                        </p:tav>
                                      </p:tavLst>
                                    </p:anim>
                                    <p:anim calcmode="lin" valueType="num">
                                      <p:cBhvr additive="base">
                                        <p:cTn id="51" dur="500" fill="hold"/>
                                        <p:tgtEl>
                                          <p:spTgt spid="17415"/>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570"/>
                            </p:stCondLst>
                            <p:childTnLst>
                              <p:par>
                                <p:cTn id="53" presetID="31" presetClass="entr" presetSubtype="0" fill="hold" grpId="0" nodeType="afterEffect">
                                  <p:stCondLst>
                                    <p:cond delay="0"/>
                                  </p:stCondLst>
                                  <p:childTnLst>
                                    <p:set>
                                      <p:cBhvr>
                                        <p:cTn id="54" dur="1" fill="hold">
                                          <p:stCondLst>
                                            <p:cond delay="0"/>
                                          </p:stCondLst>
                                        </p:cTn>
                                        <p:tgtEl>
                                          <p:spTgt spid="17419"/>
                                        </p:tgtEl>
                                        <p:attrNameLst>
                                          <p:attrName>style.visibility</p:attrName>
                                        </p:attrNameLst>
                                      </p:cBhvr>
                                      <p:to>
                                        <p:strVal val="visible"/>
                                      </p:to>
                                    </p:set>
                                    <p:anim calcmode="lin" valueType="num">
                                      <p:cBhvr>
                                        <p:cTn id="55" dur="500" fill="hold"/>
                                        <p:tgtEl>
                                          <p:spTgt spid="17419"/>
                                        </p:tgtEl>
                                        <p:attrNameLst>
                                          <p:attrName>ppt_w</p:attrName>
                                        </p:attrNameLst>
                                      </p:cBhvr>
                                      <p:tavLst>
                                        <p:tav tm="0">
                                          <p:val>
                                            <p:fltVal val="0"/>
                                          </p:val>
                                        </p:tav>
                                        <p:tav tm="100000">
                                          <p:val>
                                            <p:strVal val="#ppt_w"/>
                                          </p:val>
                                        </p:tav>
                                      </p:tavLst>
                                    </p:anim>
                                    <p:anim calcmode="lin" valueType="num">
                                      <p:cBhvr>
                                        <p:cTn id="56" dur="500" fill="hold"/>
                                        <p:tgtEl>
                                          <p:spTgt spid="17419"/>
                                        </p:tgtEl>
                                        <p:attrNameLst>
                                          <p:attrName>ppt_h</p:attrName>
                                        </p:attrNameLst>
                                      </p:cBhvr>
                                      <p:tavLst>
                                        <p:tav tm="0">
                                          <p:val>
                                            <p:fltVal val="0"/>
                                          </p:val>
                                        </p:tav>
                                        <p:tav tm="100000">
                                          <p:val>
                                            <p:strVal val="#ppt_h"/>
                                          </p:val>
                                        </p:tav>
                                      </p:tavLst>
                                    </p:anim>
                                    <p:anim calcmode="lin" valueType="num">
                                      <p:cBhvr>
                                        <p:cTn id="57" dur="500" fill="hold"/>
                                        <p:tgtEl>
                                          <p:spTgt spid="17419"/>
                                        </p:tgtEl>
                                        <p:attrNameLst>
                                          <p:attrName>style.rotation</p:attrName>
                                        </p:attrNameLst>
                                      </p:cBhvr>
                                      <p:tavLst>
                                        <p:tav tm="0">
                                          <p:val>
                                            <p:fltVal val="90"/>
                                          </p:val>
                                        </p:tav>
                                        <p:tav tm="100000">
                                          <p:val>
                                            <p:fltVal val="0"/>
                                          </p:val>
                                        </p:tav>
                                      </p:tavLst>
                                    </p:anim>
                                    <p:animEffect transition="in" filter="fade">
                                      <p:cBhvr>
                                        <p:cTn id="58" dur="500"/>
                                        <p:tgtEl>
                                          <p:spTgt spid="17419"/>
                                        </p:tgtEl>
                                      </p:cBhvr>
                                    </p:animEffect>
                                  </p:childTnLst>
                                </p:cTn>
                              </p:par>
                            </p:childTnLst>
                          </p:cTn>
                        </p:par>
                        <p:par>
                          <p:cTn id="59" fill="hold" nodeType="afterGroup">
                            <p:stCondLst>
                              <p:cond delay="5070"/>
                            </p:stCondLst>
                            <p:childTnLst>
                              <p:par>
                                <p:cTn id="60" presetID="22" presetClass="entr" presetSubtype="1" fill="hold" grpId="0" nodeType="afterEffect">
                                  <p:stCondLst>
                                    <p:cond delay="0"/>
                                  </p:stCondLst>
                                  <p:childTnLst>
                                    <p:set>
                                      <p:cBhvr>
                                        <p:cTn id="61" dur="1" fill="hold">
                                          <p:stCondLst>
                                            <p:cond delay="0"/>
                                          </p:stCondLst>
                                        </p:cTn>
                                        <p:tgtEl>
                                          <p:spTgt spid="17420"/>
                                        </p:tgtEl>
                                        <p:attrNameLst>
                                          <p:attrName>style.visibility</p:attrName>
                                        </p:attrNameLst>
                                      </p:cBhvr>
                                      <p:to>
                                        <p:strVal val="visible"/>
                                      </p:to>
                                    </p:set>
                                    <p:animEffect transition="in" filter="wipe(up)">
                                      <p:cBhvr>
                                        <p:cTn id="62" dur="500"/>
                                        <p:tgtEl>
                                          <p:spTgt spid="17420"/>
                                        </p:tgtEl>
                                      </p:cBhvr>
                                    </p:animEffect>
                                  </p:childTnLst>
                                </p:cTn>
                              </p:par>
                            </p:childTnLst>
                          </p:cTn>
                        </p:par>
                        <p:par>
                          <p:cTn id="63" fill="hold" nodeType="afterGroup">
                            <p:stCondLst>
                              <p:cond delay="5570"/>
                            </p:stCondLst>
                            <p:childTnLst>
                              <p:par>
                                <p:cTn id="64" presetID="2" presetClass="entr" presetSubtype="6" fill="hold" grpId="0" nodeType="afterEffect">
                                  <p:stCondLst>
                                    <p:cond delay="0"/>
                                  </p:stCondLst>
                                  <p:childTnLst>
                                    <p:set>
                                      <p:cBhvr>
                                        <p:cTn id="65" dur="1" fill="hold">
                                          <p:stCondLst>
                                            <p:cond delay="0"/>
                                          </p:stCondLst>
                                        </p:cTn>
                                        <p:tgtEl>
                                          <p:spTgt spid="17416"/>
                                        </p:tgtEl>
                                        <p:attrNameLst>
                                          <p:attrName>style.visibility</p:attrName>
                                        </p:attrNameLst>
                                      </p:cBhvr>
                                      <p:to>
                                        <p:strVal val="visible"/>
                                      </p:to>
                                    </p:set>
                                    <p:anim calcmode="lin" valueType="num">
                                      <p:cBhvr additive="base">
                                        <p:cTn id="66" dur="500" fill="hold"/>
                                        <p:tgtEl>
                                          <p:spTgt spid="17416"/>
                                        </p:tgtEl>
                                        <p:attrNameLst>
                                          <p:attrName>ppt_x</p:attrName>
                                        </p:attrNameLst>
                                      </p:cBhvr>
                                      <p:tavLst>
                                        <p:tav tm="0">
                                          <p:val>
                                            <p:strVal val="1+#ppt_w/2"/>
                                          </p:val>
                                        </p:tav>
                                        <p:tav tm="100000">
                                          <p:val>
                                            <p:strVal val="#ppt_x"/>
                                          </p:val>
                                        </p:tav>
                                      </p:tavLst>
                                    </p:anim>
                                    <p:anim calcmode="lin" valueType="num">
                                      <p:cBhvr additive="base">
                                        <p:cTn id="67" dur="500" fill="hold"/>
                                        <p:tgtEl>
                                          <p:spTgt spid="17416"/>
                                        </p:tgtEl>
                                        <p:attrNameLst>
                                          <p:attrName>ppt_y</p:attrName>
                                        </p:attrNameLst>
                                      </p:cBhvr>
                                      <p:tavLst>
                                        <p:tav tm="0">
                                          <p:val>
                                            <p:strVal val="1+#ppt_h/2"/>
                                          </p:val>
                                        </p:tav>
                                        <p:tav tm="100000">
                                          <p:val>
                                            <p:strVal val="#ppt_y"/>
                                          </p:val>
                                        </p:tav>
                                      </p:tavLst>
                                    </p:anim>
                                  </p:childTnLst>
                                </p:cTn>
                              </p:par>
                            </p:childTnLst>
                          </p:cTn>
                        </p:par>
                        <p:par>
                          <p:cTn id="68" fill="hold" nodeType="afterGroup">
                            <p:stCondLst>
                              <p:cond delay="6070"/>
                            </p:stCondLst>
                            <p:childTnLst>
                              <p:par>
                                <p:cTn id="69" presetID="31" presetClass="entr" presetSubtype="0" fill="hold" grpId="0" nodeType="afterEffect">
                                  <p:stCondLst>
                                    <p:cond delay="0"/>
                                  </p:stCondLst>
                                  <p:childTnLst>
                                    <p:set>
                                      <p:cBhvr>
                                        <p:cTn id="70" dur="1" fill="hold">
                                          <p:stCondLst>
                                            <p:cond delay="0"/>
                                          </p:stCondLst>
                                        </p:cTn>
                                        <p:tgtEl>
                                          <p:spTgt spid="17421"/>
                                        </p:tgtEl>
                                        <p:attrNameLst>
                                          <p:attrName>style.visibility</p:attrName>
                                        </p:attrNameLst>
                                      </p:cBhvr>
                                      <p:to>
                                        <p:strVal val="visible"/>
                                      </p:to>
                                    </p:set>
                                    <p:anim calcmode="lin" valueType="num">
                                      <p:cBhvr>
                                        <p:cTn id="71" dur="500" fill="hold"/>
                                        <p:tgtEl>
                                          <p:spTgt spid="17421"/>
                                        </p:tgtEl>
                                        <p:attrNameLst>
                                          <p:attrName>ppt_w</p:attrName>
                                        </p:attrNameLst>
                                      </p:cBhvr>
                                      <p:tavLst>
                                        <p:tav tm="0">
                                          <p:val>
                                            <p:fltVal val="0"/>
                                          </p:val>
                                        </p:tav>
                                        <p:tav tm="100000">
                                          <p:val>
                                            <p:strVal val="#ppt_w"/>
                                          </p:val>
                                        </p:tav>
                                      </p:tavLst>
                                    </p:anim>
                                    <p:anim calcmode="lin" valueType="num">
                                      <p:cBhvr>
                                        <p:cTn id="72" dur="500" fill="hold"/>
                                        <p:tgtEl>
                                          <p:spTgt spid="17421"/>
                                        </p:tgtEl>
                                        <p:attrNameLst>
                                          <p:attrName>ppt_h</p:attrName>
                                        </p:attrNameLst>
                                      </p:cBhvr>
                                      <p:tavLst>
                                        <p:tav tm="0">
                                          <p:val>
                                            <p:fltVal val="0"/>
                                          </p:val>
                                        </p:tav>
                                        <p:tav tm="100000">
                                          <p:val>
                                            <p:strVal val="#ppt_h"/>
                                          </p:val>
                                        </p:tav>
                                      </p:tavLst>
                                    </p:anim>
                                    <p:anim calcmode="lin" valueType="num">
                                      <p:cBhvr>
                                        <p:cTn id="73" dur="500" fill="hold"/>
                                        <p:tgtEl>
                                          <p:spTgt spid="17421"/>
                                        </p:tgtEl>
                                        <p:attrNameLst>
                                          <p:attrName>style.rotation</p:attrName>
                                        </p:attrNameLst>
                                      </p:cBhvr>
                                      <p:tavLst>
                                        <p:tav tm="0">
                                          <p:val>
                                            <p:fltVal val="90"/>
                                          </p:val>
                                        </p:tav>
                                        <p:tav tm="100000">
                                          <p:val>
                                            <p:fltVal val="0"/>
                                          </p:val>
                                        </p:tav>
                                      </p:tavLst>
                                    </p:anim>
                                    <p:animEffect transition="in" filter="fade">
                                      <p:cBhvr>
                                        <p:cTn id="74" dur="500"/>
                                        <p:tgtEl>
                                          <p:spTgt spid="17421"/>
                                        </p:tgtEl>
                                      </p:cBhvr>
                                    </p:animEffect>
                                  </p:childTnLst>
                                </p:cTn>
                              </p:par>
                            </p:childTnLst>
                          </p:cTn>
                        </p:par>
                        <p:par>
                          <p:cTn id="75" fill="hold" nodeType="afterGroup">
                            <p:stCondLst>
                              <p:cond delay="6570"/>
                            </p:stCondLst>
                            <p:childTnLst>
                              <p:par>
                                <p:cTn id="76" presetID="22" presetClass="entr" presetSubtype="1" fill="hold" grpId="0" nodeType="afterEffect">
                                  <p:stCondLst>
                                    <p:cond delay="0"/>
                                  </p:stCondLst>
                                  <p:childTnLst>
                                    <p:set>
                                      <p:cBhvr>
                                        <p:cTn id="77" dur="1" fill="hold">
                                          <p:stCondLst>
                                            <p:cond delay="0"/>
                                          </p:stCondLst>
                                        </p:cTn>
                                        <p:tgtEl>
                                          <p:spTgt spid="17422"/>
                                        </p:tgtEl>
                                        <p:attrNameLst>
                                          <p:attrName>style.visibility</p:attrName>
                                        </p:attrNameLst>
                                      </p:cBhvr>
                                      <p:to>
                                        <p:strVal val="visible"/>
                                      </p:to>
                                    </p:set>
                                    <p:animEffect transition="in" filter="wipe(up)">
                                      <p:cBhvr>
                                        <p:cTn id="78" dur="500"/>
                                        <p:tgtEl>
                                          <p:spTgt spid="17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2" grpId="0" autoUpdateAnimBg="0"/>
      <p:bldP spid="17414" grpId="0" animBg="1"/>
      <p:bldP spid="17415" grpId="0" animBg="1"/>
      <p:bldP spid="17416" grpId="0" animBg="1"/>
      <p:bldP spid="17417" grpId="0" autoUpdateAnimBg="0"/>
      <p:bldP spid="17418" grpId="0" autoUpdateAnimBg="0"/>
      <p:bldP spid="17419" grpId="0" autoUpdateAnimBg="0"/>
      <p:bldP spid="17420" grpId="0" autoUpdateAnimBg="0"/>
      <p:bldP spid="17421" grpId="0" autoUpdateAnimBg="0"/>
      <p:bldP spid="17422"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基础设施完善</a:t>
            </a:r>
          </a:p>
        </p:txBody>
      </p:sp>
      <p:sp>
        <p:nvSpPr>
          <p:cNvPr id="1843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WELL-INSTALLEDINFRASTRUCTURE</a:t>
            </a:r>
            <a:endParaRPr lang="zh-CN" altLang="en-US" sz="1200">
              <a:latin typeface="微软雅黑" pitchFamily="34" charset="-122"/>
              <a:ea typeface="微软雅黑" pitchFamily="34" charset="-122"/>
            </a:endParaRPr>
          </a:p>
        </p:txBody>
      </p:sp>
      <p:grpSp>
        <p:nvGrpSpPr>
          <p:cNvPr id="18437" name="组合 4"/>
          <p:cNvGrpSpPr>
            <a:grpSpLocks/>
          </p:cNvGrpSpPr>
          <p:nvPr/>
        </p:nvGrpSpPr>
        <p:grpSpPr bwMode="auto">
          <a:xfrm>
            <a:off x="684213" y="1247775"/>
            <a:ext cx="719137" cy="722313"/>
            <a:chOff x="0" y="0"/>
            <a:chExt cx="719434" cy="721654"/>
          </a:xfrm>
        </p:grpSpPr>
        <p:sp>
          <p:nvSpPr>
            <p:cNvPr id="30746"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7"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01</a:t>
              </a:r>
              <a:endParaRPr lang="zh-CN" altLang="en-US" sz="3200">
                <a:solidFill>
                  <a:srgbClr val="FFFFFF"/>
                </a:solidFill>
                <a:latin typeface="微软雅黑" pitchFamily="34" charset="-122"/>
                <a:ea typeface="微软雅黑" pitchFamily="34" charset="-122"/>
              </a:endParaRPr>
            </a:p>
          </p:txBody>
        </p:sp>
      </p:grpSp>
      <p:grpSp>
        <p:nvGrpSpPr>
          <p:cNvPr id="18440" name="组合 7"/>
          <p:cNvGrpSpPr>
            <a:grpSpLocks/>
          </p:cNvGrpSpPr>
          <p:nvPr/>
        </p:nvGrpSpPr>
        <p:grpSpPr bwMode="auto">
          <a:xfrm>
            <a:off x="684213" y="2530475"/>
            <a:ext cx="719137" cy="720725"/>
            <a:chOff x="0" y="0"/>
            <a:chExt cx="719434" cy="721654"/>
          </a:xfrm>
        </p:grpSpPr>
        <p:sp>
          <p:nvSpPr>
            <p:cNvPr id="30744"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5"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02</a:t>
              </a:r>
              <a:endParaRPr lang="zh-CN" altLang="en-US" sz="3200">
                <a:solidFill>
                  <a:srgbClr val="FFFFFF"/>
                </a:solidFill>
                <a:latin typeface="微软雅黑" pitchFamily="34" charset="-122"/>
                <a:ea typeface="微软雅黑" pitchFamily="34" charset="-122"/>
              </a:endParaRPr>
            </a:p>
          </p:txBody>
        </p:sp>
      </p:grpSp>
      <p:grpSp>
        <p:nvGrpSpPr>
          <p:cNvPr id="18443" name="组合 10"/>
          <p:cNvGrpSpPr>
            <a:grpSpLocks/>
          </p:cNvGrpSpPr>
          <p:nvPr/>
        </p:nvGrpSpPr>
        <p:grpSpPr bwMode="auto">
          <a:xfrm>
            <a:off x="684213" y="3635375"/>
            <a:ext cx="719137" cy="722313"/>
            <a:chOff x="0" y="0"/>
            <a:chExt cx="719434" cy="721654"/>
          </a:xfrm>
        </p:grpSpPr>
        <p:sp>
          <p:nvSpPr>
            <p:cNvPr id="30742"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3"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03</a:t>
              </a:r>
              <a:endParaRPr lang="zh-CN" altLang="en-US" sz="3200">
                <a:solidFill>
                  <a:srgbClr val="FFFFFF"/>
                </a:solidFill>
                <a:latin typeface="微软雅黑" pitchFamily="34" charset="-122"/>
                <a:ea typeface="微软雅黑" pitchFamily="34" charset="-122"/>
              </a:endParaRPr>
            </a:p>
          </p:txBody>
        </p:sp>
      </p:grpSp>
      <p:grpSp>
        <p:nvGrpSpPr>
          <p:cNvPr id="18446" name="组合 13"/>
          <p:cNvGrpSpPr>
            <a:grpSpLocks/>
          </p:cNvGrpSpPr>
          <p:nvPr/>
        </p:nvGrpSpPr>
        <p:grpSpPr bwMode="auto">
          <a:xfrm>
            <a:off x="684213" y="4654550"/>
            <a:ext cx="719137" cy="722313"/>
            <a:chOff x="0" y="0"/>
            <a:chExt cx="719434" cy="721654"/>
          </a:xfrm>
        </p:grpSpPr>
        <p:sp>
          <p:nvSpPr>
            <p:cNvPr id="30740"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1"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04</a:t>
              </a:r>
              <a:endParaRPr lang="zh-CN" altLang="en-US" sz="3200">
                <a:solidFill>
                  <a:srgbClr val="FFFFFF"/>
                </a:solidFill>
                <a:latin typeface="微软雅黑" pitchFamily="34" charset="-122"/>
                <a:ea typeface="微软雅黑" pitchFamily="34" charset="-122"/>
              </a:endParaRPr>
            </a:p>
          </p:txBody>
        </p:sp>
      </p:grpSp>
      <p:grpSp>
        <p:nvGrpSpPr>
          <p:cNvPr id="18449" name="组合 16"/>
          <p:cNvGrpSpPr>
            <a:grpSpLocks/>
          </p:cNvGrpSpPr>
          <p:nvPr/>
        </p:nvGrpSpPr>
        <p:grpSpPr bwMode="auto">
          <a:xfrm>
            <a:off x="684213" y="5764213"/>
            <a:ext cx="719137" cy="722312"/>
            <a:chOff x="0" y="0"/>
            <a:chExt cx="719434" cy="721654"/>
          </a:xfrm>
        </p:grpSpPr>
        <p:sp>
          <p:nvSpPr>
            <p:cNvPr id="30738"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05</a:t>
              </a:r>
              <a:endParaRPr lang="zh-CN" altLang="en-US" sz="3200">
                <a:solidFill>
                  <a:srgbClr val="FFFFFF"/>
                </a:solidFill>
                <a:latin typeface="微软雅黑" pitchFamily="34" charset="-122"/>
                <a:ea typeface="微软雅黑" pitchFamily="34" charset="-122"/>
              </a:endParaRPr>
            </a:p>
          </p:txBody>
        </p:sp>
      </p:grpSp>
      <p:sp>
        <p:nvSpPr>
          <p:cNvPr id="18452" name="TextBox 36"/>
          <p:cNvSpPr txBox="1">
            <a:spLocks noChangeArrowheads="1"/>
          </p:cNvSpPr>
          <p:nvPr/>
        </p:nvSpPr>
        <p:spPr bwMode="auto">
          <a:xfrm>
            <a:off x="1395413" y="946150"/>
            <a:ext cx="35369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道路：</a:t>
            </a:r>
            <a:r>
              <a:rPr lang="zh-CN" altLang="en-US" sz="1600">
                <a:latin typeface="微软雅黑" pitchFamily="34" charset="-122"/>
                <a:ea typeface="微软雅黑" pitchFamily="34" charset="-122"/>
              </a:rPr>
              <a:t>区内</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条道路“六横四纵”，已建成道路总里程</a:t>
            </a:r>
            <a:r>
              <a:rPr lang="en-US" altLang="zh-CN" sz="1600">
                <a:latin typeface="微软雅黑" pitchFamily="34" charset="-122"/>
                <a:ea typeface="微软雅黑" pitchFamily="34" charset="-122"/>
              </a:rPr>
              <a:t>29</a:t>
            </a:r>
            <a:r>
              <a:rPr lang="zh-CN" altLang="en-US" sz="1600">
                <a:latin typeface="微软雅黑" pitchFamily="34" charset="-122"/>
                <a:ea typeface="微软雅黑" pitchFamily="34" charset="-122"/>
              </a:rPr>
              <a:t>公里，均为城市一级道路，可通向区内任一地块，道路主干道为</a:t>
            </a:r>
            <a:r>
              <a:rPr lang="en-US" altLang="zh-CN" sz="1600">
                <a:latin typeface="微软雅黑" pitchFamily="34" charset="-122"/>
                <a:ea typeface="微软雅黑" pitchFamily="34" charset="-122"/>
              </a:rPr>
              <a:t>4—6</a:t>
            </a:r>
            <a:r>
              <a:rPr lang="zh-CN" altLang="en-US" sz="1600">
                <a:latin typeface="微软雅黑" pitchFamily="34" charset="-122"/>
                <a:ea typeface="微软雅黑" pitchFamily="34" charset="-122"/>
              </a:rPr>
              <a:t>车道。</a:t>
            </a:r>
          </a:p>
        </p:txBody>
      </p:sp>
      <p:sp>
        <p:nvSpPr>
          <p:cNvPr id="18453" name="TextBox 37"/>
          <p:cNvSpPr txBox="1">
            <a:spLocks noChangeArrowheads="1"/>
          </p:cNvSpPr>
          <p:nvPr/>
        </p:nvSpPr>
        <p:spPr bwMode="auto">
          <a:xfrm>
            <a:off x="1395413" y="2336800"/>
            <a:ext cx="353695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土地：</a:t>
            </a:r>
            <a:r>
              <a:rPr lang="zh-CN" altLang="en-US" sz="1600">
                <a:latin typeface="微软雅黑" pitchFamily="34" charset="-122"/>
                <a:ea typeface="微软雅黑" pitchFamily="34" charset="-122"/>
              </a:rPr>
              <a:t>区内企业所批租土地按“七通</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平”</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道路、电、给水、雨水、污水、通迅、天燃气、土地平整</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交付使用。</a:t>
            </a:r>
          </a:p>
        </p:txBody>
      </p:sp>
      <p:sp>
        <p:nvSpPr>
          <p:cNvPr id="18454" name="TextBox 38"/>
          <p:cNvSpPr txBox="1">
            <a:spLocks noChangeArrowheads="1"/>
          </p:cNvSpPr>
          <p:nvPr/>
        </p:nvSpPr>
        <p:spPr bwMode="auto">
          <a:xfrm>
            <a:off x="1395413" y="3668713"/>
            <a:ext cx="3513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供电：</a:t>
            </a:r>
            <a:r>
              <a:rPr lang="zh-CN" altLang="en-US" sz="1600">
                <a:latin typeface="微软雅黑" pitchFamily="34" charset="-122"/>
                <a:ea typeface="微软雅黑" pitchFamily="34" charset="-122"/>
              </a:rPr>
              <a:t>接至企业用地红线旁，频率</a:t>
            </a:r>
            <a:r>
              <a:rPr lang="en-US" altLang="zh-CN" sz="1600">
                <a:latin typeface="微软雅黑" pitchFamily="34" charset="-122"/>
                <a:ea typeface="微软雅黑" pitchFamily="34" charset="-122"/>
              </a:rPr>
              <a:t>50tHZ</a:t>
            </a:r>
            <a:r>
              <a:rPr lang="zh-CN" altLang="en-US" sz="1600">
                <a:latin typeface="微软雅黑" pitchFamily="34" charset="-122"/>
                <a:ea typeface="微软雅黑" pitchFamily="34" charset="-122"/>
              </a:rPr>
              <a:t>，电压</a:t>
            </a:r>
            <a:r>
              <a:rPr lang="en-US" altLang="zh-CN" sz="1600">
                <a:latin typeface="微软雅黑" pitchFamily="34" charset="-122"/>
                <a:ea typeface="微软雅黑" pitchFamily="34" charset="-122"/>
              </a:rPr>
              <a:t>10KV</a:t>
            </a:r>
            <a:r>
              <a:rPr lang="zh-CN" altLang="en-US" sz="1600">
                <a:latin typeface="微软雅黑" pitchFamily="34" charset="-122"/>
                <a:ea typeface="微软雅黑" pitchFamily="34" charset="-122"/>
              </a:rPr>
              <a:t>、</a:t>
            </a:r>
            <a:r>
              <a:rPr lang="en-US" altLang="zh-CN" sz="1600">
                <a:latin typeface="微软雅黑" pitchFamily="34" charset="-122"/>
                <a:ea typeface="微软雅黑" pitchFamily="34" charset="-122"/>
              </a:rPr>
              <a:t>110KV</a:t>
            </a:r>
            <a:r>
              <a:rPr lang="zh-CN" altLang="en-US" sz="1600">
                <a:latin typeface="微软雅黑" pitchFamily="34" charset="-122"/>
                <a:ea typeface="微软雅黑" pitchFamily="34" charset="-122"/>
              </a:rPr>
              <a:t>。</a:t>
            </a:r>
          </a:p>
        </p:txBody>
      </p:sp>
      <p:sp>
        <p:nvSpPr>
          <p:cNvPr id="18455" name="TextBox 39"/>
          <p:cNvSpPr txBox="1">
            <a:spLocks noChangeArrowheads="1"/>
          </p:cNvSpPr>
          <p:nvPr/>
        </p:nvSpPr>
        <p:spPr bwMode="auto">
          <a:xfrm>
            <a:off x="1395413" y="4652963"/>
            <a:ext cx="3536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供水：</a:t>
            </a:r>
            <a:r>
              <a:rPr lang="zh-CN" altLang="en-US" sz="1600">
                <a:latin typeface="微软雅黑" pitchFamily="34" charset="-122"/>
                <a:ea typeface="微软雅黑" pitchFamily="34" charset="-122"/>
              </a:rPr>
              <a:t>区内自来水取自长江、王瑛水库，水量充足，日供水能力</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万吨。</a:t>
            </a:r>
          </a:p>
        </p:txBody>
      </p:sp>
      <p:sp>
        <p:nvSpPr>
          <p:cNvPr id="18456" name="TextBox 40"/>
          <p:cNvSpPr txBox="1">
            <a:spLocks noChangeArrowheads="1"/>
          </p:cNvSpPr>
          <p:nvPr/>
        </p:nvSpPr>
        <p:spPr bwMode="auto">
          <a:xfrm>
            <a:off x="1395413" y="5586413"/>
            <a:ext cx="35131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污水：</a:t>
            </a:r>
            <a:r>
              <a:rPr lang="zh-CN" altLang="en-US" sz="1600">
                <a:latin typeface="微软雅黑" pitchFamily="34" charset="-122"/>
                <a:ea typeface="微软雅黑" pitchFamily="34" charset="-122"/>
              </a:rPr>
              <a:t>区内已建有一座日处理</a:t>
            </a: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万吨的生活污水处理厂，正在兴建一座日处理</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万吨工业污水处理厂。</a:t>
            </a:r>
          </a:p>
        </p:txBody>
      </p:sp>
      <p:sp>
        <p:nvSpPr>
          <p:cNvPr id="18457" name="矩形 2"/>
          <p:cNvSpPr>
            <a:spLocks noChangeArrowheads="1"/>
          </p:cNvSpPr>
          <p:nvPr/>
        </p:nvSpPr>
        <p:spPr bwMode="auto">
          <a:xfrm>
            <a:off x="5221288" y="874713"/>
            <a:ext cx="3384550" cy="1781175"/>
          </a:xfrm>
          <a:prstGeom prst="rect">
            <a:avLst/>
          </a:prstGeom>
          <a:blipFill dpi="0" rotWithShape="1">
            <a:blip r:embed="rId2"/>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8458" name="矩形 46"/>
          <p:cNvSpPr>
            <a:spLocks noChangeArrowheads="1"/>
          </p:cNvSpPr>
          <p:nvPr/>
        </p:nvSpPr>
        <p:spPr bwMode="auto">
          <a:xfrm>
            <a:off x="5221288" y="2797175"/>
            <a:ext cx="3384550" cy="1782763"/>
          </a:xfrm>
          <a:prstGeom prst="rect">
            <a:avLst/>
          </a:prstGeom>
          <a:blipFill dpi="0" rotWithShape="1">
            <a:blip r:embed="rId3"/>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8459" name="矩形 47"/>
          <p:cNvSpPr>
            <a:spLocks noChangeArrowheads="1"/>
          </p:cNvSpPr>
          <p:nvPr/>
        </p:nvSpPr>
        <p:spPr bwMode="auto">
          <a:xfrm>
            <a:off x="5221288" y="4716463"/>
            <a:ext cx="3384550" cy="1781175"/>
          </a:xfrm>
          <a:prstGeom prst="rect">
            <a:avLst/>
          </a:prstGeom>
          <a:blipFill dpi="0" rotWithShape="1">
            <a:blip r:embed="rId4"/>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additive="base">
                                        <p:cTn id="7" dur="300" fill="hold"/>
                                        <p:tgtEl>
                                          <p:spTgt spid="18435"/>
                                        </p:tgtEl>
                                        <p:attrNameLst>
                                          <p:attrName>ppt_x</p:attrName>
                                        </p:attrNameLst>
                                      </p:cBhvr>
                                      <p:tavLst>
                                        <p:tav tm="0">
                                          <p:val>
                                            <p:strVal val="0-#ppt_w/2"/>
                                          </p:val>
                                        </p:tav>
                                        <p:tav tm="100000">
                                          <p:val>
                                            <p:strVal val="#ppt_x"/>
                                          </p:val>
                                        </p:tav>
                                      </p:tavLst>
                                    </p:anim>
                                    <p:anim calcmode="lin" valueType="num">
                                      <p:cBhvr additive="base">
                                        <p:cTn id="8" dur="300" fill="hold"/>
                                        <p:tgtEl>
                                          <p:spTgt spid="1843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434"/>
                                        </p:tgtEl>
                                        <p:attrNameLst>
                                          <p:attrName>style.visibility</p:attrName>
                                        </p:attrNameLst>
                                      </p:cBhvr>
                                      <p:to>
                                        <p:strVal val="visible"/>
                                      </p:to>
                                    </p:set>
                                    <p:anim by="(-#ppt_w*2)" calcmode="lin" valueType="num">
                                      <p:cBhvr rctx="PPT">
                                        <p:cTn id="12" dur="250" autoRev="1" fill="hold">
                                          <p:stCondLst>
                                            <p:cond delay="0"/>
                                          </p:stCondLst>
                                        </p:cTn>
                                        <p:tgtEl>
                                          <p:spTgt spid="18434"/>
                                        </p:tgtEl>
                                        <p:attrNameLst>
                                          <p:attrName>ppt_w</p:attrName>
                                        </p:attrNameLst>
                                      </p:cBhvr>
                                    </p:anim>
                                    <p:anim by="(#ppt_w*0.50)" calcmode="lin" valueType="num">
                                      <p:cBhvr>
                                        <p:cTn id="13" dur="250" decel="50000" autoRev="1" fill="hold">
                                          <p:stCondLst>
                                            <p:cond delay="0"/>
                                          </p:stCondLst>
                                        </p:cTn>
                                        <p:tgtEl>
                                          <p:spTgt spid="18434"/>
                                        </p:tgtEl>
                                        <p:attrNameLst>
                                          <p:attrName>ppt_x</p:attrName>
                                        </p:attrNameLst>
                                      </p:cBhvr>
                                    </p:anim>
                                    <p:anim from="(-#ppt_h/2)" to="(#ppt_y)" calcmode="lin" valueType="num">
                                      <p:cBhvr>
                                        <p:cTn id="14" dur="500" fill="hold">
                                          <p:stCondLst>
                                            <p:cond delay="0"/>
                                          </p:stCondLst>
                                        </p:cTn>
                                        <p:tgtEl>
                                          <p:spTgt spid="18434"/>
                                        </p:tgtEl>
                                        <p:attrNameLst>
                                          <p:attrName>ppt_y</p:attrName>
                                        </p:attrNameLst>
                                      </p:cBhvr>
                                    </p:anim>
                                    <p:animRot by="21600000">
                                      <p:cBhvr>
                                        <p:cTn id="15" dur="500" fill="hold">
                                          <p:stCondLst>
                                            <p:cond delay="0"/>
                                          </p:stCondLst>
                                        </p:cTn>
                                        <p:tgtEl>
                                          <p:spTgt spid="1843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8436"/>
                                        </p:tgtEl>
                                        <p:attrNameLst>
                                          <p:attrName>style.visibility</p:attrName>
                                        </p:attrNameLst>
                                      </p:cBhvr>
                                      <p:to>
                                        <p:strVal val="visible"/>
                                      </p:to>
                                    </p:set>
                                    <p:anim calcmode="lin" valueType="num">
                                      <p:cBhvr>
                                        <p:cTn id="19" dur="300" fill="hold"/>
                                        <p:tgtEl>
                                          <p:spTgt spid="1843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8436"/>
                                        </p:tgtEl>
                                        <p:attrNameLst>
                                          <p:attrName>ppt_y</p:attrName>
                                        </p:attrNameLst>
                                      </p:cBhvr>
                                      <p:tavLst>
                                        <p:tav tm="0">
                                          <p:val>
                                            <p:strVal val="#ppt_y"/>
                                          </p:val>
                                        </p:tav>
                                        <p:tav tm="100000">
                                          <p:val>
                                            <p:strVal val="#ppt_y"/>
                                          </p:val>
                                        </p:tav>
                                      </p:tavLst>
                                    </p:anim>
                                    <p:anim calcmode="lin" valueType="num">
                                      <p:cBhvr>
                                        <p:cTn id="21" dur="300" fill="hold"/>
                                        <p:tgtEl>
                                          <p:spTgt spid="1843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84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8436"/>
                                        </p:tgtEl>
                                      </p:cBhvr>
                                    </p:animEffect>
                                  </p:childTnLst>
                                </p:cTn>
                              </p:par>
                            </p:childTnLst>
                          </p:cTn>
                        </p:par>
                        <p:par>
                          <p:cTn id="24" fill="hold" nodeType="afterGroup">
                            <p:stCondLst>
                              <p:cond delay="2160"/>
                            </p:stCondLst>
                            <p:childTnLst>
                              <p:par>
                                <p:cTn id="25" presetID="31" presetClass="entr" presetSubtype="0" fill="hold" nodeType="afterEffect">
                                  <p:stCondLst>
                                    <p:cond delay="0"/>
                                  </p:stCondLst>
                                  <p:childTnLst>
                                    <p:set>
                                      <p:cBhvr>
                                        <p:cTn id="26" dur="1" fill="hold">
                                          <p:stCondLst>
                                            <p:cond delay="0"/>
                                          </p:stCondLst>
                                        </p:cTn>
                                        <p:tgtEl>
                                          <p:spTgt spid="18437"/>
                                        </p:tgtEl>
                                        <p:attrNameLst>
                                          <p:attrName>style.visibility</p:attrName>
                                        </p:attrNameLst>
                                      </p:cBhvr>
                                      <p:to>
                                        <p:strVal val="visible"/>
                                      </p:to>
                                    </p:set>
                                    <p:anim calcmode="lin" valueType="num">
                                      <p:cBhvr>
                                        <p:cTn id="27" dur="400" fill="hold"/>
                                        <p:tgtEl>
                                          <p:spTgt spid="18437"/>
                                        </p:tgtEl>
                                        <p:attrNameLst>
                                          <p:attrName>ppt_w</p:attrName>
                                        </p:attrNameLst>
                                      </p:cBhvr>
                                      <p:tavLst>
                                        <p:tav tm="0">
                                          <p:val>
                                            <p:fltVal val="0"/>
                                          </p:val>
                                        </p:tav>
                                        <p:tav tm="100000">
                                          <p:val>
                                            <p:strVal val="#ppt_w"/>
                                          </p:val>
                                        </p:tav>
                                      </p:tavLst>
                                    </p:anim>
                                    <p:anim calcmode="lin" valueType="num">
                                      <p:cBhvr>
                                        <p:cTn id="28" dur="400" fill="hold"/>
                                        <p:tgtEl>
                                          <p:spTgt spid="18437"/>
                                        </p:tgtEl>
                                        <p:attrNameLst>
                                          <p:attrName>ppt_h</p:attrName>
                                        </p:attrNameLst>
                                      </p:cBhvr>
                                      <p:tavLst>
                                        <p:tav tm="0">
                                          <p:val>
                                            <p:fltVal val="0"/>
                                          </p:val>
                                        </p:tav>
                                        <p:tav tm="100000">
                                          <p:val>
                                            <p:strVal val="#ppt_h"/>
                                          </p:val>
                                        </p:tav>
                                      </p:tavLst>
                                    </p:anim>
                                    <p:anim calcmode="lin" valueType="num">
                                      <p:cBhvr>
                                        <p:cTn id="29" dur="400" fill="hold"/>
                                        <p:tgtEl>
                                          <p:spTgt spid="18437"/>
                                        </p:tgtEl>
                                        <p:attrNameLst>
                                          <p:attrName>style.rotation</p:attrName>
                                        </p:attrNameLst>
                                      </p:cBhvr>
                                      <p:tavLst>
                                        <p:tav tm="0">
                                          <p:val>
                                            <p:fltVal val="90"/>
                                          </p:val>
                                        </p:tav>
                                        <p:tav tm="100000">
                                          <p:val>
                                            <p:fltVal val="0"/>
                                          </p:val>
                                        </p:tav>
                                      </p:tavLst>
                                    </p:anim>
                                    <p:animEffect transition="in" filter="fade">
                                      <p:cBhvr>
                                        <p:cTn id="30" dur="400"/>
                                        <p:tgtEl>
                                          <p:spTgt spid="18437"/>
                                        </p:tgtEl>
                                      </p:cBhvr>
                                    </p:animEffect>
                                  </p:childTnLst>
                                </p:cTn>
                              </p:par>
                            </p:childTnLst>
                          </p:cTn>
                        </p:par>
                        <p:par>
                          <p:cTn id="31" fill="hold" nodeType="afterGroup">
                            <p:stCondLst>
                              <p:cond delay="2560"/>
                            </p:stCondLst>
                            <p:childTnLst>
                              <p:par>
                                <p:cTn id="32" presetID="22" presetClass="entr" presetSubtype="8" fill="hold" grpId="0" nodeType="afterEffect">
                                  <p:stCondLst>
                                    <p:cond delay="0"/>
                                  </p:stCondLst>
                                  <p:childTnLst>
                                    <p:set>
                                      <p:cBhvr>
                                        <p:cTn id="33" dur="1" fill="hold">
                                          <p:stCondLst>
                                            <p:cond delay="0"/>
                                          </p:stCondLst>
                                        </p:cTn>
                                        <p:tgtEl>
                                          <p:spTgt spid="18452"/>
                                        </p:tgtEl>
                                        <p:attrNameLst>
                                          <p:attrName>style.visibility</p:attrName>
                                        </p:attrNameLst>
                                      </p:cBhvr>
                                      <p:to>
                                        <p:strVal val="visible"/>
                                      </p:to>
                                    </p:set>
                                    <p:animEffect transition="in" filter="wipe(left)">
                                      <p:cBhvr>
                                        <p:cTn id="34" dur="500"/>
                                        <p:tgtEl>
                                          <p:spTgt spid="18452"/>
                                        </p:tgtEl>
                                      </p:cBhvr>
                                    </p:animEffect>
                                  </p:childTnLst>
                                </p:cTn>
                              </p:par>
                            </p:childTnLst>
                          </p:cTn>
                        </p:par>
                        <p:par>
                          <p:cTn id="35" fill="hold" nodeType="afterGroup">
                            <p:stCondLst>
                              <p:cond delay="3060"/>
                            </p:stCondLst>
                            <p:childTnLst>
                              <p:par>
                                <p:cTn id="36" presetID="31" presetClass="entr" presetSubtype="0" fill="hold" nodeType="afterEffect">
                                  <p:stCondLst>
                                    <p:cond delay="0"/>
                                  </p:stCondLst>
                                  <p:childTnLst>
                                    <p:set>
                                      <p:cBhvr>
                                        <p:cTn id="37" dur="1" fill="hold">
                                          <p:stCondLst>
                                            <p:cond delay="0"/>
                                          </p:stCondLst>
                                        </p:cTn>
                                        <p:tgtEl>
                                          <p:spTgt spid="18440"/>
                                        </p:tgtEl>
                                        <p:attrNameLst>
                                          <p:attrName>style.visibility</p:attrName>
                                        </p:attrNameLst>
                                      </p:cBhvr>
                                      <p:to>
                                        <p:strVal val="visible"/>
                                      </p:to>
                                    </p:set>
                                    <p:anim calcmode="lin" valueType="num">
                                      <p:cBhvr>
                                        <p:cTn id="38" dur="400" fill="hold"/>
                                        <p:tgtEl>
                                          <p:spTgt spid="18440"/>
                                        </p:tgtEl>
                                        <p:attrNameLst>
                                          <p:attrName>ppt_w</p:attrName>
                                        </p:attrNameLst>
                                      </p:cBhvr>
                                      <p:tavLst>
                                        <p:tav tm="0">
                                          <p:val>
                                            <p:fltVal val="0"/>
                                          </p:val>
                                        </p:tav>
                                        <p:tav tm="100000">
                                          <p:val>
                                            <p:strVal val="#ppt_w"/>
                                          </p:val>
                                        </p:tav>
                                      </p:tavLst>
                                    </p:anim>
                                    <p:anim calcmode="lin" valueType="num">
                                      <p:cBhvr>
                                        <p:cTn id="39" dur="400" fill="hold"/>
                                        <p:tgtEl>
                                          <p:spTgt spid="18440"/>
                                        </p:tgtEl>
                                        <p:attrNameLst>
                                          <p:attrName>ppt_h</p:attrName>
                                        </p:attrNameLst>
                                      </p:cBhvr>
                                      <p:tavLst>
                                        <p:tav tm="0">
                                          <p:val>
                                            <p:fltVal val="0"/>
                                          </p:val>
                                        </p:tav>
                                        <p:tav tm="100000">
                                          <p:val>
                                            <p:strVal val="#ppt_h"/>
                                          </p:val>
                                        </p:tav>
                                      </p:tavLst>
                                    </p:anim>
                                    <p:anim calcmode="lin" valueType="num">
                                      <p:cBhvr>
                                        <p:cTn id="40" dur="400" fill="hold"/>
                                        <p:tgtEl>
                                          <p:spTgt spid="18440"/>
                                        </p:tgtEl>
                                        <p:attrNameLst>
                                          <p:attrName>style.rotation</p:attrName>
                                        </p:attrNameLst>
                                      </p:cBhvr>
                                      <p:tavLst>
                                        <p:tav tm="0">
                                          <p:val>
                                            <p:fltVal val="90"/>
                                          </p:val>
                                        </p:tav>
                                        <p:tav tm="100000">
                                          <p:val>
                                            <p:fltVal val="0"/>
                                          </p:val>
                                        </p:tav>
                                      </p:tavLst>
                                    </p:anim>
                                    <p:animEffect transition="in" filter="fade">
                                      <p:cBhvr>
                                        <p:cTn id="41" dur="400"/>
                                        <p:tgtEl>
                                          <p:spTgt spid="18440"/>
                                        </p:tgtEl>
                                      </p:cBhvr>
                                    </p:animEffect>
                                  </p:childTnLst>
                                </p:cTn>
                              </p:par>
                            </p:childTnLst>
                          </p:cTn>
                        </p:par>
                        <p:par>
                          <p:cTn id="42" fill="hold" nodeType="afterGroup">
                            <p:stCondLst>
                              <p:cond delay="3460"/>
                            </p:stCondLst>
                            <p:childTnLst>
                              <p:par>
                                <p:cTn id="43" presetID="22" presetClass="entr" presetSubtype="8" fill="hold" grpId="0" nodeType="afterEffect">
                                  <p:stCondLst>
                                    <p:cond delay="0"/>
                                  </p:stCondLst>
                                  <p:childTnLst>
                                    <p:set>
                                      <p:cBhvr>
                                        <p:cTn id="44" dur="1" fill="hold">
                                          <p:stCondLst>
                                            <p:cond delay="0"/>
                                          </p:stCondLst>
                                        </p:cTn>
                                        <p:tgtEl>
                                          <p:spTgt spid="18453"/>
                                        </p:tgtEl>
                                        <p:attrNameLst>
                                          <p:attrName>style.visibility</p:attrName>
                                        </p:attrNameLst>
                                      </p:cBhvr>
                                      <p:to>
                                        <p:strVal val="visible"/>
                                      </p:to>
                                    </p:set>
                                    <p:animEffect transition="in" filter="wipe(left)">
                                      <p:cBhvr>
                                        <p:cTn id="45" dur="500"/>
                                        <p:tgtEl>
                                          <p:spTgt spid="18453"/>
                                        </p:tgtEl>
                                      </p:cBhvr>
                                    </p:animEffect>
                                  </p:childTnLst>
                                </p:cTn>
                              </p:par>
                            </p:childTnLst>
                          </p:cTn>
                        </p:par>
                        <p:par>
                          <p:cTn id="46" fill="hold" nodeType="afterGroup">
                            <p:stCondLst>
                              <p:cond delay="3960"/>
                            </p:stCondLst>
                            <p:childTnLst>
                              <p:par>
                                <p:cTn id="47" presetID="31" presetClass="entr" presetSubtype="0" fill="hold" nodeType="afterEffect">
                                  <p:stCondLst>
                                    <p:cond delay="0"/>
                                  </p:stCondLst>
                                  <p:childTnLst>
                                    <p:set>
                                      <p:cBhvr>
                                        <p:cTn id="48" dur="1" fill="hold">
                                          <p:stCondLst>
                                            <p:cond delay="0"/>
                                          </p:stCondLst>
                                        </p:cTn>
                                        <p:tgtEl>
                                          <p:spTgt spid="18443"/>
                                        </p:tgtEl>
                                        <p:attrNameLst>
                                          <p:attrName>style.visibility</p:attrName>
                                        </p:attrNameLst>
                                      </p:cBhvr>
                                      <p:to>
                                        <p:strVal val="visible"/>
                                      </p:to>
                                    </p:set>
                                    <p:anim calcmode="lin" valueType="num">
                                      <p:cBhvr>
                                        <p:cTn id="49" dur="400" fill="hold"/>
                                        <p:tgtEl>
                                          <p:spTgt spid="18443"/>
                                        </p:tgtEl>
                                        <p:attrNameLst>
                                          <p:attrName>ppt_w</p:attrName>
                                        </p:attrNameLst>
                                      </p:cBhvr>
                                      <p:tavLst>
                                        <p:tav tm="0">
                                          <p:val>
                                            <p:fltVal val="0"/>
                                          </p:val>
                                        </p:tav>
                                        <p:tav tm="100000">
                                          <p:val>
                                            <p:strVal val="#ppt_w"/>
                                          </p:val>
                                        </p:tav>
                                      </p:tavLst>
                                    </p:anim>
                                    <p:anim calcmode="lin" valueType="num">
                                      <p:cBhvr>
                                        <p:cTn id="50" dur="400" fill="hold"/>
                                        <p:tgtEl>
                                          <p:spTgt spid="18443"/>
                                        </p:tgtEl>
                                        <p:attrNameLst>
                                          <p:attrName>ppt_h</p:attrName>
                                        </p:attrNameLst>
                                      </p:cBhvr>
                                      <p:tavLst>
                                        <p:tav tm="0">
                                          <p:val>
                                            <p:fltVal val="0"/>
                                          </p:val>
                                        </p:tav>
                                        <p:tav tm="100000">
                                          <p:val>
                                            <p:strVal val="#ppt_h"/>
                                          </p:val>
                                        </p:tav>
                                      </p:tavLst>
                                    </p:anim>
                                    <p:anim calcmode="lin" valueType="num">
                                      <p:cBhvr>
                                        <p:cTn id="51" dur="400" fill="hold"/>
                                        <p:tgtEl>
                                          <p:spTgt spid="18443"/>
                                        </p:tgtEl>
                                        <p:attrNameLst>
                                          <p:attrName>style.rotation</p:attrName>
                                        </p:attrNameLst>
                                      </p:cBhvr>
                                      <p:tavLst>
                                        <p:tav tm="0">
                                          <p:val>
                                            <p:fltVal val="90"/>
                                          </p:val>
                                        </p:tav>
                                        <p:tav tm="100000">
                                          <p:val>
                                            <p:fltVal val="0"/>
                                          </p:val>
                                        </p:tav>
                                      </p:tavLst>
                                    </p:anim>
                                    <p:animEffect transition="in" filter="fade">
                                      <p:cBhvr>
                                        <p:cTn id="52" dur="400"/>
                                        <p:tgtEl>
                                          <p:spTgt spid="18443"/>
                                        </p:tgtEl>
                                      </p:cBhvr>
                                    </p:animEffect>
                                  </p:childTnLst>
                                </p:cTn>
                              </p:par>
                            </p:childTnLst>
                          </p:cTn>
                        </p:par>
                        <p:par>
                          <p:cTn id="53" fill="hold" nodeType="afterGroup">
                            <p:stCondLst>
                              <p:cond delay="4360"/>
                            </p:stCondLst>
                            <p:childTnLst>
                              <p:par>
                                <p:cTn id="54" presetID="22" presetClass="entr" presetSubtype="8" fill="hold" grpId="0" nodeType="afterEffect">
                                  <p:stCondLst>
                                    <p:cond delay="0"/>
                                  </p:stCondLst>
                                  <p:childTnLst>
                                    <p:set>
                                      <p:cBhvr>
                                        <p:cTn id="55" dur="1" fill="hold">
                                          <p:stCondLst>
                                            <p:cond delay="0"/>
                                          </p:stCondLst>
                                        </p:cTn>
                                        <p:tgtEl>
                                          <p:spTgt spid="18454"/>
                                        </p:tgtEl>
                                        <p:attrNameLst>
                                          <p:attrName>style.visibility</p:attrName>
                                        </p:attrNameLst>
                                      </p:cBhvr>
                                      <p:to>
                                        <p:strVal val="visible"/>
                                      </p:to>
                                    </p:set>
                                    <p:animEffect transition="in" filter="wipe(left)">
                                      <p:cBhvr>
                                        <p:cTn id="56" dur="500"/>
                                        <p:tgtEl>
                                          <p:spTgt spid="18454"/>
                                        </p:tgtEl>
                                      </p:cBhvr>
                                    </p:animEffect>
                                  </p:childTnLst>
                                </p:cTn>
                              </p:par>
                            </p:childTnLst>
                          </p:cTn>
                        </p:par>
                        <p:par>
                          <p:cTn id="57" fill="hold" nodeType="afterGroup">
                            <p:stCondLst>
                              <p:cond delay="4860"/>
                            </p:stCondLst>
                            <p:childTnLst>
                              <p:par>
                                <p:cTn id="58" presetID="31" presetClass="entr" presetSubtype="0" fill="hold" nodeType="afterEffect">
                                  <p:stCondLst>
                                    <p:cond delay="0"/>
                                  </p:stCondLst>
                                  <p:childTnLst>
                                    <p:set>
                                      <p:cBhvr>
                                        <p:cTn id="59" dur="1" fill="hold">
                                          <p:stCondLst>
                                            <p:cond delay="0"/>
                                          </p:stCondLst>
                                        </p:cTn>
                                        <p:tgtEl>
                                          <p:spTgt spid="18446"/>
                                        </p:tgtEl>
                                        <p:attrNameLst>
                                          <p:attrName>style.visibility</p:attrName>
                                        </p:attrNameLst>
                                      </p:cBhvr>
                                      <p:to>
                                        <p:strVal val="visible"/>
                                      </p:to>
                                    </p:set>
                                    <p:anim calcmode="lin" valueType="num">
                                      <p:cBhvr>
                                        <p:cTn id="60" dur="400" fill="hold"/>
                                        <p:tgtEl>
                                          <p:spTgt spid="18446"/>
                                        </p:tgtEl>
                                        <p:attrNameLst>
                                          <p:attrName>ppt_w</p:attrName>
                                        </p:attrNameLst>
                                      </p:cBhvr>
                                      <p:tavLst>
                                        <p:tav tm="0">
                                          <p:val>
                                            <p:fltVal val="0"/>
                                          </p:val>
                                        </p:tav>
                                        <p:tav tm="100000">
                                          <p:val>
                                            <p:strVal val="#ppt_w"/>
                                          </p:val>
                                        </p:tav>
                                      </p:tavLst>
                                    </p:anim>
                                    <p:anim calcmode="lin" valueType="num">
                                      <p:cBhvr>
                                        <p:cTn id="61" dur="400" fill="hold"/>
                                        <p:tgtEl>
                                          <p:spTgt spid="18446"/>
                                        </p:tgtEl>
                                        <p:attrNameLst>
                                          <p:attrName>ppt_h</p:attrName>
                                        </p:attrNameLst>
                                      </p:cBhvr>
                                      <p:tavLst>
                                        <p:tav tm="0">
                                          <p:val>
                                            <p:fltVal val="0"/>
                                          </p:val>
                                        </p:tav>
                                        <p:tav tm="100000">
                                          <p:val>
                                            <p:strVal val="#ppt_h"/>
                                          </p:val>
                                        </p:tav>
                                      </p:tavLst>
                                    </p:anim>
                                    <p:anim calcmode="lin" valueType="num">
                                      <p:cBhvr>
                                        <p:cTn id="62" dur="400" fill="hold"/>
                                        <p:tgtEl>
                                          <p:spTgt spid="18446"/>
                                        </p:tgtEl>
                                        <p:attrNameLst>
                                          <p:attrName>style.rotation</p:attrName>
                                        </p:attrNameLst>
                                      </p:cBhvr>
                                      <p:tavLst>
                                        <p:tav tm="0">
                                          <p:val>
                                            <p:fltVal val="90"/>
                                          </p:val>
                                        </p:tav>
                                        <p:tav tm="100000">
                                          <p:val>
                                            <p:fltVal val="0"/>
                                          </p:val>
                                        </p:tav>
                                      </p:tavLst>
                                    </p:anim>
                                    <p:animEffect transition="in" filter="fade">
                                      <p:cBhvr>
                                        <p:cTn id="63" dur="400"/>
                                        <p:tgtEl>
                                          <p:spTgt spid="18446"/>
                                        </p:tgtEl>
                                      </p:cBhvr>
                                    </p:animEffect>
                                  </p:childTnLst>
                                </p:cTn>
                              </p:par>
                            </p:childTnLst>
                          </p:cTn>
                        </p:par>
                        <p:par>
                          <p:cTn id="64" fill="hold" nodeType="afterGroup">
                            <p:stCondLst>
                              <p:cond delay="5260"/>
                            </p:stCondLst>
                            <p:childTnLst>
                              <p:par>
                                <p:cTn id="65" presetID="22" presetClass="entr" presetSubtype="8" fill="hold" grpId="0" nodeType="afterEffect">
                                  <p:stCondLst>
                                    <p:cond delay="0"/>
                                  </p:stCondLst>
                                  <p:childTnLst>
                                    <p:set>
                                      <p:cBhvr>
                                        <p:cTn id="66" dur="1" fill="hold">
                                          <p:stCondLst>
                                            <p:cond delay="0"/>
                                          </p:stCondLst>
                                        </p:cTn>
                                        <p:tgtEl>
                                          <p:spTgt spid="18455"/>
                                        </p:tgtEl>
                                        <p:attrNameLst>
                                          <p:attrName>style.visibility</p:attrName>
                                        </p:attrNameLst>
                                      </p:cBhvr>
                                      <p:to>
                                        <p:strVal val="visible"/>
                                      </p:to>
                                    </p:set>
                                    <p:animEffect transition="in" filter="wipe(left)">
                                      <p:cBhvr>
                                        <p:cTn id="67" dur="500"/>
                                        <p:tgtEl>
                                          <p:spTgt spid="18455"/>
                                        </p:tgtEl>
                                      </p:cBhvr>
                                    </p:animEffect>
                                  </p:childTnLst>
                                </p:cTn>
                              </p:par>
                            </p:childTnLst>
                          </p:cTn>
                        </p:par>
                        <p:par>
                          <p:cTn id="68" fill="hold" nodeType="afterGroup">
                            <p:stCondLst>
                              <p:cond delay="5760"/>
                            </p:stCondLst>
                            <p:childTnLst>
                              <p:par>
                                <p:cTn id="69" presetID="31" presetClass="entr" presetSubtype="0" fill="hold" nodeType="afterEffect">
                                  <p:stCondLst>
                                    <p:cond delay="0"/>
                                  </p:stCondLst>
                                  <p:childTnLst>
                                    <p:set>
                                      <p:cBhvr>
                                        <p:cTn id="70" dur="1" fill="hold">
                                          <p:stCondLst>
                                            <p:cond delay="0"/>
                                          </p:stCondLst>
                                        </p:cTn>
                                        <p:tgtEl>
                                          <p:spTgt spid="18449"/>
                                        </p:tgtEl>
                                        <p:attrNameLst>
                                          <p:attrName>style.visibility</p:attrName>
                                        </p:attrNameLst>
                                      </p:cBhvr>
                                      <p:to>
                                        <p:strVal val="visible"/>
                                      </p:to>
                                    </p:set>
                                    <p:anim calcmode="lin" valueType="num">
                                      <p:cBhvr>
                                        <p:cTn id="71" dur="400" fill="hold"/>
                                        <p:tgtEl>
                                          <p:spTgt spid="18449"/>
                                        </p:tgtEl>
                                        <p:attrNameLst>
                                          <p:attrName>ppt_w</p:attrName>
                                        </p:attrNameLst>
                                      </p:cBhvr>
                                      <p:tavLst>
                                        <p:tav tm="0">
                                          <p:val>
                                            <p:fltVal val="0"/>
                                          </p:val>
                                        </p:tav>
                                        <p:tav tm="100000">
                                          <p:val>
                                            <p:strVal val="#ppt_w"/>
                                          </p:val>
                                        </p:tav>
                                      </p:tavLst>
                                    </p:anim>
                                    <p:anim calcmode="lin" valueType="num">
                                      <p:cBhvr>
                                        <p:cTn id="72" dur="400" fill="hold"/>
                                        <p:tgtEl>
                                          <p:spTgt spid="18449"/>
                                        </p:tgtEl>
                                        <p:attrNameLst>
                                          <p:attrName>ppt_h</p:attrName>
                                        </p:attrNameLst>
                                      </p:cBhvr>
                                      <p:tavLst>
                                        <p:tav tm="0">
                                          <p:val>
                                            <p:fltVal val="0"/>
                                          </p:val>
                                        </p:tav>
                                        <p:tav tm="100000">
                                          <p:val>
                                            <p:strVal val="#ppt_h"/>
                                          </p:val>
                                        </p:tav>
                                      </p:tavLst>
                                    </p:anim>
                                    <p:anim calcmode="lin" valueType="num">
                                      <p:cBhvr>
                                        <p:cTn id="73" dur="400" fill="hold"/>
                                        <p:tgtEl>
                                          <p:spTgt spid="18449"/>
                                        </p:tgtEl>
                                        <p:attrNameLst>
                                          <p:attrName>style.rotation</p:attrName>
                                        </p:attrNameLst>
                                      </p:cBhvr>
                                      <p:tavLst>
                                        <p:tav tm="0">
                                          <p:val>
                                            <p:fltVal val="90"/>
                                          </p:val>
                                        </p:tav>
                                        <p:tav tm="100000">
                                          <p:val>
                                            <p:fltVal val="0"/>
                                          </p:val>
                                        </p:tav>
                                      </p:tavLst>
                                    </p:anim>
                                    <p:animEffect transition="in" filter="fade">
                                      <p:cBhvr>
                                        <p:cTn id="74" dur="400"/>
                                        <p:tgtEl>
                                          <p:spTgt spid="18449"/>
                                        </p:tgtEl>
                                      </p:cBhvr>
                                    </p:animEffect>
                                  </p:childTnLst>
                                </p:cTn>
                              </p:par>
                            </p:childTnLst>
                          </p:cTn>
                        </p:par>
                        <p:par>
                          <p:cTn id="75" fill="hold" nodeType="afterGroup">
                            <p:stCondLst>
                              <p:cond delay="6160"/>
                            </p:stCondLst>
                            <p:childTnLst>
                              <p:par>
                                <p:cTn id="76" presetID="22" presetClass="entr" presetSubtype="8" fill="hold" grpId="0" nodeType="afterEffect">
                                  <p:stCondLst>
                                    <p:cond delay="0"/>
                                  </p:stCondLst>
                                  <p:childTnLst>
                                    <p:set>
                                      <p:cBhvr>
                                        <p:cTn id="77" dur="1" fill="hold">
                                          <p:stCondLst>
                                            <p:cond delay="0"/>
                                          </p:stCondLst>
                                        </p:cTn>
                                        <p:tgtEl>
                                          <p:spTgt spid="18456"/>
                                        </p:tgtEl>
                                        <p:attrNameLst>
                                          <p:attrName>style.visibility</p:attrName>
                                        </p:attrNameLst>
                                      </p:cBhvr>
                                      <p:to>
                                        <p:strVal val="visible"/>
                                      </p:to>
                                    </p:set>
                                    <p:animEffect transition="in" filter="wipe(left)">
                                      <p:cBhvr>
                                        <p:cTn id="78" dur="500"/>
                                        <p:tgtEl>
                                          <p:spTgt spid="18456"/>
                                        </p:tgtEl>
                                      </p:cBhvr>
                                    </p:animEffect>
                                  </p:childTnLst>
                                </p:cTn>
                              </p:par>
                            </p:childTnLst>
                          </p:cTn>
                        </p:par>
                        <p:par>
                          <p:cTn id="79" fill="hold" nodeType="afterGroup">
                            <p:stCondLst>
                              <p:cond delay="6660"/>
                            </p:stCondLst>
                            <p:childTnLst>
                              <p:par>
                                <p:cTn id="80" presetID="22" presetClass="entr" presetSubtype="8" fill="hold" grpId="0" nodeType="afterEffect">
                                  <p:stCondLst>
                                    <p:cond delay="0"/>
                                  </p:stCondLst>
                                  <p:childTnLst>
                                    <p:set>
                                      <p:cBhvr>
                                        <p:cTn id="81" dur="1" fill="hold">
                                          <p:stCondLst>
                                            <p:cond delay="0"/>
                                          </p:stCondLst>
                                        </p:cTn>
                                        <p:tgtEl>
                                          <p:spTgt spid="18457"/>
                                        </p:tgtEl>
                                        <p:attrNameLst>
                                          <p:attrName>style.visibility</p:attrName>
                                        </p:attrNameLst>
                                      </p:cBhvr>
                                      <p:to>
                                        <p:strVal val="visible"/>
                                      </p:to>
                                    </p:set>
                                    <p:animEffect transition="in" filter="wipe(left)">
                                      <p:cBhvr>
                                        <p:cTn id="82" dur="500"/>
                                        <p:tgtEl>
                                          <p:spTgt spid="18457"/>
                                        </p:tgtEl>
                                      </p:cBhvr>
                                    </p:animEffect>
                                  </p:childTnLst>
                                </p:cTn>
                              </p:par>
                              <p:par>
                                <p:cTn id="83" presetID="22" presetClass="entr" presetSubtype="8" fill="hold" grpId="0" nodeType="withEffect">
                                  <p:stCondLst>
                                    <p:cond delay="100"/>
                                  </p:stCondLst>
                                  <p:childTnLst>
                                    <p:set>
                                      <p:cBhvr>
                                        <p:cTn id="84" dur="1" fill="hold">
                                          <p:stCondLst>
                                            <p:cond delay="0"/>
                                          </p:stCondLst>
                                        </p:cTn>
                                        <p:tgtEl>
                                          <p:spTgt spid="18458"/>
                                        </p:tgtEl>
                                        <p:attrNameLst>
                                          <p:attrName>style.visibility</p:attrName>
                                        </p:attrNameLst>
                                      </p:cBhvr>
                                      <p:to>
                                        <p:strVal val="visible"/>
                                      </p:to>
                                    </p:set>
                                    <p:animEffect transition="in" filter="wipe(left)">
                                      <p:cBhvr>
                                        <p:cTn id="85" dur="500"/>
                                        <p:tgtEl>
                                          <p:spTgt spid="18458"/>
                                        </p:tgtEl>
                                      </p:cBhvr>
                                    </p:animEffect>
                                  </p:childTnLst>
                                </p:cTn>
                              </p:par>
                              <p:par>
                                <p:cTn id="86" presetID="22" presetClass="entr" presetSubtype="8" fill="hold" grpId="0" nodeType="withEffect">
                                  <p:stCondLst>
                                    <p:cond delay="200"/>
                                  </p:stCondLst>
                                  <p:childTnLst>
                                    <p:set>
                                      <p:cBhvr>
                                        <p:cTn id="87" dur="1" fill="hold">
                                          <p:stCondLst>
                                            <p:cond delay="0"/>
                                          </p:stCondLst>
                                        </p:cTn>
                                        <p:tgtEl>
                                          <p:spTgt spid="18459"/>
                                        </p:tgtEl>
                                        <p:attrNameLst>
                                          <p:attrName>style.visibility</p:attrName>
                                        </p:attrNameLst>
                                      </p:cBhvr>
                                      <p:to>
                                        <p:strVal val="visible"/>
                                      </p:to>
                                    </p:set>
                                    <p:animEffect transition="in" filter="wipe(left)">
                                      <p:cBhvr>
                                        <p:cTn id="88" dur="500"/>
                                        <p:tgtEl>
                                          <p:spTgt spid="18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utoUpdateAnimBg="0"/>
      <p:bldP spid="18452" grpId="0" autoUpdateAnimBg="0"/>
      <p:bldP spid="18453" grpId="0" autoUpdateAnimBg="0"/>
      <p:bldP spid="18454" grpId="0" autoUpdateAnimBg="0"/>
      <p:bldP spid="18455" grpId="0" autoUpdateAnimBg="0"/>
      <p:bldP spid="18456" grpId="0" autoUpdateAnimBg="0"/>
      <p:bldP spid="18457" grpId="0" animBg="1" autoUpdateAnimBg="0"/>
      <p:bldP spid="18458" grpId="0" animBg="1" autoUpdateAnimBg="0"/>
      <p:bldP spid="18459"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基础设施完善</a:t>
            </a:r>
          </a:p>
        </p:txBody>
      </p:sp>
      <p:sp>
        <p:nvSpPr>
          <p:cNvPr id="1945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TextBox 1"/>
          <p:cNvSpPr txBox="1">
            <a:spLocks noChangeArrowheads="1"/>
          </p:cNvSpPr>
          <p:nvPr/>
        </p:nvSpPr>
        <p:spPr bwMode="auto">
          <a:xfrm>
            <a:off x="636588" y="596900"/>
            <a:ext cx="2800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WELL-INSTALLEDINFRASTRUCTURE</a:t>
            </a:r>
            <a:endParaRPr lang="zh-CN" altLang="en-US" sz="1200">
              <a:latin typeface="微软雅黑" pitchFamily="34" charset="-122"/>
              <a:ea typeface="微软雅黑" pitchFamily="34" charset="-122"/>
            </a:endParaRPr>
          </a:p>
        </p:txBody>
      </p:sp>
      <p:grpSp>
        <p:nvGrpSpPr>
          <p:cNvPr id="19461" name="组合 4"/>
          <p:cNvGrpSpPr>
            <a:grpSpLocks/>
          </p:cNvGrpSpPr>
          <p:nvPr/>
        </p:nvGrpSpPr>
        <p:grpSpPr bwMode="auto">
          <a:xfrm>
            <a:off x="4492625" y="1247775"/>
            <a:ext cx="720725" cy="722313"/>
            <a:chOff x="0" y="0"/>
            <a:chExt cx="719434" cy="721654"/>
          </a:xfrm>
        </p:grpSpPr>
        <p:sp>
          <p:nvSpPr>
            <p:cNvPr id="31769"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0" name="TextBox 6"/>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06</a:t>
              </a:r>
              <a:endParaRPr lang="zh-CN" altLang="en-US" sz="3200">
                <a:solidFill>
                  <a:srgbClr val="FFFFFF"/>
                </a:solidFill>
                <a:latin typeface="微软雅黑" pitchFamily="34" charset="-122"/>
                <a:ea typeface="微软雅黑" pitchFamily="34" charset="-122"/>
              </a:endParaRPr>
            </a:p>
          </p:txBody>
        </p:sp>
      </p:grpSp>
      <p:grpSp>
        <p:nvGrpSpPr>
          <p:cNvPr id="19464" name="组合 7"/>
          <p:cNvGrpSpPr>
            <a:grpSpLocks/>
          </p:cNvGrpSpPr>
          <p:nvPr/>
        </p:nvGrpSpPr>
        <p:grpSpPr bwMode="auto">
          <a:xfrm>
            <a:off x="4492625" y="2276475"/>
            <a:ext cx="720725" cy="722313"/>
            <a:chOff x="0" y="0"/>
            <a:chExt cx="719434" cy="721654"/>
          </a:xfrm>
        </p:grpSpPr>
        <p:sp>
          <p:nvSpPr>
            <p:cNvPr id="31767"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8" name="TextBox 9"/>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07</a:t>
              </a:r>
              <a:endParaRPr lang="zh-CN" altLang="en-US" sz="3200">
                <a:solidFill>
                  <a:srgbClr val="FFFFFF"/>
                </a:solidFill>
                <a:latin typeface="微软雅黑" pitchFamily="34" charset="-122"/>
                <a:ea typeface="微软雅黑" pitchFamily="34" charset="-122"/>
              </a:endParaRPr>
            </a:p>
          </p:txBody>
        </p:sp>
      </p:grpSp>
      <p:grpSp>
        <p:nvGrpSpPr>
          <p:cNvPr id="19467" name="组合 10"/>
          <p:cNvGrpSpPr>
            <a:grpSpLocks/>
          </p:cNvGrpSpPr>
          <p:nvPr/>
        </p:nvGrpSpPr>
        <p:grpSpPr bwMode="auto">
          <a:xfrm>
            <a:off x="4492625" y="3357563"/>
            <a:ext cx="720725" cy="720725"/>
            <a:chOff x="0" y="0"/>
            <a:chExt cx="719434" cy="721654"/>
          </a:xfrm>
        </p:grpSpPr>
        <p:sp>
          <p:nvSpPr>
            <p:cNvPr id="31765"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6" name="TextBox 12"/>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08</a:t>
              </a:r>
              <a:endParaRPr lang="zh-CN" altLang="en-US" sz="3200">
                <a:solidFill>
                  <a:srgbClr val="FFFFFF"/>
                </a:solidFill>
                <a:latin typeface="微软雅黑" pitchFamily="34" charset="-122"/>
                <a:ea typeface="微软雅黑" pitchFamily="34" charset="-122"/>
              </a:endParaRPr>
            </a:p>
          </p:txBody>
        </p:sp>
      </p:grpSp>
      <p:grpSp>
        <p:nvGrpSpPr>
          <p:cNvPr id="19470" name="组合 13"/>
          <p:cNvGrpSpPr>
            <a:grpSpLocks/>
          </p:cNvGrpSpPr>
          <p:nvPr/>
        </p:nvGrpSpPr>
        <p:grpSpPr bwMode="auto">
          <a:xfrm>
            <a:off x="4492625" y="4448175"/>
            <a:ext cx="720725" cy="722313"/>
            <a:chOff x="0" y="0"/>
            <a:chExt cx="719434" cy="721654"/>
          </a:xfrm>
        </p:grpSpPr>
        <p:sp>
          <p:nvSpPr>
            <p:cNvPr id="31763"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4" name="TextBox 15"/>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09</a:t>
              </a:r>
              <a:endParaRPr lang="zh-CN" altLang="en-US" sz="3200">
                <a:solidFill>
                  <a:srgbClr val="FFFFFF"/>
                </a:solidFill>
                <a:latin typeface="微软雅黑" pitchFamily="34" charset="-122"/>
                <a:ea typeface="微软雅黑" pitchFamily="34" charset="-122"/>
              </a:endParaRPr>
            </a:p>
          </p:txBody>
        </p:sp>
      </p:grpSp>
      <p:grpSp>
        <p:nvGrpSpPr>
          <p:cNvPr id="19473" name="组合 16"/>
          <p:cNvGrpSpPr>
            <a:grpSpLocks/>
          </p:cNvGrpSpPr>
          <p:nvPr/>
        </p:nvGrpSpPr>
        <p:grpSpPr bwMode="auto">
          <a:xfrm>
            <a:off x="4492625" y="5557838"/>
            <a:ext cx="720725" cy="722312"/>
            <a:chOff x="0" y="0"/>
            <a:chExt cx="719434" cy="721654"/>
          </a:xfrm>
        </p:grpSpPr>
        <p:sp>
          <p:nvSpPr>
            <p:cNvPr id="31761" name="Freeform 5"/>
            <p:cNvSpPr>
              <a:spLocks noChangeAspect="1"/>
            </p:cNvSpPr>
            <p:nvPr/>
          </p:nvSpPr>
          <p:spPr bwMode="auto">
            <a:xfrm>
              <a:off x="0" y="0"/>
              <a:ext cx="719434" cy="721654"/>
            </a:xfrm>
            <a:custGeom>
              <a:avLst/>
              <a:gdLst>
                <a:gd name="T0" fmla="*/ 2147483647 w 1114"/>
                <a:gd name="T1" fmla="*/ 2147483647 h 1116"/>
                <a:gd name="T2" fmla="*/ 2147483647 w 1114"/>
                <a:gd name="T3" fmla="*/ 2147483647 h 1116"/>
                <a:gd name="T4" fmla="*/ 2147483647 w 1114"/>
                <a:gd name="T5" fmla="*/ 2147483647 h 1116"/>
                <a:gd name="T6" fmla="*/ 2147483647 w 1114"/>
                <a:gd name="T7" fmla="*/ 2147483647 h 1116"/>
                <a:gd name="T8" fmla="*/ 2147483647 w 1114"/>
                <a:gd name="T9" fmla="*/ 2147483647 h 1116"/>
                <a:gd name="T10" fmla="*/ 2147483647 w 1114"/>
                <a:gd name="T11" fmla="*/ 2147483647 h 1116"/>
                <a:gd name="T12" fmla="*/ 2147483647 w 1114"/>
                <a:gd name="T13" fmla="*/ 2147483647 h 11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62" name="TextBox 18"/>
            <p:cNvSpPr txBox="1">
              <a:spLocks noChangeArrowheads="1"/>
            </p:cNvSpPr>
            <p:nvPr/>
          </p:nvSpPr>
          <p:spPr bwMode="auto">
            <a:xfrm>
              <a:off x="53867" y="53032"/>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3200">
                  <a:solidFill>
                    <a:srgbClr val="FFFFFF"/>
                  </a:solidFill>
                  <a:latin typeface="微软雅黑" pitchFamily="34" charset="-122"/>
                  <a:ea typeface="微软雅黑" pitchFamily="34" charset="-122"/>
                </a:rPr>
                <a:t>10</a:t>
              </a:r>
              <a:endParaRPr lang="zh-CN" altLang="en-US" sz="3200">
                <a:solidFill>
                  <a:srgbClr val="FFFFFF"/>
                </a:solidFill>
                <a:latin typeface="微软雅黑" pitchFamily="34" charset="-122"/>
                <a:ea typeface="微软雅黑" pitchFamily="34" charset="-122"/>
              </a:endParaRPr>
            </a:p>
          </p:txBody>
        </p:sp>
      </p:grpSp>
      <p:sp>
        <p:nvSpPr>
          <p:cNvPr id="19476" name="TextBox 41"/>
          <p:cNvSpPr txBox="1">
            <a:spLocks noChangeArrowheads="1"/>
          </p:cNvSpPr>
          <p:nvPr/>
        </p:nvSpPr>
        <p:spPr bwMode="auto">
          <a:xfrm>
            <a:off x="5205413" y="1192213"/>
            <a:ext cx="29670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燃气：</a:t>
            </a:r>
            <a:r>
              <a:rPr lang="zh-CN" altLang="en-US" sz="1600">
                <a:latin typeface="微软雅黑" pitchFamily="34" charset="-122"/>
                <a:ea typeface="微软雅黑" pitchFamily="34" charset="-122"/>
              </a:rPr>
              <a:t>区内天燃气管道沿主干道铺设完毕，供气压力管采用高、中、低三级制。</a:t>
            </a:r>
          </a:p>
        </p:txBody>
      </p:sp>
      <p:sp>
        <p:nvSpPr>
          <p:cNvPr id="19477" name="TextBox 42"/>
          <p:cNvSpPr txBox="1">
            <a:spLocks noChangeArrowheads="1"/>
          </p:cNvSpPr>
          <p:nvPr/>
        </p:nvSpPr>
        <p:spPr bwMode="auto">
          <a:xfrm>
            <a:off x="5205413" y="2376488"/>
            <a:ext cx="26479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蒸汽：</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吨</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小时。</a:t>
            </a:r>
          </a:p>
        </p:txBody>
      </p:sp>
      <p:sp>
        <p:nvSpPr>
          <p:cNvPr id="19478" name="TextBox 43"/>
          <p:cNvSpPr txBox="1">
            <a:spLocks noChangeArrowheads="1"/>
          </p:cNvSpPr>
          <p:nvPr/>
        </p:nvSpPr>
        <p:spPr bwMode="auto">
          <a:xfrm>
            <a:off x="5205413" y="3375025"/>
            <a:ext cx="2967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通讯：</a:t>
            </a:r>
            <a:r>
              <a:rPr lang="en-US" altLang="zh-CN" sz="1600">
                <a:latin typeface="微软雅黑" pitchFamily="34" charset="-122"/>
                <a:ea typeface="微软雅黑" pitchFamily="34" charset="-122"/>
              </a:rPr>
              <a:t>25</a:t>
            </a:r>
            <a:r>
              <a:rPr lang="zh-CN" altLang="en-US" sz="1600">
                <a:latin typeface="微软雅黑" pitchFamily="34" charset="-122"/>
                <a:ea typeface="微软雅黑" pitchFamily="34" charset="-122"/>
              </a:rPr>
              <a:t>万门程控电话、宽带网和有线电视网开通。</a:t>
            </a:r>
          </a:p>
        </p:txBody>
      </p:sp>
      <p:sp>
        <p:nvSpPr>
          <p:cNvPr id="19479" name="TextBox 44"/>
          <p:cNvSpPr txBox="1">
            <a:spLocks noChangeArrowheads="1"/>
          </p:cNvSpPr>
          <p:nvPr/>
        </p:nvSpPr>
        <p:spPr bwMode="auto">
          <a:xfrm>
            <a:off x="5205413" y="4325938"/>
            <a:ext cx="29479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标准化厂房：</a:t>
            </a:r>
            <a:r>
              <a:rPr lang="zh-CN" altLang="en-US" sz="1600">
                <a:latin typeface="微软雅黑" pitchFamily="34" charset="-122"/>
                <a:ea typeface="微软雅黑" pitchFamily="34" charset="-122"/>
              </a:rPr>
              <a:t>拥有各种规格标准化厂房</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栋，总面积</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多万平方米。</a:t>
            </a:r>
          </a:p>
        </p:txBody>
      </p:sp>
      <p:sp>
        <p:nvSpPr>
          <p:cNvPr id="19480" name="TextBox 45"/>
          <p:cNvSpPr txBox="1">
            <a:spLocks noChangeArrowheads="1"/>
          </p:cNvSpPr>
          <p:nvPr/>
        </p:nvSpPr>
        <p:spPr bwMode="auto">
          <a:xfrm>
            <a:off x="5205413" y="5478463"/>
            <a:ext cx="29670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员工宿舍：</a:t>
            </a:r>
            <a:r>
              <a:rPr lang="zh-CN" altLang="en-US" sz="1600">
                <a:latin typeface="微软雅黑" pitchFamily="34" charset="-122"/>
                <a:ea typeface="微软雅黑" pitchFamily="34" charset="-122"/>
              </a:rPr>
              <a:t>区内建有配套职工公寓、高管套房</a:t>
            </a:r>
            <a:r>
              <a:rPr lang="en-US" altLang="zh-CN" sz="1600">
                <a:latin typeface="微软雅黑" pitchFamily="34" charset="-122"/>
                <a:ea typeface="微软雅黑" pitchFamily="34" charset="-122"/>
              </a:rPr>
              <a:t>4</a:t>
            </a:r>
            <a:r>
              <a:rPr lang="zh-CN" altLang="en-US" sz="1600">
                <a:latin typeface="微软雅黑" pitchFamily="34" charset="-122"/>
                <a:ea typeface="微软雅黑" pitchFamily="34" charset="-122"/>
              </a:rPr>
              <a:t>栋，可容纳</a:t>
            </a:r>
            <a:r>
              <a:rPr lang="en-US" altLang="zh-CN" sz="1600">
                <a:latin typeface="微软雅黑" pitchFamily="34" charset="-122"/>
                <a:ea typeface="微软雅黑" pitchFamily="34" charset="-122"/>
              </a:rPr>
              <a:t>3000</a:t>
            </a:r>
            <a:r>
              <a:rPr lang="zh-CN" altLang="en-US" sz="1600">
                <a:latin typeface="微软雅黑" pitchFamily="34" charset="-122"/>
                <a:ea typeface="微软雅黑" pitchFamily="34" charset="-122"/>
              </a:rPr>
              <a:t>人同时入住。</a:t>
            </a:r>
          </a:p>
        </p:txBody>
      </p:sp>
      <p:sp>
        <p:nvSpPr>
          <p:cNvPr id="19481" name="矩形 2"/>
          <p:cNvSpPr>
            <a:spLocks noChangeArrowheads="1"/>
          </p:cNvSpPr>
          <p:nvPr/>
        </p:nvSpPr>
        <p:spPr bwMode="auto">
          <a:xfrm>
            <a:off x="636588" y="1192213"/>
            <a:ext cx="3503612" cy="3389312"/>
          </a:xfrm>
          <a:prstGeom prst="rect">
            <a:avLst/>
          </a:prstGeom>
          <a:blipFill dpi="0" rotWithShape="1">
            <a:blip r:embed="rId2"/>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19482" name="矩形 46"/>
          <p:cNvSpPr>
            <a:spLocks noChangeArrowheads="1"/>
          </p:cNvSpPr>
          <p:nvPr/>
        </p:nvSpPr>
        <p:spPr bwMode="auto">
          <a:xfrm>
            <a:off x="636588" y="4673600"/>
            <a:ext cx="3503612" cy="1851025"/>
          </a:xfrm>
          <a:prstGeom prst="rect">
            <a:avLst/>
          </a:prstGeom>
          <a:blipFill dpi="0" rotWithShape="1">
            <a:blip r:embed="rId3"/>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300" fill="hold"/>
                                        <p:tgtEl>
                                          <p:spTgt spid="19459"/>
                                        </p:tgtEl>
                                        <p:attrNameLst>
                                          <p:attrName>ppt_x</p:attrName>
                                        </p:attrNameLst>
                                      </p:cBhvr>
                                      <p:tavLst>
                                        <p:tav tm="0">
                                          <p:val>
                                            <p:strVal val="0-#ppt_w/2"/>
                                          </p:val>
                                        </p:tav>
                                        <p:tav tm="100000">
                                          <p:val>
                                            <p:strVal val="#ppt_x"/>
                                          </p:val>
                                        </p:tav>
                                      </p:tavLst>
                                    </p:anim>
                                    <p:anim calcmode="lin" valueType="num">
                                      <p:cBhvr additive="base">
                                        <p:cTn id="8" dur="300" fill="hold"/>
                                        <p:tgtEl>
                                          <p:spTgt spid="1945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9458"/>
                                        </p:tgtEl>
                                        <p:attrNameLst>
                                          <p:attrName>style.visibility</p:attrName>
                                        </p:attrNameLst>
                                      </p:cBhvr>
                                      <p:to>
                                        <p:strVal val="visible"/>
                                      </p:to>
                                    </p:set>
                                    <p:anim by="(-#ppt_w*2)" calcmode="lin" valueType="num">
                                      <p:cBhvr rctx="PPT">
                                        <p:cTn id="12" dur="250" autoRev="1" fill="hold">
                                          <p:stCondLst>
                                            <p:cond delay="0"/>
                                          </p:stCondLst>
                                        </p:cTn>
                                        <p:tgtEl>
                                          <p:spTgt spid="19458"/>
                                        </p:tgtEl>
                                        <p:attrNameLst>
                                          <p:attrName>ppt_w</p:attrName>
                                        </p:attrNameLst>
                                      </p:cBhvr>
                                    </p:anim>
                                    <p:anim by="(#ppt_w*0.50)" calcmode="lin" valueType="num">
                                      <p:cBhvr>
                                        <p:cTn id="13" dur="250" decel="50000" autoRev="1" fill="hold">
                                          <p:stCondLst>
                                            <p:cond delay="0"/>
                                          </p:stCondLst>
                                        </p:cTn>
                                        <p:tgtEl>
                                          <p:spTgt spid="19458"/>
                                        </p:tgtEl>
                                        <p:attrNameLst>
                                          <p:attrName>ppt_x</p:attrName>
                                        </p:attrNameLst>
                                      </p:cBhvr>
                                    </p:anim>
                                    <p:anim from="(-#ppt_h/2)" to="(#ppt_y)" calcmode="lin" valueType="num">
                                      <p:cBhvr>
                                        <p:cTn id="14" dur="500" fill="hold">
                                          <p:stCondLst>
                                            <p:cond delay="0"/>
                                          </p:stCondLst>
                                        </p:cTn>
                                        <p:tgtEl>
                                          <p:spTgt spid="19458"/>
                                        </p:tgtEl>
                                        <p:attrNameLst>
                                          <p:attrName>ppt_y</p:attrName>
                                        </p:attrNameLst>
                                      </p:cBhvr>
                                    </p:anim>
                                    <p:animRot by="21600000">
                                      <p:cBhvr>
                                        <p:cTn id="15" dur="500" fill="hold">
                                          <p:stCondLst>
                                            <p:cond delay="0"/>
                                          </p:stCondLst>
                                        </p:cTn>
                                        <p:tgtEl>
                                          <p:spTgt spid="19458"/>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460"/>
                                        </p:tgtEl>
                                        <p:attrNameLst>
                                          <p:attrName>style.visibility</p:attrName>
                                        </p:attrNameLst>
                                      </p:cBhvr>
                                      <p:to>
                                        <p:strVal val="visible"/>
                                      </p:to>
                                    </p:set>
                                    <p:anim calcmode="lin" valueType="num">
                                      <p:cBhvr>
                                        <p:cTn id="19" dur="300" fill="hold"/>
                                        <p:tgtEl>
                                          <p:spTgt spid="1946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9460"/>
                                        </p:tgtEl>
                                        <p:attrNameLst>
                                          <p:attrName>ppt_y</p:attrName>
                                        </p:attrNameLst>
                                      </p:cBhvr>
                                      <p:tavLst>
                                        <p:tav tm="0">
                                          <p:val>
                                            <p:strVal val="#ppt_y"/>
                                          </p:val>
                                        </p:tav>
                                        <p:tav tm="100000">
                                          <p:val>
                                            <p:strVal val="#ppt_y"/>
                                          </p:val>
                                        </p:tav>
                                      </p:tavLst>
                                    </p:anim>
                                    <p:anim calcmode="lin" valueType="num">
                                      <p:cBhvr>
                                        <p:cTn id="21" dur="300" fill="hold"/>
                                        <p:tgtEl>
                                          <p:spTgt spid="1946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946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9460"/>
                                        </p:tgtEl>
                                      </p:cBhvr>
                                    </p:animEffect>
                                  </p:childTnLst>
                                </p:cTn>
                              </p:par>
                            </p:childTnLst>
                          </p:cTn>
                        </p:par>
                        <p:par>
                          <p:cTn id="24" fill="hold" nodeType="afterGroup">
                            <p:stCondLst>
                              <p:cond delay="2160"/>
                            </p:stCondLst>
                            <p:childTnLst>
                              <p:par>
                                <p:cTn id="25" presetID="2" presetClass="entr" presetSubtype="1" fill="hold" grpId="0" nodeType="afterEffect">
                                  <p:stCondLst>
                                    <p:cond delay="0"/>
                                  </p:stCondLst>
                                  <p:childTnLst>
                                    <p:set>
                                      <p:cBhvr>
                                        <p:cTn id="26" dur="1" fill="hold">
                                          <p:stCondLst>
                                            <p:cond delay="0"/>
                                          </p:stCondLst>
                                        </p:cTn>
                                        <p:tgtEl>
                                          <p:spTgt spid="19481"/>
                                        </p:tgtEl>
                                        <p:attrNameLst>
                                          <p:attrName>style.visibility</p:attrName>
                                        </p:attrNameLst>
                                      </p:cBhvr>
                                      <p:to>
                                        <p:strVal val="visible"/>
                                      </p:to>
                                    </p:set>
                                    <p:anim calcmode="lin" valueType="num">
                                      <p:cBhvr additive="base">
                                        <p:cTn id="27" dur="500" fill="hold"/>
                                        <p:tgtEl>
                                          <p:spTgt spid="19481"/>
                                        </p:tgtEl>
                                        <p:attrNameLst>
                                          <p:attrName>ppt_x</p:attrName>
                                        </p:attrNameLst>
                                      </p:cBhvr>
                                      <p:tavLst>
                                        <p:tav tm="0">
                                          <p:val>
                                            <p:strVal val="#ppt_x"/>
                                          </p:val>
                                        </p:tav>
                                        <p:tav tm="100000">
                                          <p:val>
                                            <p:strVal val="#ppt_x"/>
                                          </p:val>
                                        </p:tav>
                                      </p:tavLst>
                                    </p:anim>
                                    <p:anim calcmode="lin" valueType="num">
                                      <p:cBhvr additive="base">
                                        <p:cTn id="28" dur="500" fill="hold"/>
                                        <p:tgtEl>
                                          <p:spTgt spid="1948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9482"/>
                                        </p:tgtEl>
                                        <p:attrNameLst>
                                          <p:attrName>style.visibility</p:attrName>
                                        </p:attrNameLst>
                                      </p:cBhvr>
                                      <p:to>
                                        <p:strVal val="visible"/>
                                      </p:to>
                                    </p:set>
                                    <p:anim calcmode="lin" valueType="num">
                                      <p:cBhvr additive="base">
                                        <p:cTn id="31" dur="500" fill="hold"/>
                                        <p:tgtEl>
                                          <p:spTgt spid="19482"/>
                                        </p:tgtEl>
                                        <p:attrNameLst>
                                          <p:attrName>ppt_x</p:attrName>
                                        </p:attrNameLst>
                                      </p:cBhvr>
                                      <p:tavLst>
                                        <p:tav tm="0">
                                          <p:val>
                                            <p:strVal val="#ppt_x"/>
                                          </p:val>
                                        </p:tav>
                                        <p:tav tm="100000">
                                          <p:val>
                                            <p:strVal val="#ppt_x"/>
                                          </p:val>
                                        </p:tav>
                                      </p:tavLst>
                                    </p:anim>
                                    <p:anim calcmode="lin" valueType="num">
                                      <p:cBhvr additive="base">
                                        <p:cTn id="32" dur="500" fill="hold"/>
                                        <p:tgtEl>
                                          <p:spTgt spid="1948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660"/>
                            </p:stCondLst>
                            <p:childTnLst>
                              <p:par>
                                <p:cTn id="34" presetID="31" presetClass="entr" presetSubtype="0" fill="hold" nodeType="afterEffect">
                                  <p:stCondLst>
                                    <p:cond delay="0"/>
                                  </p:stCondLst>
                                  <p:childTnLst>
                                    <p:set>
                                      <p:cBhvr>
                                        <p:cTn id="35" dur="1" fill="hold">
                                          <p:stCondLst>
                                            <p:cond delay="0"/>
                                          </p:stCondLst>
                                        </p:cTn>
                                        <p:tgtEl>
                                          <p:spTgt spid="19461"/>
                                        </p:tgtEl>
                                        <p:attrNameLst>
                                          <p:attrName>style.visibility</p:attrName>
                                        </p:attrNameLst>
                                      </p:cBhvr>
                                      <p:to>
                                        <p:strVal val="visible"/>
                                      </p:to>
                                    </p:set>
                                    <p:anim calcmode="lin" valueType="num">
                                      <p:cBhvr>
                                        <p:cTn id="36" dur="400" fill="hold"/>
                                        <p:tgtEl>
                                          <p:spTgt spid="19461"/>
                                        </p:tgtEl>
                                        <p:attrNameLst>
                                          <p:attrName>ppt_w</p:attrName>
                                        </p:attrNameLst>
                                      </p:cBhvr>
                                      <p:tavLst>
                                        <p:tav tm="0">
                                          <p:val>
                                            <p:fltVal val="0"/>
                                          </p:val>
                                        </p:tav>
                                        <p:tav tm="100000">
                                          <p:val>
                                            <p:strVal val="#ppt_w"/>
                                          </p:val>
                                        </p:tav>
                                      </p:tavLst>
                                    </p:anim>
                                    <p:anim calcmode="lin" valueType="num">
                                      <p:cBhvr>
                                        <p:cTn id="37" dur="400" fill="hold"/>
                                        <p:tgtEl>
                                          <p:spTgt spid="19461"/>
                                        </p:tgtEl>
                                        <p:attrNameLst>
                                          <p:attrName>ppt_h</p:attrName>
                                        </p:attrNameLst>
                                      </p:cBhvr>
                                      <p:tavLst>
                                        <p:tav tm="0">
                                          <p:val>
                                            <p:fltVal val="0"/>
                                          </p:val>
                                        </p:tav>
                                        <p:tav tm="100000">
                                          <p:val>
                                            <p:strVal val="#ppt_h"/>
                                          </p:val>
                                        </p:tav>
                                      </p:tavLst>
                                    </p:anim>
                                    <p:anim calcmode="lin" valueType="num">
                                      <p:cBhvr>
                                        <p:cTn id="38" dur="400" fill="hold"/>
                                        <p:tgtEl>
                                          <p:spTgt spid="19461"/>
                                        </p:tgtEl>
                                        <p:attrNameLst>
                                          <p:attrName>style.rotation</p:attrName>
                                        </p:attrNameLst>
                                      </p:cBhvr>
                                      <p:tavLst>
                                        <p:tav tm="0">
                                          <p:val>
                                            <p:fltVal val="90"/>
                                          </p:val>
                                        </p:tav>
                                        <p:tav tm="100000">
                                          <p:val>
                                            <p:fltVal val="0"/>
                                          </p:val>
                                        </p:tav>
                                      </p:tavLst>
                                    </p:anim>
                                    <p:animEffect transition="in" filter="fade">
                                      <p:cBhvr>
                                        <p:cTn id="39" dur="400"/>
                                        <p:tgtEl>
                                          <p:spTgt spid="19461"/>
                                        </p:tgtEl>
                                      </p:cBhvr>
                                    </p:animEffect>
                                  </p:childTnLst>
                                </p:cTn>
                              </p:par>
                            </p:childTnLst>
                          </p:cTn>
                        </p:par>
                        <p:par>
                          <p:cTn id="40" fill="hold" nodeType="afterGroup">
                            <p:stCondLst>
                              <p:cond delay="3060"/>
                            </p:stCondLst>
                            <p:childTnLst>
                              <p:par>
                                <p:cTn id="41" presetID="22" presetClass="entr" presetSubtype="8" fill="hold" grpId="0" nodeType="afterEffect">
                                  <p:stCondLst>
                                    <p:cond delay="0"/>
                                  </p:stCondLst>
                                  <p:childTnLst>
                                    <p:set>
                                      <p:cBhvr>
                                        <p:cTn id="42" dur="1" fill="hold">
                                          <p:stCondLst>
                                            <p:cond delay="0"/>
                                          </p:stCondLst>
                                        </p:cTn>
                                        <p:tgtEl>
                                          <p:spTgt spid="19476"/>
                                        </p:tgtEl>
                                        <p:attrNameLst>
                                          <p:attrName>style.visibility</p:attrName>
                                        </p:attrNameLst>
                                      </p:cBhvr>
                                      <p:to>
                                        <p:strVal val="visible"/>
                                      </p:to>
                                    </p:set>
                                    <p:animEffect transition="in" filter="wipe(left)">
                                      <p:cBhvr>
                                        <p:cTn id="43" dur="500"/>
                                        <p:tgtEl>
                                          <p:spTgt spid="19476"/>
                                        </p:tgtEl>
                                      </p:cBhvr>
                                    </p:animEffect>
                                  </p:childTnLst>
                                </p:cTn>
                              </p:par>
                            </p:childTnLst>
                          </p:cTn>
                        </p:par>
                        <p:par>
                          <p:cTn id="44" fill="hold" nodeType="afterGroup">
                            <p:stCondLst>
                              <p:cond delay="3560"/>
                            </p:stCondLst>
                            <p:childTnLst>
                              <p:par>
                                <p:cTn id="45" presetID="31" presetClass="entr" presetSubtype="0" fill="hold" nodeType="afterEffect">
                                  <p:stCondLst>
                                    <p:cond delay="0"/>
                                  </p:stCondLst>
                                  <p:childTnLst>
                                    <p:set>
                                      <p:cBhvr>
                                        <p:cTn id="46" dur="1" fill="hold">
                                          <p:stCondLst>
                                            <p:cond delay="0"/>
                                          </p:stCondLst>
                                        </p:cTn>
                                        <p:tgtEl>
                                          <p:spTgt spid="19464"/>
                                        </p:tgtEl>
                                        <p:attrNameLst>
                                          <p:attrName>style.visibility</p:attrName>
                                        </p:attrNameLst>
                                      </p:cBhvr>
                                      <p:to>
                                        <p:strVal val="visible"/>
                                      </p:to>
                                    </p:set>
                                    <p:anim calcmode="lin" valueType="num">
                                      <p:cBhvr>
                                        <p:cTn id="47" dur="400" fill="hold"/>
                                        <p:tgtEl>
                                          <p:spTgt spid="19464"/>
                                        </p:tgtEl>
                                        <p:attrNameLst>
                                          <p:attrName>ppt_w</p:attrName>
                                        </p:attrNameLst>
                                      </p:cBhvr>
                                      <p:tavLst>
                                        <p:tav tm="0">
                                          <p:val>
                                            <p:fltVal val="0"/>
                                          </p:val>
                                        </p:tav>
                                        <p:tav tm="100000">
                                          <p:val>
                                            <p:strVal val="#ppt_w"/>
                                          </p:val>
                                        </p:tav>
                                      </p:tavLst>
                                    </p:anim>
                                    <p:anim calcmode="lin" valueType="num">
                                      <p:cBhvr>
                                        <p:cTn id="48" dur="400" fill="hold"/>
                                        <p:tgtEl>
                                          <p:spTgt spid="19464"/>
                                        </p:tgtEl>
                                        <p:attrNameLst>
                                          <p:attrName>ppt_h</p:attrName>
                                        </p:attrNameLst>
                                      </p:cBhvr>
                                      <p:tavLst>
                                        <p:tav tm="0">
                                          <p:val>
                                            <p:fltVal val="0"/>
                                          </p:val>
                                        </p:tav>
                                        <p:tav tm="100000">
                                          <p:val>
                                            <p:strVal val="#ppt_h"/>
                                          </p:val>
                                        </p:tav>
                                      </p:tavLst>
                                    </p:anim>
                                    <p:anim calcmode="lin" valueType="num">
                                      <p:cBhvr>
                                        <p:cTn id="49" dur="400" fill="hold"/>
                                        <p:tgtEl>
                                          <p:spTgt spid="19464"/>
                                        </p:tgtEl>
                                        <p:attrNameLst>
                                          <p:attrName>style.rotation</p:attrName>
                                        </p:attrNameLst>
                                      </p:cBhvr>
                                      <p:tavLst>
                                        <p:tav tm="0">
                                          <p:val>
                                            <p:fltVal val="90"/>
                                          </p:val>
                                        </p:tav>
                                        <p:tav tm="100000">
                                          <p:val>
                                            <p:fltVal val="0"/>
                                          </p:val>
                                        </p:tav>
                                      </p:tavLst>
                                    </p:anim>
                                    <p:animEffect transition="in" filter="fade">
                                      <p:cBhvr>
                                        <p:cTn id="50" dur="400"/>
                                        <p:tgtEl>
                                          <p:spTgt spid="19464"/>
                                        </p:tgtEl>
                                      </p:cBhvr>
                                    </p:animEffect>
                                  </p:childTnLst>
                                </p:cTn>
                              </p:par>
                            </p:childTnLst>
                          </p:cTn>
                        </p:par>
                        <p:par>
                          <p:cTn id="51" fill="hold" nodeType="afterGroup">
                            <p:stCondLst>
                              <p:cond delay="3960"/>
                            </p:stCondLst>
                            <p:childTnLst>
                              <p:par>
                                <p:cTn id="52" presetID="22" presetClass="entr" presetSubtype="8" fill="hold" grpId="0" nodeType="afterEffect">
                                  <p:stCondLst>
                                    <p:cond delay="0"/>
                                  </p:stCondLst>
                                  <p:childTnLst>
                                    <p:set>
                                      <p:cBhvr>
                                        <p:cTn id="53" dur="1" fill="hold">
                                          <p:stCondLst>
                                            <p:cond delay="0"/>
                                          </p:stCondLst>
                                        </p:cTn>
                                        <p:tgtEl>
                                          <p:spTgt spid="19477"/>
                                        </p:tgtEl>
                                        <p:attrNameLst>
                                          <p:attrName>style.visibility</p:attrName>
                                        </p:attrNameLst>
                                      </p:cBhvr>
                                      <p:to>
                                        <p:strVal val="visible"/>
                                      </p:to>
                                    </p:set>
                                    <p:animEffect transition="in" filter="wipe(left)">
                                      <p:cBhvr>
                                        <p:cTn id="54" dur="500"/>
                                        <p:tgtEl>
                                          <p:spTgt spid="19477"/>
                                        </p:tgtEl>
                                      </p:cBhvr>
                                    </p:animEffect>
                                  </p:childTnLst>
                                </p:cTn>
                              </p:par>
                            </p:childTnLst>
                          </p:cTn>
                        </p:par>
                        <p:par>
                          <p:cTn id="55" fill="hold" nodeType="afterGroup">
                            <p:stCondLst>
                              <p:cond delay="4460"/>
                            </p:stCondLst>
                            <p:childTnLst>
                              <p:par>
                                <p:cTn id="56" presetID="31" presetClass="entr" presetSubtype="0" fill="hold" nodeType="afterEffect">
                                  <p:stCondLst>
                                    <p:cond delay="0"/>
                                  </p:stCondLst>
                                  <p:childTnLst>
                                    <p:set>
                                      <p:cBhvr>
                                        <p:cTn id="57" dur="1" fill="hold">
                                          <p:stCondLst>
                                            <p:cond delay="0"/>
                                          </p:stCondLst>
                                        </p:cTn>
                                        <p:tgtEl>
                                          <p:spTgt spid="19467"/>
                                        </p:tgtEl>
                                        <p:attrNameLst>
                                          <p:attrName>style.visibility</p:attrName>
                                        </p:attrNameLst>
                                      </p:cBhvr>
                                      <p:to>
                                        <p:strVal val="visible"/>
                                      </p:to>
                                    </p:set>
                                    <p:anim calcmode="lin" valueType="num">
                                      <p:cBhvr>
                                        <p:cTn id="58" dur="400" fill="hold"/>
                                        <p:tgtEl>
                                          <p:spTgt spid="19467"/>
                                        </p:tgtEl>
                                        <p:attrNameLst>
                                          <p:attrName>ppt_w</p:attrName>
                                        </p:attrNameLst>
                                      </p:cBhvr>
                                      <p:tavLst>
                                        <p:tav tm="0">
                                          <p:val>
                                            <p:fltVal val="0"/>
                                          </p:val>
                                        </p:tav>
                                        <p:tav tm="100000">
                                          <p:val>
                                            <p:strVal val="#ppt_w"/>
                                          </p:val>
                                        </p:tav>
                                      </p:tavLst>
                                    </p:anim>
                                    <p:anim calcmode="lin" valueType="num">
                                      <p:cBhvr>
                                        <p:cTn id="59" dur="400" fill="hold"/>
                                        <p:tgtEl>
                                          <p:spTgt spid="19467"/>
                                        </p:tgtEl>
                                        <p:attrNameLst>
                                          <p:attrName>ppt_h</p:attrName>
                                        </p:attrNameLst>
                                      </p:cBhvr>
                                      <p:tavLst>
                                        <p:tav tm="0">
                                          <p:val>
                                            <p:fltVal val="0"/>
                                          </p:val>
                                        </p:tav>
                                        <p:tav tm="100000">
                                          <p:val>
                                            <p:strVal val="#ppt_h"/>
                                          </p:val>
                                        </p:tav>
                                      </p:tavLst>
                                    </p:anim>
                                    <p:anim calcmode="lin" valueType="num">
                                      <p:cBhvr>
                                        <p:cTn id="60" dur="400" fill="hold"/>
                                        <p:tgtEl>
                                          <p:spTgt spid="19467"/>
                                        </p:tgtEl>
                                        <p:attrNameLst>
                                          <p:attrName>style.rotation</p:attrName>
                                        </p:attrNameLst>
                                      </p:cBhvr>
                                      <p:tavLst>
                                        <p:tav tm="0">
                                          <p:val>
                                            <p:fltVal val="90"/>
                                          </p:val>
                                        </p:tav>
                                        <p:tav tm="100000">
                                          <p:val>
                                            <p:fltVal val="0"/>
                                          </p:val>
                                        </p:tav>
                                      </p:tavLst>
                                    </p:anim>
                                    <p:animEffect transition="in" filter="fade">
                                      <p:cBhvr>
                                        <p:cTn id="61" dur="400"/>
                                        <p:tgtEl>
                                          <p:spTgt spid="19467"/>
                                        </p:tgtEl>
                                      </p:cBhvr>
                                    </p:animEffect>
                                  </p:childTnLst>
                                </p:cTn>
                              </p:par>
                            </p:childTnLst>
                          </p:cTn>
                        </p:par>
                        <p:par>
                          <p:cTn id="62" fill="hold" nodeType="afterGroup">
                            <p:stCondLst>
                              <p:cond delay="4860"/>
                            </p:stCondLst>
                            <p:childTnLst>
                              <p:par>
                                <p:cTn id="63" presetID="22" presetClass="entr" presetSubtype="8" fill="hold" grpId="0" nodeType="afterEffect">
                                  <p:stCondLst>
                                    <p:cond delay="0"/>
                                  </p:stCondLst>
                                  <p:childTnLst>
                                    <p:set>
                                      <p:cBhvr>
                                        <p:cTn id="64" dur="1" fill="hold">
                                          <p:stCondLst>
                                            <p:cond delay="0"/>
                                          </p:stCondLst>
                                        </p:cTn>
                                        <p:tgtEl>
                                          <p:spTgt spid="19478"/>
                                        </p:tgtEl>
                                        <p:attrNameLst>
                                          <p:attrName>style.visibility</p:attrName>
                                        </p:attrNameLst>
                                      </p:cBhvr>
                                      <p:to>
                                        <p:strVal val="visible"/>
                                      </p:to>
                                    </p:set>
                                    <p:animEffect transition="in" filter="wipe(left)">
                                      <p:cBhvr>
                                        <p:cTn id="65" dur="500"/>
                                        <p:tgtEl>
                                          <p:spTgt spid="19478"/>
                                        </p:tgtEl>
                                      </p:cBhvr>
                                    </p:animEffect>
                                  </p:childTnLst>
                                </p:cTn>
                              </p:par>
                            </p:childTnLst>
                          </p:cTn>
                        </p:par>
                        <p:par>
                          <p:cTn id="66" fill="hold" nodeType="afterGroup">
                            <p:stCondLst>
                              <p:cond delay="5360"/>
                            </p:stCondLst>
                            <p:childTnLst>
                              <p:par>
                                <p:cTn id="67" presetID="31" presetClass="entr" presetSubtype="0" fill="hold" nodeType="afterEffect">
                                  <p:stCondLst>
                                    <p:cond delay="0"/>
                                  </p:stCondLst>
                                  <p:childTnLst>
                                    <p:set>
                                      <p:cBhvr>
                                        <p:cTn id="68" dur="1" fill="hold">
                                          <p:stCondLst>
                                            <p:cond delay="0"/>
                                          </p:stCondLst>
                                        </p:cTn>
                                        <p:tgtEl>
                                          <p:spTgt spid="19470"/>
                                        </p:tgtEl>
                                        <p:attrNameLst>
                                          <p:attrName>style.visibility</p:attrName>
                                        </p:attrNameLst>
                                      </p:cBhvr>
                                      <p:to>
                                        <p:strVal val="visible"/>
                                      </p:to>
                                    </p:set>
                                    <p:anim calcmode="lin" valueType="num">
                                      <p:cBhvr>
                                        <p:cTn id="69" dur="400" fill="hold"/>
                                        <p:tgtEl>
                                          <p:spTgt spid="19470"/>
                                        </p:tgtEl>
                                        <p:attrNameLst>
                                          <p:attrName>ppt_w</p:attrName>
                                        </p:attrNameLst>
                                      </p:cBhvr>
                                      <p:tavLst>
                                        <p:tav tm="0">
                                          <p:val>
                                            <p:fltVal val="0"/>
                                          </p:val>
                                        </p:tav>
                                        <p:tav tm="100000">
                                          <p:val>
                                            <p:strVal val="#ppt_w"/>
                                          </p:val>
                                        </p:tav>
                                      </p:tavLst>
                                    </p:anim>
                                    <p:anim calcmode="lin" valueType="num">
                                      <p:cBhvr>
                                        <p:cTn id="70" dur="400" fill="hold"/>
                                        <p:tgtEl>
                                          <p:spTgt spid="19470"/>
                                        </p:tgtEl>
                                        <p:attrNameLst>
                                          <p:attrName>ppt_h</p:attrName>
                                        </p:attrNameLst>
                                      </p:cBhvr>
                                      <p:tavLst>
                                        <p:tav tm="0">
                                          <p:val>
                                            <p:fltVal val="0"/>
                                          </p:val>
                                        </p:tav>
                                        <p:tav tm="100000">
                                          <p:val>
                                            <p:strVal val="#ppt_h"/>
                                          </p:val>
                                        </p:tav>
                                      </p:tavLst>
                                    </p:anim>
                                    <p:anim calcmode="lin" valueType="num">
                                      <p:cBhvr>
                                        <p:cTn id="71" dur="400" fill="hold"/>
                                        <p:tgtEl>
                                          <p:spTgt spid="19470"/>
                                        </p:tgtEl>
                                        <p:attrNameLst>
                                          <p:attrName>style.rotation</p:attrName>
                                        </p:attrNameLst>
                                      </p:cBhvr>
                                      <p:tavLst>
                                        <p:tav tm="0">
                                          <p:val>
                                            <p:fltVal val="90"/>
                                          </p:val>
                                        </p:tav>
                                        <p:tav tm="100000">
                                          <p:val>
                                            <p:fltVal val="0"/>
                                          </p:val>
                                        </p:tav>
                                      </p:tavLst>
                                    </p:anim>
                                    <p:animEffect transition="in" filter="fade">
                                      <p:cBhvr>
                                        <p:cTn id="72" dur="400"/>
                                        <p:tgtEl>
                                          <p:spTgt spid="19470"/>
                                        </p:tgtEl>
                                      </p:cBhvr>
                                    </p:animEffect>
                                  </p:childTnLst>
                                </p:cTn>
                              </p:par>
                            </p:childTnLst>
                          </p:cTn>
                        </p:par>
                        <p:par>
                          <p:cTn id="73" fill="hold" nodeType="afterGroup">
                            <p:stCondLst>
                              <p:cond delay="5760"/>
                            </p:stCondLst>
                            <p:childTnLst>
                              <p:par>
                                <p:cTn id="74" presetID="22" presetClass="entr" presetSubtype="8" fill="hold" grpId="0" nodeType="afterEffect">
                                  <p:stCondLst>
                                    <p:cond delay="0"/>
                                  </p:stCondLst>
                                  <p:childTnLst>
                                    <p:set>
                                      <p:cBhvr>
                                        <p:cTn id="75" dur="1" fill="hold">
                                          <p:stCondLst>
                                            <p:cond delay="0"/>
                                          </p:stCondLst>
                                        </p:cTn>
                                        <p:tgtEl>
                                          <p:spTgt spid="19479"/>
                                        </p:tgtEl>
                                        <p:attrNameLst>
                                          <p:attrName>style.visibility</p:attrName>
                                        </p:attrNameLst>
                                      </p:cBhvr>
                                      <p:to>
                                        <p:strVal val="visible"/>
                                      </p:to>
                                    </p:set>
                                    <p:animEffect transition="in" filter="wipe(left)">
                                      <p:cBhvr>
                                        <p:cTn id="76" dur="500"/>
                                        <p:tgtEl>
                                          <p:spTgt spid="19479"/>
                                        </p:tgtEl>
                                      </p:cBhvr>
                                    </p:animEffect>
                                  </p:childTnLst>
                                </p:cTn>
                              </p:par>
                            </p:childTnLst>
                          </p:cTn>
                        </p:par>
                        <p:par>
                          <p:cTn id="77" fill="hold" nodeType="afterGroup">
                            <p:stCondLst>
                              <p:cond delay="6260"/>
                            </p:stCondLst>
                            <p:childTnLst>
                              <p:par>
                                <p:cTn id="78" presetID="31" presetClass="entr" presetSubtype="0" fill="hold" nodeType="afterEffect">
                                  <p:stCondLst>
                                    <p:cond delay="0"/>
                                  </p:stCondLst>
                                  <p:childTnLst>
                                    <p:set>
                                      <p:cBhvr>
                                        <p:cTn id="79" dur="1" fill="hold">
                                          <p:stCondLst>
                                            <p:cond delay="0"/>
                                          </p:stCondLst>
                                        </p:cTn>
                                        <p:tgtEl>
                                          <p:spTgt spid="19473"/>
                                        </p:tgtEl>
                                        <p:attrNameLst>
                                          <p:attrName>style.visibility</p:attrName>
                                        </p:attrNameLst>
                                      </p:cBhvr>
                                      <p:to>
                                        <p:strVal val="visible"/>
                                      </p:to>
                                    </p:set>
                                    <p:anim calcmode="lin" valueType="num">
                                      <p:cBhvr>
                                        <p:cTn id="80" dur="400" fill="hold"/>
                                        <p:tgtEl>
                                          <p:spTgt spid="19473"/>
                                        </p:tgtEl>
                                        <p:attrNameLst>
                                          <p:attrName>ppt_w</p:attrName>
                                        </p:attrNameLst>
                                      </p:cBhvr>
                                      <p:tavLst>
                                        <p:tav tm="0">
                                          <p:val>
                                            <p:fltVal val="0"/>
                                          </p:val>
                                        </p:tav>
                                        <p:tav tm="100000">
                                          <p:val>
                                            <p:strVal val="#ppt_w"/>
                                          </p:val>
                                        </p:tav>
                                      </p:tavLst>
                                    </p:anim>
                                    <p:anim calcmode="lin" valueType="num">
                                      <p:cBhvr>
                                        <p:cTn id="81" dur="400" fill="hold"/>
                                        <p:tgtEl>
                                          <p:spTgt spid="19473"/>
                                        </p:tgtEl>
                                        <p:attrNameLst>
                                          <p:attrName>ppt_h</p:attrName>
                                        </p:attrNameLst>
                                      </p:cBhvr>
                                      <p:tavLst>
                                        <p:tav tm="0">
                                          <p:val>
                                            <p:fltVal val="0"/>
                                          </p:val>
                                        </p:tav>
                                        <p:tav tm="100000">
                                          <p:val>
                                            <p:strVal val="#ppt_h"/>
                                          </p:val>
                                        </p:tav>
                                      </p:tavLst>
                                    </p:anim>
                                    <p:anim calcmode="lin" valueType="num">
                                      <p:cBhvr>
                                        <p:cTn id="82" dur="400" fill="hold"/>
                                        <p:tgtEl>
                                          <p:spTgt spid="19473"/>
                                        </p:tgtEl>
                                        <p:attrNameLst>
                                          <p:attrName>style.rotation</p:attrName>
                                        </p:attrNameLst>
                                      </p:cBhvr>
                                      <p:tavLst>
                                        <p:tav tm="0">
                                          <p:val>
                                            <p:fltVal val="90"/>
                                          </p:val>
                                        </p:tav>
                                        <p:tav tm="100000">
                                          <p:val>
                                            <p:fltVal val="0"/>
                                          </p:val>
                                        </p:tav>
                                      </p:tavLst>
                                    </p:anim>
                                    <p:animEffect transition="in" filter="fade">
                                      <p:cBhvr>
                                        <p:cTn id="83" dur="400"/>
                                        <p:tgtEl>
                                          <p:spTgt spid="19473"/>
                                        </p:tgtEl>
                                      </p:cBhvr>
                                    </p:animEffect>
                                  </p:childTnLst>
                                </p:cTn>
                              </p:par>
                            </p:childTnLst>
                          </p:cTn>
                        </p:par>
                        <p:par>
                          <p:cTn id="84" fill="hold" nodeType="afterGroup">
                            <p:stCondLst>
                              <p:cond delay="6660"/>
                            </p:stCondLst>
                            <p:childTnLst>
                              <p:par>
                                <p:cTn id="85" presetID="22" presetClass="entr" presetSubtype="8" fill="hold" grpId="0" nodeType="afterEffect">
                                  <p:stCondLst>
                                    <p:cond delay="0"/>
                                  </p:stCondLst>
                                  <p:childTnLst>
                                    <p:set>
                                      <p:cBhvr>
                                        <p:cTn id="86" dur="1" fill="hold">
                                          <p:stCondLst>
                                            <p:cond delay="0"/>
                                          </p:stCondLst>
                                        </p:cTn>
                                        <p:tgtEl>
                                          <p:spTgt spid="19480"/>
                                        </p:tgtEl>
                                        <p:attrNameLst>
                                          <p:attrName>style.visibility</p:attrName>
                                        </p:attrNameLst>
                                      </p:cBhvr>
                                      <p:to>
                                        <p:strVal val="visible"/>
                                      </p:to>
                                    </p:set>
                                    <p:animEffect transition="in" filter="wipe(left)">
                                      <p:cBhvr>
                                        <p:cTn id="87" dur="500"/>
                                        <p:tgtEl>
                                          <p:spTgt spid="19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utoUpdateAnimBg="0"/>
      <p:bldP spid="19476" grpId="0" autoUpdateAnimBg="0"/>
      <p:bldP spid="19477" grpId="0" autoUpdateAnimBg="0"/>
      <p:bldP spid="19478" grpId="0" autoUpdateAnimBg="0"/>
      <p:bldP spid="19479" grpId="0" autoUpdateAnimBg="0"/>
      <p:bldP spid="19480" grpId="0" autoUpdateAnimBg="0"/>
      <p:bldP spid="19481" grpId="0" animBg="1" autoUpdateAnimBg="0"/>
      <p:bldP spid="19482"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生活环境优美</a:t>
            </a:r>
          </a:p>
        </p:txBody>
      </p:sp>
      <p:sp>
        <p:nvSpPr>
          <p:cNvPr id="2048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LIVING ENVIRONMENT</a:t>
            </a:r>
            <a:endParaRPr lang="zh-CN" altLang="en-US" sz="1200">
              <a:latin typeface="微软雅黑" pitchFamily="34" charset="-122"/>
              <a:ea typeface="微软雅黑" pitchFamily="34" charset="-122"/>
            </a:endParaRPr>
          </a:p>
        </p:txBody>
      </p:sp>
      <p:sp>
        <p:nvSpPr>
          <p:cNvPr id="20485" name="Line 6"/>
          <p:cNvSpPr>
            <a:spLocks noChangeShapeType="1"/>
          </p:cNvSpPr>
          <p:nvPr/>
        </p:nvSpPr>
        <p:spPr bwMode="auto">
          <a:xfrm>
            <a:off x="3835400" y="1055688"/>
            <a:ext cx="0" cy="5324475"/>
          </a:xfrm>
          <a:prstGeom prst="line">
            <a:avLst/>
          </a:prstGeom>
          <a:noFill/>
          <a:ln w="11">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6"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1</a:t>
            </a:r>
            <a:endParaRPr lang="zh-CN" altLang="en-US" sz="2200" b="1">
              <a:solidFill>
                <a:schemeClr val="accent2"/>
              </a:solidFill>
            </a:endParaRPr>
          </a:p>
        </p:txBody>
      </p:sp>
      <p:sp>
        <p:nvSpPr>
          <p:cNvPr id="20487" name="Rectangle 8"/>
          <p:cNvSpPr>
            <a:spLocks noChangeArrowheads="1"/>
          </p:cNvSpPr>
          <p:nvPr/>
        </p:nvSpPr>
        <p:spPr bwMode="auto">
          <a:xfrm>
            <a:off x="477838" y="1055688"/>
            <a:ext cx="2727325" cy="16748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88" name="Rectangle 9"/>
          <p:cNvSpPr>
            <a:spLocks noChangeArrowheads="1"/>
          </p:cNvSpPr>
          <p:nvPr/>
        </p:nvSpPr>
        <p:spPr bwMode="auto">
          <a:xfrm>
            <a:off x="477838" y="2897188"/>
            <a:ext cx="2727325" cy="16748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89" name="Rectangle 10"/>
          <p:cNvSpPr>
            <a:spLocks noChangeArrowheads="1"/>
          </p:cNvSpPr>
          <p:nvPr/>
        </p:nvSpPr>
        <p:spPr bwMode="auto">
          <a:xfrm>
            <a:off x="477838" y="4705350"/>
            <a:ext cx="2727325" cy="16748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0490"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2</a:t>
            </a:r>
            <a:endParaRPr lang="zh-CN" altLang="en-US" sz="2200" b="1">
              <a:solidFill>
                <a:schemeClr val="accent2"/>
              </a:solidFill>
            </a:endParaRPr>
          </a:p>
        </p:txBody>
      </p:sp>
      <p:sp>
        <p:nvSpPr>
          <p:cNvPr id="20491"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3</a:t>
            </a:r>
            <a:endParaRPr lang="zh-CN" altLang="en-US" sz="2200" b="1">
              <a:solidFill>
                <a:schemeClr val="accent2"/>
              </a:solidFill>
            </a:endParaRPr>
          </a:p>
        </p:txBody>
      </p:sp>
      <p:sp>
        <p:nvSpPr>
          <p:cNvPr id="20492"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0493"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0494" name="TextBox 42"/>
          <p:cNvSpPr txBox="1">
            <a:spLocks noChangeArrowheads="1"/>
          </p:cNvSpPr>
          <p:nvPr/>
        </p:nvSpPr>
        <p:spPr bwMode="auto">
          <a:xfrm>
            <a:off x="4175125" y="1517650"/>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居住：</a:t>
            </a:r>
            <a:r>
              <a:rPr lang="zh-CN" altLang="en-US">
                <a:latin typeface="微软雅黑" pitchFamily="34" charset="-122"/>
                <a:ea typeface="微软雅黑" pitchFamily="34" charset="-122"/>
              </a:rPr>
              <a:t>周边有中央城、碧桂园小区、三江航天花园等二十多个小区，各小区内设有小学、幼儿园、购物中心、健身房、诊所等配套设施和完善的物业管理。</a:t>
            </a:r>
          </a:p>
        </p:txBody>
      </p:sp>
      <p:sp>
        <p:nvSpPr>
          <p:cNvPr id="20495"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商业：</a:t>
            </a:r>
            <a:r>
              <a:rPr lang="zh-CN" altLang="en-US">
                <a:latin typeface="微软雅黑" pitchFamily="34" charset="-122"/>
                <a:ea typeface="微软雅黑" pitchFamily="34" charset="-122"/>
              </a:rPr>
              <a:t>有中百仓储、中商平价、武商量贩店、中商百货、商业第一街等，并建有家居、建材、服装、机电、农机和汽车等专业市场。</a:t>
            </a:r>
          </a:p>
        </p:txBody>
      </p:sp>
      <p:sp>
        <p:nvSpPr>
          <p:cNvPr id="20496" name="TextBox 46"/>
          <p:cNvSpPr txBox="1">
            <a:spLocks noChangeArrowheads="1"/>
          </p:cNvSpPr>
          <p:nvPr/>
        </p:nvSpPr>
        <p:spPr bwMode="auto">
          <a:xfrm>
            <a:off x="4175125" y="5003800"/>
            <a:ext cx="42291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金融：</a:t>
            </a:r>
            <a:r>
              <a:rPr lang="zh-CN" altLang="en-US">
                <a:latin typeface="微软雅黑" pitchFamily="34" charset="-122"/>
                <a:ea typeface="微软雅黑" pitchFamily="34" charset="-122"/>
              </a:rPr>
              <a:t>有中国银行、建设银行、农业银行、工商银行、中国信合、湖北银行、武汉农村商业银行及各类金融担保投资公司；中国人保财险、中国人寿、泰康人寿等金融机构。</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 calcmode="lin" valueType="num">
                                      <p:cBhvr additive="base">
                                        <p:cTn id="7" dur="300" fill="hold"/>
                                        <p:tgtEl>
                                          <p:spTgt spid="20483"/>
                                        </p:tgtEl>
                                        <p:attrNameLst>
                                          <p:attrName>ppt_x</p:attrName>
                                        </p:attrNameLst>
                                      </p:cBhvr>
                                      <p:tavLst>
                                        <p:tav tm="0">
                                          <p:val>
                                            <p:strVal val="0-#ppt_w/2"/>
                                          </p:val>
                                        </p:tav>
                                        <p:tav tm="100000">
                                          <p:val>
                                            <p:strVal val="#ppt_x"/>
                                          </p:val>
                                        </p:tav>
                                      </p:tavLst>
                                    </p:anim>
                                    <p:anim calcmode="lin" valueType="num">
                                      <p:cBhvr additive="base">
                                        <p:cTn id="8" dur="300" fill="hold"/>
                                        <p:tgtEl>
                                          <p:spTgt spid="2048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0482"/>
                                        </p:tgtEl>
                                        <p:attrNameLst>
                                          <p:attrName>style.visibility</p:attrName>
                                        </p:attrNameLst>
                                      </p:cBhvr>
                                      <p:to>
                                        <p:strVal val="visible"/>
                                      </p:to>
                                    </p:set>
                                    <p:anim by="(-#ppt_w*2)" calcmode="lin" valueType="num">
                                      <p:cBhvr rctx="PPT">
                                        <p:cTn id="12" dur="250" autoRev="1" fill="hold">
                                          <p:stCondLst>
                                            <p:cond delay="0"/>
                                          </p:stCondLst>
                                        </p:cTn>
                                        <p:tgtEl>
                                          <p:spTgt spid="20482"/>
                                        </p:tgtEl>
                                        <p:attrNameLst>
                                          <p:attrName>ppt_w</p:attrName>
                                        </p:attrNameLst>
                                      </p:cBhvr>
                                    </p:anim>
                                    <p:anim by="(#ppt_w*0.50)" calcmode="lin" valueType="num">
                                      <p:cBhvr>
                                        <p:cTn id="13" dur="250" decel="50000" autoRev="1" fill="hold">
                                          <p:stCondLst>
                                            <p:cond delay="0"/>
                                          </p:stCondLst>
                                        </p:cTn>
                                        <p:tgtEl>
                                          <p:spTgt spid="20482"/>
                                        </p:tgtEl>
                                        <p:attrNameLst>
                                          <p:attrName>ppt_x</p:attrName>
                                        </p:attrNameLst>
                                      </p:cBhvr>
                                    </p:anim>
                                    <p:anim from="(-#ppt_h/2)" to="(#ppt_y)" calcmode="lin" valueType="num">
                                      <p:cBhvr>
                                        <p:cTn id="14" dur="500" fill="hold">
                                          <p:stCondLst>
                                            <p:cond delay="0"/>
                                          </p:stCondLst>
                                        </p:cTn>
                                        <p:tgtEl>
                                          <p:spTgt spid="20482"/>
                                        </p:tgtEl>
                                        <p:attrNameLst>
                                          <p:attrName>ppt_y</p:attrName>
                                        </p:attrNameLst>
                                      </p:cBhvr>
                                    </p:anim>
                                    <p:animRot by="21600000">
                                      <p:cBhvr>
                                        <p:cTn id="15" dur="500" fill="hold">
                                          <p:stCondLst>
                                            <p:cond delay="0"/>
                                          </p:stCondLst>
                                        </p:cTn>
                                        <p:tgtEl>
                                          <p:spTgt spid="2048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484"/>
                                        </p:tgtEl>
                                        <p:attrNameLst>
                                          <p:attrName>style.visibility</p:attrName>
                                        </p:attrNameLst>
                                      </p:cBhvr>
                                      <p:to>
                                        <p:strVal val="visible"/>
                                      </p:to>
                                    </p:set>
                                    <p:anim calcmode="lin" valueType="num">
                                      <p:cBhvr>
                                        <p:cTn id="19" dur="300" fill="hold"/>
                                        <p:tgtEl>
                                          <p:spTgt spid="2048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0484"/>
                                        </p:tgtEl>
                                        <p:attrNameLst>
                                          <p:attrName>ppt_y</p:attrName>
                                        </p:attrNameLst>
                                      </p:cBhvr>
                                      <p:tavLst>
                                        <p:tav tm="0">
                                          <p:val>
                                            <p:strVal val="#ppt_y"/>
                                          </p:val>
                                        </p:tav>
                                        <p:tav tm="100000">
                                          <p:val>
                                            <p:strVal val="#ppt_y"/>
                                          </p:val>
                                        </p:tav>
                                      </p:tavLst>
                                    </p:anim>
                                    <p:anim calcmode="lin" valueType="num">
                                      <p:cBhvr>
                                        <p:cTn id="21" dur="300" fill="hold"/>
                                        <p:tgtEl>
                                          <p:spTgt spid="2048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048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0484"/>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0485"/>
                                        </p:tgtEl>
                                        <p:attrNameLst>
                                          <p:attrName>style.visibility</p:attrName>
                                        </p:attrNameLst>
                                      </p:cBhvr>
                                      <p:to>
                                        <p:strVal val="visible"/>
                                      </p:to>
                                    </p:set>
                                    <p:animEffect transition="in" filter="wipe(up)">
                                      <p:cBhvr>
                                        <p:cTn id="27" dur="1000"/>
                                        <p:tgtEl>
                                          <p:spTgt spid="20485"/>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0486"/>
                                        </p:tgtEl>
                                        <p:attrNameLst>
                                          <p:attrName>style.visibility</p:attrName>
                                        </p:attrNameLst>
                                      </p:cBhvr>
                                      <p:to>
                                        <p:strVal val="visible"/>
                                      </p:to>
                                    </p:set>
                                    <p:anim calcmode="lin" valueType="num">
                                      <p:cBhvr>
                                        <p:cTn id="31" dur="500" fill="hold"/>
                                        <p:tgtEl>
                                          <p:spTgt spid="20486"/>
                                        </p:tgtEl>
                                        <p:attrNameLst>
                                          <p:attrName>ppt_w</p:attrName>
                                        </p:attrNameLst>
                                      </p:cBhvr>
                                      <p:tavLst>
                                        <p:tav tm="0">
                                          <p:val>
                                            <p:fltVal val="0"/>
                                          </p:val>
                                        </p:tav>
                                        <p:tav tm="100000">
                                          <p:val>
                                            <p:strVal val="#ppt_w"/>
                                          </p:val>
                                        </p:tav>
                                      </p:tavLst>
                                    </p:anim>
                                    <p:anim calcmode="lin" valueType="num">
                                      <p:cBhvr>
                                        <p:cTn id="32" dur="500" fill="hold"/>
                                        <p:tgtEl>
                                          <p:spTgt spid="20486"/>
                                        </p:tgtEl>
                                        <p:attrNameLst>
                                          <p:attrName>ppt_h</p:attrName>
                                        </p:attrNameLst>
                                      </p:cBhvr>
                                      <p:tavLst>
                                        <p:tav tm="0">
                                          <p:val>
                                            <p:fltVal val="0"/>
                                          </p:val>
                                        </p:tav>
                                        <p:tav tm="100000">
                                          <p:val>
                                            <p:strVal val="#ppt_h"/>
                                          </p:val>
                                        </p:tav>
                                      </p:tavLst>
                                    </p:anim>
                                    <p:animEffect transition="in" filter="fade">
                                      <p:cBhvr>
                                        <p:cTn id="33" dur="500"/>
                                        <p:tgtEl>
                                          <p:spTgt spid="20486"/>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0487"/>
                                        </p:tgtEl>
                                        <p:attrNameLst>
                                          <p:attrName>style.visibility</p:attrName>
                                        </p:attrNameLst>
                                      </p:cBhvr>
                                      <p:to>
                                        <p:strVal val="visible"/>
                                      </p:to>
                                    </p:set>
                                    <p:animEffect transition="in" filter="wipe(right)">
                                      <p:cBhvr>
                                        <p:cTn id="37" dur="500"/>
                                        <p:tgtEl>
                                          <p:spTgt spid="20487"/>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0494"/>
                                        </p:tgtEl>
                                        <p:attrNameLst>
                                          <p:attrName>style.visibility</p:attrName>
                                        </p:attrNameLst>
                                      </p:cBhvr>
                                      <p:to>
                                        <p:strVal val="visible"/>
                                      </p:to>
                                    </p:set>
                                    <p:animEffect transition="in" filter="wipe(up)">
                                      <p:cBhvr>
                                        <p:cTn id="41" dur="500"/>
                                        <p:tgtEl>
                                          <p:spTgt spid="20494"/>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0493"/>
                                        </p:tgtEl>
                                        <p:attrNameLst>
                                          <p:attrName>style.visibility</p:attrName>
                                        </p:attrNameLst>
                                      </p:cBhvr>
                                      <p:to>
                                        <p:strVal val="visible"/>
                                      </p:to>
                                    </p:set>
                                    <p:anim calcmode="lin" valueType="num">
                                      <p:cBhvr additive="base">
                                        <p:cTn id="45" dur="300" fill="hold"/>
                                        <p:tgtEl>
                                          <p:spTgt spid="20493"/>
                                        </p:tgtEl>
                                        <p:attrNameLst>
                                          <p:attrName>ppt_x</p:attrName>
                                        </p:attrNameLst>
                                      </p:cBhvr>
                                      <p:tavLst>
                                        <p:tav tm="0">
                                          <p:val>
                                            <p:strVal val="#ppt_x"/>
                                          </p:val>
                                        </p:tav>
                                        <p:tav tm="100000">
                                          <p:val>
                                            <p:strVal val="#ppt_x"/>
                                          </p:val>
                                        </p:tav>
                                      </p:tavLst>
                                    </p:anim>
                                    <p:anim calcmode="lin" valueType="num">
                                      <p:cBhvr additive="base">
                                        <p:cTn id="46" dur="300" fill="hold"/>
                                        <p:tgtEl>
                                          <p:spTgt spid="20493"/>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0490"/>
                                        </p:tgtEl>
                                        <p:attrNameLst>
                                          <p:attrName>style.visibility</p:attrName>
                                        </p:attrNameLst>
                                      </p:cBhvr>
                                      <p:to>
                                        <p:strVal val="visible"/>
                                      </p:to>
                                    </p:set>
                                    <p:anim calcmode="lin" valueType="num">
                                      <p:cBhvr>
                                        <p:cTn id="50" dur="500" fill="hold"/>
                                        <p:tgtEl>
                                          <p:spTgt spid="20490"/>
                                        </p:tgtEl>
                                        <p:attrNameLst>
                                          <p:attrName>ppt_w</p:attrName>
                                        </p:attrNameLst>
                                      </p:cBhvr>
                                      <p:tavLst>
                                        <p:tav tm="0">
                                          <p:val>
                                            <p:fltVal val="0"/>
                                          </p:val>
                                        </p:tav>
                                        <p:tav tm="100000">
                                          <p:val>
                                            <p:strVal val="#ppt_w"/>
                                          </p:val>
                                        </p:tav>
                                      </p:tavLst>
                                    </p:anim>
                                    <p:anim calcmode="lin" valueType="num">
                                      <p:cBhvr>
                                        <p:cTn id="51" dur="500" fill="hold"/>
                                        <p:tgtEl>
                                          <p:spTgt spid="20490"/>
                                        </p:tgtEl>
                                        <p:attrNameLst>
                                          <p:attrName>ppt_h</p:attrName>
                                        </p:attrNameLst>
                                      </p:cBhvr>
                                      <p:tavLst>
                                        <p:tav tm="0">
                                          <p:val>
                                            <p:fltVal val="0"/>
                                          </p:val>
                                        </p:tav>
                                        <p:tav tm="100000">
                                          <p:val>
                                            <p:strVal val="#ppt_h"/>
                                          </p:val>
                                        </p:tav>
                                      </p:tavLst>
                                    </p:anim>
                                    <p:animEffect transition="in" filter="fade">
                                      <p:cBhvr>
                                        <p:cTn id="52" dur="500"/>
                                        <p:tgtEl>
                                          <p:spTgt spid="20490"/>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0488"/>
                                        </p:tgtEl>
                                        <p:attrNameLst>
                                          <p:attrName>style.visibility</p:attrName>
                                        </p:attrNameLst>
                                      </p:cBhvr>
                                      <p:to>
                                        <p:strVal val="visible"/>
                                      </p:to>
                                    </p:set>
                                    <p:animEffect transition="in" filter="wipe(right)">
                                      <p:cBhvr>
                                        <p:cTn id="56" dur="500"/>
                                        <p:tgtEl>
                                          <p:spTgt spid="20488"/>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0495"/>
                                        </p:tgtEl>
                                        <p:attrNameLst>
                                          <p:attrName>style.visibility</p:attrName>
                                        </p:attrNameLst>
                                      </p:cBhvr>
                                      <p:to>
                                        <p:strVal val="visible"/>
                                      </p:to>
                                    </p:set>
                                    <p:animEffect transition="in" filter="wipe(up)">
                                      <p:cBhvr>
                                        <p:cTn id="60" dur="500"/>
                                        <p:tgtEl>
                                          <p:spTgt spid="20495"/>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0492"/>
                                        </p:tgtEl>
                                        <p:attrNameLst>
                                          <p:attrName>style.visibility</p:attrName>
                                        </p:attrNameLst>
                                      </p:cBhvr>
                                      <p:to>
                                        <p:strVal val="visible"/>
                                      </p:to>
                                    </p:set>
                                    <p:anim calcmode="lin" valueType="num">
                                      <p:cBhvr additive="base">
                                        <p:cTn id="64" dur="300" fill="hold"/>
                                        <p:tgtEl>
                                          <p:spTgt spid="20492"/>
                                        </p:tgtEl>
                                        <p:attrNameLst>
                                          <p:attrName>ppt_x</p:attrName>
                                        </p:attrNameLst>
                                      </p:cBhvr>
                                      <p:tavLst>
                                        <p:tav tm="0">
                                          <p:val>
                                            <p:strVal val="#ppt_x"/>
                                          </p:val>
                                        </p:tav>
                                        <p:tav tm="100000">
                                          <p:val>
                                            <p:strVal val="#ppt_x"/>
                                          </p:val>
                                        </p:tav>
                                      </p:tavLst>
                                    </p:anim>
                                    <p:anim calcmode="lin" valueType="num">
                                      <p:cBhvr additive="base">
                                        <p:cTn id="65" dur="300" fill="hold"/>
                                        <p:tgtEl>
                                          <p:spTgt spid="20492"/>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0491"/>
                                        </p:tgtEl>
                                        <p:attrNameLst>
                                          <p:attrName>style.visibility</p:attrName>
                                        </p:attrNameLst>
                                      </p:cBhvr>
                                      <p:to>
                                        <p:strVal val="visible"/>
                                      </p:to>
                                    </p:set>
                                    <p:anim calcmode="lin" valueType="num">
                                      <p:cBhvr>
                                        <p:cTn id="69" dur="500" fill="hold"/>
                                        <p:tgtEl>
                                          <p:spTgt spid="20491"/>
                                        </p:tgtEl>
                                        <p:attrNameLst>
                                          <p:attrName>ppt_w</p:attrName>
                                        </p:attrNameLst>
                                      </p:cBhvr>
                                      <p:tavLst>
                                        <p:tav tm="0">
                                          <p:val>
                                            <p:fltVal val="0"/>
                                          </p:val>
                                        </p:tav>
                                        <p:tav tm="100000">
                                          <p:val>
                                            <p:strVal val="#ppt_w"/>
                                          </p:val>
                                        </p:tav>
                                      </p:tavLst>
                                    </p:anim>
                                    <p:anim calcmode="lin" valueType="num">
                                      <p:cBhvr>
                                        <p:cTn id="70" dur="500" fill="hold"/>
                                        <p:tgtEl>
                                          <p:spTgt spid="20491"/>
                                        </p:tgtEl>
                                        <p:attrNameLst>
                                          <p:attrName>ppt_h</p:attrName>
                                        </p:attrNameLst>
                                      </p:cBhvr>
                                      <p:tavLst>
                                        <p:tav tm="0">
                                          <p:val>
                                            <p:fltVal val="0"/>
                                          </p:val>
                                        </p:tav>
                                        <p:tav tm="100000">
                                          <p:val>
                                            <p:strVal val="#ppt_h"/>
                                          </p:val>
                                        </p:tav>
                                      </p:tavLst>
                                    </p:anim>
                                    <p:animEffect transition="in" filter="fade">
                                      <p:cBhvr>
                                        <p:cTn id="71" dur="500"/>
                                        <p:tgtEl>
                                          <p:spTgt spid="20491"/>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0489"/>
                                        </p:tgtEl>
                                        <p:attrNameLst>
                                          <p:attrName>style.visibility</p:attrName>
                                        </p:attrNameLst>
                                      </p:cBhvr>
                                      <p:to>
                                        <p:strVal val="visible"/>
                                      </p:to>
                                    </p:set>
                                    <p:animEffect transition="in" filter="wipe(right)">
                                      <p:cBhvr>
                                        <p:cTn id="75" dur="500"/>
                                        <p:tgtEl>
                                          <p:spTgt spid="20489"/>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0496"/>
                                        </p:tgtEl>
                                        <p:attrNameLst>
                                          <p:attrName>style.visibility</p:attrName>
                                        </p:attrNameLst>
                                      </p:cBhvr>
                                      <p:to>
                                        <p:strVal val="visible"/>
                                      </p:to>
                                    </p:set>
                                    <p:animEffect transition="in" filter="wipe(up)">
                                      <p:cBhvr>
                                        <p:cTn id="79" dur="500"/>
                                        <p:tgtEl>
                                          <p:spTgt spid="20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utoUpdateAnimBg="0"/>
      <p:bldP spid="20485" grpId="0" animBg="1"/>
      <p:bldP spid="20486" grpId="0" animBg="1" autoUpdateAnimBg="0"/>
      <p:bldP spid="20487" grpId="0" animBg="1" autoUpdateAnimBg="0"/>
      <p:bldP spid="20488" grpId="0" animBg="1" autoUpdateAnimBg="0"/>
      <p:bldP spid="20489" grpId="0" animBg="1" autoUpdateAnimBg="0"/>
      <p:bldP spid="20490" grpId="0" animBg="1" autoUpdateAnimBg="0"/>
      <p:bldP spid="20491" grpId="0" animBg="1" autoUpdateAnimBg="0"/>
      <p:bldP spid="20492" grpId="0" animBg="1" autoUpdateAnimBg="0"/>
      <p:bldP spid="20493" grpId="0" animBg="1" autoUpdateAnimBg="0"/>
      <p:bldP spid="20494" grpId="0" autoUpdateAnimBg="0"/>
      <p:bldP spid="20495" grpId="0" autoUpdateAnimBg="0"/>
      <p:bldP spid="20496"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生活环境优美</a:t>
            </a:r>
          </a:p>
        </p:txBody>
      </p:sp>
      <p:sp>
        <p:nvSpPr>
          <p:cNvPr id="2150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TextBox 1"/>
          <p:cNvSpPr txBox="1">
            <a:spLocks noChangeArrowheads="1"/>
          </p:cNvSpPr>
          <p:nvPr/>
        </p:nvSpPr>
        <p:spPr bwMode="auto">
          <a:xfrm>
            <a:off x="636588" y="596900"/>
            <a:ext cx="1898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LIVING ENVIRONMENT</a:t>
            </a:r>
            <a:endParaRPr lang="zh-CN" altLang="en-US" sz="1200">
              <a:latin typeface="微软雅黑" pitchFamily="34" charset="-122"/>
              <a:ea typeface="微软雅黑" pitchFamily="34" charset="-122"/>
            </a:endParaRPr>
          </a:p>
        </p:txBody>
      </p:sp>
      <p:sp>
        <p:nvSpPr>
          <p:cNvPr id="21509" name="Line 6"/>
          <p:cNvSpPr>
            <a:spLocks noChangeShapeType="1"/>
          </p:cNvSpPr>
          <p:nvPr/>
        </p:nvSpPr>
        <p:spPr bwMode="auto">
          <a:xfrm>
            <a:off x="3835400" y="1055688"/>
            <a:ext cx="0" cy="5324475"/>
          </a:xfrm>
          <a:prstGeom prst="line">
            <a:avLst/>
          </a:prstGeom>
          <a:noFill/>
          <a:ln w="11">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0" name="Oval 7"/>
          <p:cNvSpPr>
            <a:spLocks noChangeArrowheads="1"/>
          </p:cNvSpPr>
          <p:nvPr/>
        </p:nvSpPr>
        <p:spPr bwMode="auto">
          <a:xfrm>
            <a:off x="3581400" y="167798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4</a:t>
            </a:r>
            <a:endParaRPr lang="zh-CN" altLang="en-US" sz="2200" b="1">
              <a:solidFill>
                <a:schemeClr val="accent2"/>
              </a:solidFill>
            </a:endParaRPr>
          </a:p>
        </p:txBody>
      </p:sp>
      <p:sp>
        <p:nvSpPr>
          <p:cNvPr id="21511" name="Rectangle 8"/>
          <p:cNvSpPr>
            <a:spLocks noChangeArrowheads="1"/>
          </p:cNvSpPr>
          <p:nvPr/>
        </p:nvSpPr>
        <p:spPr bwMode="auto">
          <a:xfrm>
            <a:off x="477838" y="1055688"/>
            <a:ext cx="2727325" cy="16748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2" name="Rectangle 9"/>
          <p:cNvSpPr>
            <a:spLocks noChangeArrowheads="1"/>
          </p:cNvSpPr>
          <p:nvPr/>
        </p:nvSpPr>
        <p:spPr bwMode="auto">
          <a:xfrm>
            <a:off x="477838" y="2897188"/>
            <a:ext cx="2727325" cy="16748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3" name="Rectangle 10"/>
          <p:cNvSpPr>
            <a:spLocks noChangeArrowheads="1"/>
          </p:cNvSpPr>
          <p:nvPr/>
        </p:nvSpPr>
        <p:spPr bwMode="auto">
          <a:xfrm>
            <a:off x="477838" y="4705350"/>
            <a:ext cx="2727325" cy="16748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21514" name="Oval 12"/>
          <p:cNvSpPr>
            <a:spLocks noChangeArrowheads="1"/>
          </p:cNvSpPr>
          <p:nvPr/>
        </p:nvSpPr>
        <p:spPr bwMode="auto">
          <a:xfrm>
            <a:off x="3581400" y="3424238"/>
            <a:ext cx="509588"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5</a:t>
            </a:r>
            <a:endParaRPr lang="zh-CN" altLang="en-US" sz="2200" b="1">
              <a:solidFill>
                <a:schemeClr val="accent2"/>
              </a:solidFill>
            </a:endParaRPr>
          </a:p>
        </p:txBody>
      </p:sp>
      <p:sp>
        <p:nvSpPr>
          <p:cNvPr id="21515" name="Oval 13"/>
          <p:cNvSpPr>
            <a:spLocks noChangeArrowheads="1"/>
          </p:cNvSpPr>
          <p:nvPr/>
        </p:nvSpPr>
        <p:spPr bwMode="auto">
          <a:xfrm>
            <a:off x="3581400" y="5287963"/>
            <a:ext cx="509588"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a:buFont typeface="Arial" pitchFamily="34" charset="0"/>
              <a:buNone/>
            </a:pPr>
            <a:r>
              <a:rPr lang="en-US" altLang="zh-CN" sz="2200" b="1">
                <a:solidFill>
                  <a:schemeClr val="accent2"/>
                </a:solidFill>
              </a:rPr>
              <a:t>6</a:t>
            </a:r>
            <a:endParaRPr lang="zh-CN" altLang="en-US" sz="2200" b="1">
              <a:solidFill>
                <a:schemeClr val="accent2"/>
              </a:solidFill>
            </a:endParaRPr>
          </a:p>
        </p:txBody>
      </p:sp>
      <p:sp>
        <p:nvSpPr>
          <p:cNvPr id="21516" name="Oval 16"/>
          <p:cNvSpPr>
            <a:spLocks noChangeArrowheads="1"/>
          </p:cNvSpPr>
          <p:nvPr/>
        </p:nvSpPr>
        <p:spPr bwMode="auto">
          <a:xfrm>
            <a:off x="3751263" y="4487863"/>
            <a:ext cx="171450" cy="16986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1517" name="Oval 17"/>
          <p:cNvSpPr>
            <a:spLocks noChangeArrowheads="1"/>
          </p:cNvSpPr>
          <p:nvPr/>
        </p:nvSpPr>
        <p:spPr bwMode="auto">
          <a:xfrm>
            <a:off x="3751263" y="2644775"/>
            <a:ext cx="171450" cy="16986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chemeClr val="accent2"/>
              </a:solidFill>
            </a:endParaRPr>
          </a:p>
        </p:txBody>
      </p:sp>
      <p:sp>
        <p:nvSpPr>
          <p:cNvPr id="21518" name="TextBox 42"/>
          <p:cNvSpPr txBox="1">
            <a:spLocks noChangeArrowheads="1"/>
          </p:cNvSpPr>
          <p:nvPr/>
        </p:nvSpPr>
        <p:spPr bwMode="auto">
          <a:xfrm>
            <a:off x="4175125" y="1016000"/>
            <a:ext cx="42291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旅游：</a:t>
            </a:r>
            <a:r>
              <a:rPr lang="zh-CN" altLang="en-US">
                <a:latin typeface="微软雅黑" pitchFamily="34" charset="-122"/>
                <a:ea typeface="微软雅黑" pitchFamily="34" charset="-122"/>
              </a:rPr>
              <a:t>游山、玩水、探洞、怀古构成了咸宁旅游特色。有三国赤壁古战场、闯王陵和汀泗桥战争遗址三个重点文物保护单位；有九宫山和陆水湖</a:t>
            </a: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个国家级名胜区；还有中国温泉之都等丰富多彩的旅游资源。</a:t>
            </a:r>
          </a:p>
        </p:txBody>
      </p:sp>
      <p:sp>
        <p:nvSpPr>
          <p:cNvPr id="21519" name="TextBox 44"/>
          <p:cNvSpPr txBox="1">
            <a:spLocks noChangeArrowheads="1"/>
          </p:cNvSpPr>
          <p:nvPr/>
        </p:nvSpPr>
        <p:spPr bwMode="auto">
          <a:xfrm>
            <a:off x="4175125" y="3265488"/>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宾馆和酒店：</a:t>
            </a:r>
            <a:r>
              <a:rPr lang="zh-CN" altLang="en-US">
                <a:latin typeface="微软雅黑" pitchFamily="34" charset="-122"/>
                <a:ea typeface="微软雅黑" pitchFamily="34" charset="-122"/>
              </a:rPr>
              <a:t>拥有碧桂园五星级酒店、温泉国际大酒店、楚天瑶池、万豪温泉谷、凯悦大酒店、阳光酒店、金桂湖国际会议度假中心等多家宾馆和酒店。</a:t>
            </a:r>
          </a:p>
        </p:txBody>
      </p:sp>
      <p:sp>
        <p:nvSpPr>
          <p:cNvPr id="21520" name="TextBox 46"/>
          <p:cNvSpPr txBox="1">
            <a:spLocks noChangeArrowheads="1"/>
          </p:cNvSpPr>
          <p:nvPr/>
        </p:nvSpPr>
        <p:spPr bwMode="auto">
          <a:xfrm>
            <a:off x="4175125" y="5003800"/>
            <a:ext cx="42291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b="1">
                <a:latin typeface="微软雅黑" pitchFamily="34" charset="-122"/>
                <a:ea typeface="微软雅黑" pitchFamily="34" charset="-122"/>
              </a:rPr>
              <a:t>医疗卫生：</a:t>
            </a:r>
            <a:r>
              <a:rPr lang="zh-CN" altLang="en-US">
                <a:latin typeface="微软雅黑" pitchFamily="34" charset="-122"/>
                <a:ea typeface="微软雅黑" pitchFamily="34" charset="-122"/>
              </a:rPr>
              <a:t>周边有咸宁市中心医院（三甲）、咸宁市中医院（二甲）、咸安区人民医院（二甲）等医院</a:t>
            </a:r>
            <a:r>
              <a:rPr lang="en-US" altLang="zh-CN">
                <a:latin typeface="微软雅黑" pitchFamily="34" charset="-122"/>
                <a:ea typeface="微软雅黑" pitchFamily="34" charset="-122"/>
              </a:rPr>
              <a:t>8</a:t>
            </a:r>
            <a:r>
              <a:rPr lang="zh-CN" altLang="en-US">
                <a:latin typeface="微软雅黑" pitchFamily="34" charset="-122"/>
                <a:ea typeface="微软雅黑" pitchFamily="34" charset="-122"/>
              </a:rPr>
              <a:t>所、麻塘风湿病等专科医院</a:t>
            </a: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所。</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 calcmode="lin" valueType="num">
                                      <p:cBhvr additive="base">
                                        <p:cTn id="7" dur="300" fill="hold"/>
                                        <p:tgtEl>
                                          <p:spTgt spid="21507"/>
                                        </p:tgtEl>
                                        <p:attrNameLst>
                                          <p:attrName>ppt_x</p:attrName>
                                        </p:attrNameLst>
                                      </p:cBhvr>
                                      <p:tavLst>
                                        <p:tav tm="0">
                                          <p:val>
                                            <p:strVal val="0-#ppt_w/2"/>
                                          </p:val>
                                        </p:tav>
                                        <p:tav tm="100000">
                                          <p:val>
                                            <p:strVal val="#ppt_x"/>
                                          </p:val>
                                        </p:tav>
                                      </p:tavLst>
                                    </p:anim>
                                    <p:anim calcmode="lin" valueType="num">
                                      <p:cBhvr additive="base">
                                        <p:cTn id="8" dur="300" fill="hold"/>
                                        <p:tgtEl>
                                          <p:spTgt spid="2150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1506"/>
                                        </p:tgtEl>
                                        <p:attrNameLst>
                                          <p:attrName>style.visibility</p:attrName>
                                        </p:attrNameLst>
                                      </p:cBhvr>
                                      <p:to>
                                        <p:strVal val="visible"/>
                                      </p:to>
                                    </p:set>
                                    <p:anim by="(-#ppt_w*2)" calcmode="lin" valueType="num">
                                      <p:cBhvr rctx="PPT">
                                        <p:cTn id="12" dur="250" autoRev="1" fill="hold">
                                          <p:stCondLst>
                                            <p:cond delay="0"/>
                                          </p:stCondLst>
                                        </p:cTn>
                                        <p:tgtEl>
                                          <p:spTgt spid="21506"/>
                                        </p:tgtEl>
                                        <p:attrNameLst>
                                          <p:attrName>ppt_w</p:attrName>
                                        </p:attrNameLst>
                                      </p:cBhvr>
                                    </p:anim>
                                    <p:anim by="(#ppt_w*0.50)" calcmode="lin" valueType="num">
                                      <p:cBhvr>
                                        <p:cTn id="13" dur="250" decel="50000" autoRev="1" fill="hold">
                                          <p:stCondLst>
                                            <p:cond delay="0"/>
                                          </p:stCondLst>
                                        </p:cTn>
                                        <p:tgtEl>
                                          <p:spTgt spid="21506"/>
                                        </p:tgtEl>
                                        <p:attrNameLst>
                                          <p:attrName>ppt_x</p:attrName>
                                        </p:attrNameLst>
                                      </p:cBhvr>
                                    </p:anim>
                                    <p:anim from="(-#ppt_h/2)" to="(#ppt_y)" calcmode="lin" valueType="num">
                                      <p:cBhvr>
                                        <p:cTn id="14" dur="500" fill="hold">
                                          <p:stCondLst>
                                            <p:cond delay="0"/>
                                          </p:stCondLst>
                                        </p:cTn>
                                        <p:tgtEl>
                                          <p:spTgt spid="21506"/>
                                        </p:tgtEl>
                                        <p:attrNameLst>
                                          <p:attrName>ppt_y</p:attrName>
                                        </p:attrNameLst>
                                      </p:cBhvr>
                                    </p:anim>
                                    <p:animRot by="21600000">
                                      <p:cBhvr>
                                        <p:cTn id="15" dur="500" fill="hold">
                                          <p:stCondLst>
                                            <p:cond delay="0"/>
                                          </p:stCondLst>
                                        </p:cTn>
                                        <p:tgtEl>
                                          <p:spTgt spid="21506"/>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1508"/>
                                        </p:tgtEl>
                                        <p:attrNameLst>
                                          <p:attrName>style.visibility</p:attrName>
                                        </p:attrNameLst>
                                      </p:cBhvr>
                                      <p:to>
                                        <p:strVal val="visible"/>
                                      </p:to>
                                    </p:set>
                                    <p:anim calcmode="lin" valueType="num">
                                      <p:cBhvr>
                                        <p:cTn id="19" dur="300" fill="hold"/>
                                        <p:tgtEl>
                                          <p:spTgt spid="2150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1508"/>
                                        </p:tgtEl>
                                        <p:attrNameLst>
                                          <p:attrName>ppt_y</p:attrName>
                                        </p:attrNameLst>
                                      </p:cBhvr>
                                      <p:tavLst>
                                        <p:tav tm="0">
                                          <p:val>
                                            <p:strVal val="#ppt_y"/>
                                          </p:val>
                                        </p:tav>
                                        <p:tav tm="100000">
                                          <p:val>
                                            <p:strVal val="#ppt_y"/>
                                          </p:val>
                                        </p:tav>
                                      </p:tavLst>
                                    </p:anim>
                                    <p:anim calcmode="lin" valueType="num">
                                      <p:cBhvr>
                                        <p:cTn id="21" dur="300" fill="hold"/>
                                        <p:tgtEl>
                                          <p:spTgt spid="2150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150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1508"/>
                                        </p:tgtEl>
                                      </p:cBhvr>
                                    </p:animEffect>
                                  </p:childTnLst>
                                </p:cTn>
                              </p:par>
                            </p:childTnLst>
                          </p:cTn>
                        </p:par>
                        <p:par>
                          <p:cTn id="24" fill="hold" nodeType="afterGroup">
                            <p:stCondLst>
                              <p:cond delay="1860"/>
                            </p:stCondLst>
                            <p:childTnLst>
                              <p:par>
                                <p:cTn id="25" presetID="22" presetClass="entr" presetSubtype="1" fill="hold" grpId="0" nodeType="afterEffect">
                                  <p:stCondLst>
                                    <p:cond delay="0"/>
                                  </p:stCondLst>
                                  <p:childTnLst>
                                    <p:set>
                                      <p:cBhvr>
                                        <p:cTn id="26" dur="1" fill="hold">
                                          <p:stCondLst>
                                            <p:cond delay="0"/>
                                          </p:stCondLst>
                                        </p:cTn>
                                        <p:tgtEl>
                                          <p:spTgt spid="21509"/>
                                        </p:tgtEl>
                                        <p:attrNameLst>
                                          <p:attrName>style.visibility</p:attrName>
                                        </p:attrNameLst>
                                      </p:cBhvr>
                                      <p:to>
                                        <p:strVal val="visible"/>
                                      </p:to>
                                    </p:set>
                                    <p:animEffect transition="in" filter="wipe(up)">
                                      <p:cBhvr>
                                        <p:cTn id="27" dur="1000"/>
                                        <p:tgtEl>
                                          <p:spTgt spid="21509"/>
                                        </p:tgtEl>
                                      </p:cBhvr>
                                    </p:animEffect>
                                  </p:childTnLst>
                                </p:cTn>
                              </p:par>
                            </p:childTnLst>
                          </p:cTn>
                        </p:par>
                        <p:par>
                          <p:cTn id="28" fill="hold" nodeType="afterGroup">
                            <p:stCondLst>
                              <p:cond delay="2860"/>
                            </p:stCondLst>
                            <p:childTnLst>
                              <p:par>
                                <p:cTn id="29" presetID="10" presetClass="entr" presetSubtype="0" fill="hold" grpId="0" nodeType="afterEffect">
                                  <p:stCondLst>
                                    <p:cond delay="0"/>
                                  </p:stCondLst>
                                  <p:childTnLst>
                                    <p:set>
                                      <p:cBhvr>
                                        <p:cTn id="30" dur="1" fill="hold">
                                          <p:stCondLst>
                                            <p:cond delay="0"/>
                                          </p:stCondLst>
                                        </p:cTn>
                                        <p:tgtEl>
                                          <p:spTgt spid="21510"/>
                                        </p:tgtEl>
                                        <p:attrNameLst>
                                          <p:attrName>style.visibility</p:attrName>
                                        </p:attrNameLst>
                                      </p:cBhvr>
                                      <p:to>
                                        <p:strVal val="visible"/>
                                      </p:to>
                                    </p:set>
                                    <p:anim calcmode="lin" valueType="num">
                                      <p:cBhvr>
                                        <p:cTn id="31" dur="500" fill="hold"/>
                                        <p:tgtEl>
                                          <p:spTgt spid="21510"/>
                                        </p:tgtEl>
                                        <p:attrNameLst>
                                          <p:attrName>ppt_w</p:attrName>
                                        </p:attrNameLst>
                                      </p:cBhvr>
                                      <p:tavLst>
                                        <p:tav tm="0">
                                          <p:val>
                                            <p:fltVal val="0"/>
                                          </p:val>
                                        </p:tav>
                                        <p:tav tm="100000">
                                          <p:val>
                                            <p:strVal val="#ppt_w"/>
                                          </p:val>
                                        </p:tav>
                                      </p:tavLst>
                                    </p:anim>
                                    <p:anim calcmode="lin" valueType="num">
                                      <p:cBhvr>
                                        <p:cTn id="32" dur="500" fill="hold"/>
                                        <p:tgtEl>
                                          <p:spTgt spid="21510"/>
                                        </p:tgtEl>
                                        <p:attrNameLst>
                                          <p:attrName>ppt_h</p:attrName>
                                        </p:attrNameLst>
                                      </p:cBhvr>
                                      <p:tavLst>
                                        <p:tav tm="0">
                                          <p:val>
                                            <p:fltVal val="0"/>
                                          </p:val>
                                        </p:tav>
                                        <p:tav tm="100000">
                                          <p:val>
                                            <p:strVal val="#ppt_h"/>
                                          </p:val>
                                        </p:tav>
                                      </p:tavLst>
                                    </p:anim>
                                    <p:animEffect transition="in" filter="fade">
                                      <p:cBhvr>
                                        <p:cTn id="33" dur="500"/>
                                        <p:tgtEl>
                                          <p:spTgt spid="21510"/>
                                        </p:tgtEl>
                                      </p:cBhvr>
                                    </p:animEffect>
                                  </p:childTnLst>
                                </p:cTn>
                              </p:par>
                            </p:childTnLst>
                          </p:cTn>
                        </p:par>
                        <p:par>
                          <p:cTn id="34" fill="hold" nodeType="afterGroup">
                            <p:stCondLst>
                              <p:cond delay="3360"/>
                            </p:stCondLst>
                            <p:childTnLst>
                              <p:par>
                                <p:cTn id="35" presetID="22" presetClass="entr" presetSubtype="2" fill="hold" grpId="0" nodeType="afterEffect">
                                  <p:stCondLst>
                                    <p:cond delay="0"/>
                                  </p:stCondLst>
                                  <p:childTnLst>
                                    <p:set>
                                      <p:cBhvr>
                                        <p:cTn id="36" dur="1" fill="hold">
                                          <p:stCondLst>
                                            <p:cond delay="0"/>
                                          </p:stCondLst>
                                        </p:cTn>
                                        <p:tgtEl>
                                          <p:spTgt spid="21511"/>
                                        </p:tgtEl>
                                        <p:attrNameLst>
                                          <p:attrName>style.visibility</p:attrName>
                                        </p:attrNameLst>
                                      </p:cBhvr>
                                      <p:to>
                                        <p:strVal val="visible"/>
                                      </p:to>
                                    </p:set>
                                    <p:animEffect transition="in" filter="wipe(right)">
                                      <p:cBhvr>
                                        <p:cTn id="37" dur="500"/>
                                        <p:tgtEl>
                                          <p:spTgt spid="21511"/>
                                        </p:tgtEl>
                                      </p:cBhvr>
                                    </p:animEffect>
                                  </p:childTnLst>
                                </p:cTn>
                              </p:par>
                            </p:childTnLst>
                          </p:cTn>
                        </p:par>
                        <p:par>
                          <p:cTn id="38" fill="hold" nodeType="afterGroup">
                            <p:stCondLst>
                              <p:cond delay="3860"/>
                            </p:stCondLst>
                            <p:childTnLst>
                              <p:par>
                                <p:cTn id="39" presetID="22" presetClass="entr" presetSubtype="1" fill="hold" grpId="0" nodeType="afterEffect">
                                  <p:stCondLst>
                                    <p:cond delay="0"/>
                                  </p:stCondLst>
                                  <p:childTnLst>
                                    <p:set>
                                      <p:cBhvr>
                                        <p:cTn id="40" dur="1" fill="hold">
                                          <p:stCondLst>
                                            <p:cond delay="0"/>
                                          </p:stCondLst>
                                        </p:cTn>
                                        <p:tgtEl>
                                          <p:spTgt spid="21518"/>
                                        </p:tgtEl>
                                        <p:attrNameLst>
                                          <p:attrName>style.visibility</p:attrName>
                                        </p:attrNameLst>
                                      </p:cBhvr>
                                      <p:to>
                                        <p:strVal val="visible"/>
                                      </p:to>
                                    </p:set>
                                    <p:animEffect transition="in" filter="wipe(up)">
                                      <p:cBhvr>
                                        <p:cTn id="41" dur="500"/>
                                        <p:tgtEl>
                                          <p:spTgt spid="21518"/>
                                        </p:tgtEl>
                                      </p:cBhvr>
                                    </p:animEffect>
                                  </p:childTnLst>
                                </p:cTn>
                              </p:par>
                            </p:childTnLst>
                          </p:cTn>
                        </p:par>
                        <p:par>
                          <p:cTn id="42" fill="hold" nodeType="afterGroup">
                            <p:stCondLst>
                              <p:cond delay="4360"/>
                            </p:stCondLst>
                            <p:childTnLst>
                              <p:par>
                                <p:cTn id="43" presetID="2" presetClass="entr" presetSubtype="4" fill="hold" grpId="0" nodeType="afterEffect">
                                  <p:stCondLst>
                                    <p:cond delay="0"/>
                                  </p:stCondLst>
                                  <p:childTnLst>
                                    <p:set>
                                      <p:cBhvr>
                                        <p:cTn id="44" dur="1" fill="hold">
                                          <p:stCondLst>
                                            <p:cond delay="0"/>
                                          </p:stCondLst>
                                        </p:cTn>
                                        <p:tgtEl>
                                          <p:spTgt spid="21517"/>
                                        </p:tgtEl>
                                        <p:attrNameLst>
                                          <p:attrName>style.visibility</p:attrName>
                                        </p:attrNameLst>
                                      </p:cBhvr>
                                      <p:to>
                                        <p:strVal val="visible"/>
                                      </p:to>
                                    </p:set>
                                    <p:anim calcmode="lin" valueType="num">
                                      <p:cBhvr additive="base">
                                        <p:cTn id="45" dur="300" fill="hold"/>
                                        <p:tgtEl>
                                          <p:spTgt spid="21517"/>
                                        </p:tgtEl>
                                        <p:attrNameLst>
                                          <p:attrName>ppt_x</p:attrName>
                                        </p:attrNameLst>
                                      </p:cBhvr>
                                      <p:tavLst>
                                        <p:tav tm="0">
                                          <p:val>
                                            <p:strVal val="#ppt_x"/>
                                          </p:val>
                                        </p:tav>
                                        <p:tav tm="100000">
                                          <p:val>
                                            <p:strVal val="#ppt_x"/>
                                          </p:val>
                                        </p:tav>
                                      </p:tavLst>
                                    </p:anim>
                                    <p:anim calcmode="lin" valueType="num">
                                      <p:cBhvr additive="base">
                                        <p:cTn id="46" dur="300" fill="hold"/>
                                        <p:tgtEl>
                                          <p:spTgt spid="21517"/>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4660"/>
                            </p:stCondLst>
                            <p:childTnLst>
                              <p:par>
                                <p:cTn id="48" presetID="10" presetClass="entr" presetSubtype="0" fill="hold" grpId="0" nodeType="afterEffect">
                                  <p:stCondLst>
                                    <p:cond delay="0"/>
                                  </p:stCondLst>
                                  <p:childTnLst>
                                    <p:set>
                                      <p:cBhvr>
                                        <p:cTn id="49" dur="1" fill="hold">
                                          <p:stCondLst>
                                            <p:cond delay="0"/>
                                          </p:stCondLst>
                                        </p:cTn>
                                        <p:tgtEl>
                                          <p:spTgt spid="21514"/>
                                        </p:tgtEl>
                                        <p:attrNameLst>
                                          <p:attrName>style.visibility</p:attrName>
                                        </p:attrNameLst>
                                      </p:cBhvr>
                                      <p:to>
                                        <p:strVal val="visible"/>
                                      </p:to>
                                    </p:set>
                                    <p:anim calcmode="lin" valueType="num">
                                      <p:cBhvr>
                                        <p:cTn id="50" dur="500" fill="hold"/>
                                        <p:tgtEl>
                                          <p:spTgt spid="21514"/>
                                        </p:tgtEl>
                                        <p:attrNameLst>
                                          <p:attrName>ppt_w</p:attrName>
                                        </p:attrNameLst>
                                      </p:cBhvr>
                                      <p:tavLst>
                                        <p:tav tm="0">
                                          <p:val>
                                            <p:fltVal val="0"/>
                                          </p:val>
                                        </p:tav>
                                        <p:tav tm="100000">
                                          <p:val>
                                            <p:strVal val="#ppt_w"/>
                                          </p:val>
                                        </p:tav>
                                      </p:tavLst>
                                    </p:anim>
                                    <p:anim calcmode="lin" valueType="num">
                                      <p:cBhvr>
                                        <p:cTn id="51" dur="500" fill="hold"/>
                                        <p:tgtEl>
                                          <p:spTgt spid="21514"/>
                                        </p:tgtEl>
                                        <p:attrNameLst>
                                          <p:attrName>ppt_h</p:attrName>
                                        </p:attrNameLst>
                                      </p:cBhvr>
                                      <p:tavLst>
                                        <p:tav tm="0">
                                          <p:val>
                                            <p:fltVal val="0"/>
                                          </p:val>
                                        </p:tav>
                                        <p:tav tm="100000">
                                          <p:val>
                                            <p:strVal val="#ppt_h"/>
                                          </p:val>
                                        </p:tav>
                                      </p:tavLst>
                                    </p:anim>
                                    <p:animEffect transition="in" filter="fade">
                                      <p:cBhvr>
                                        <p:cTn id="52" dur="500"/>
                                        <p:tgtEl>
                                          <p:spTgt spid="21514"/>
                                        </p:tgtEl>
                                      </p:cBhvr>
                                    </p:animEffect>
                                  </p:childTnLst>
                                </p:cTn>
                              </p:par>
                            </p:childTnLst>
                          </p:cTn>
                        </p:par>
                        <p:par>
                          <p:cTn id="53" fill="hold" nodeType="afterGroup">
                            <p:stCondLst>
                              <p:cond delay="5160"/>
                            </p:stCondLst>
                            <p:childTnLst>
                              <p:par>
                                <p:cTn id="54" presetID="22" presetClass="entr" presetSubtype="2" fill="hold" grpId="0" nodeType="afterEffect">
                                  <p:stCondLst>
                                    <p:cond delay="0"/>
                                  </p:stCondLst>
                                  <p:childTnLst>
                                    <p:set>
                                      <p:cBhvr>
                                        <p:cTn id="55" dur="1" fill="hold">
                                          <p:stCondLst>
                                            <p:cond delay="0"/>
                                          </p:stCondLst>
                                        </p:cTn>
                                        <p:tgtEl>
                                          <p:spTgt spid="21512"/>
                                        </p:tgtEl>
                                        <p:attrNameLst>
                                          <p:attrName>style.visibility</p:attrName>
                                        </p:attrNameLst>
                                      </p:cBhvr>
                                      <p:to>
                                        <p:strVal val="visible"/>
                                      </p:to>
                                    </p:set>
                                    <p:animEffect transition="in" filter="wipe(right)">
                                      <p:cBhvr>
                                        <p:cTn id="56" dur="500"/>
                                        <p:tgtEl>
                                          <p:spTgt spid="21512"/>
                                        </p:tgtEl>
                                      </p:cBhvr>
                                    </p:animEffect>
                                  </p:childTnLst>
                                </p:cTn>
                              </p:par>
                            </p:childTnLst>
                          </p:cTn>
                        </p:par>
                        <p:par>
                          <p:cTn id="57" fill="hold" nodeType="afterGroup">
                            <p:stCondLst>
                              <p:cond delay="5660"/>
                            </p:stCondLst>
                            <p:childTnLst>
                              <p:par>
                                <p:cTn id="58" presetID="22" presetClass="entr" presetSubtype="1" fill="hold" grpId="0" nodeType="afterEffect">
                                  <p:stCondLst>
                                    <p:cond delay="0"/>
                                  </p:stCondLst>
                                  <p:childTnLst>
                                    <p:set>
                                      <p:cBhvr>
                                        <p:cTn id="59" dur="1" fill="hold">
                                          <p:stCondLst>
                                            <p:cond delay="0"/>
                                          </p:stCondLst>
                                        </p:cTn>
                                        <p:tgtEl>
                                          <p:spTgt spid="21519"/>
                                        </p:tgtEl>
                                        <p:attrNameLst>
                                          <p:attrName>style.visibility</p:attrName>
                                        </p:attrNameLst>
                                      </p:cBhvr>
                                      <p:to>
                                        <p:strVal val="visible"/>
                                      </p:to>
                                    </p:set>
                                    <p:animEffect transition="in" filter="wipe(up)">
                                      <p:cBhvr>
                                        <p:cTn id="60" dur="500"/>
                                        <p:tgtEl>
                                          <p:spTgt spid="21519"/>
                                        </p:tgtEl>
                                      </p:cBhvr>
                                    </p:animEffect>
                                  </p:childTnLst>
                                </p:cTn>
                              </p:par>
                            </p:childTnLst>
                          </p:cTn>
                        </p:par>
                        <p:par>
                          <p:cTn id="61" fill="hold" nodeType="afterGroup">
                            <p:stCondLst>
                              <p:cond delay="6160"/>
                            </p:stCondLst>
                            <p:childTnLst>
                              <p:par>
                                <p:cTn id="62" presetID="2" presetClass="entr" presetSubtype="4" fill="hold" grpId="0" nodeType="afterEffect">
                                  <p:stCondLst>
                                    <p:cond delay="0"/>
                                  </p:stCondLst>
                                  <p:childTnLst>
                                    <p:set>
                                      <p:cBhvr>
                                        <p:cTn id="63" dur="1" fill="hold">
                                          <p:stCondLst>
                                            <p:cond delay="0"/>
                                          </p:stCondLst>
                                        </p:cTn>
                                        <p:tgtEl>
                                          <p:spTgt spid="21516"/>
                                        </p:tgtEl>
                                        <p:attrNameLst>
                                          <p:attrName>style.visibility</p:attrName>
                                        </p:attrNameLst>
                                      </p:cBhvr>
                                      <p:to>
                                        <p:strVal val="visible"/>
                                      </p:to>
                                    </p:set>
                                    <p:anim calcmode="lin" valueType="num">
                                      <p:cBhvr additive="base">
                                        <p:cTn id="64" dur="300" fill="hold"/>
                                        <p:tgtEl>
                                          <p:spTgt spid="21516"/>
                                        </p:tgtEl>
                                        <p:attrNameLst>
                                          <p:attrName>ppt_x</p:attrName>
                                        </p:attrNameLst>
                                      </p:cBhvr>
                                      <p:tavLst>
                                        <p:tav tm="0">
                                          <p:val>
                                            <p:strVal val="#ppt_x"/>
                                          </p:val>
                                        </p:tav>
                                        <p:tav tm="100000">
                                          <p:val>
                                            <p:strVal val="#ppt_x"/>
                                          </p:val>
                                        </p:tav>
                                      </p:tavLst>
                                    </p:anim>
                                    <p:anim calcmode="lin" valueType="num">
                                      <p:cBhvr additive="base">
                                        <p:cTn id="65" dur="300" fill="hold"/>
                                        <p:tgtEl>
                                          <p:spTgt spid="21516"/>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6460"/>
                            </p:stCondLst>
                            <p:childTnLst>
                              <p:par>
                                <p:cTn id="67" presetID="10" presetClass="entr" presetSubtype="0" fill="hold" grpId="0" nodeType="afterEffect">
                                  <p:stCondLst>
                                    <p:cond delay="0"/>
                                  </p:stCondLst>
                                  <p:childTnLst>
                                    <p:set>
                                      <p:cBhvr>
                                        <p:cTn id="68" dur="1" fill="hold">
                                          <p:stCondLst>
                                            <p:cond delay="0"/>
                                          </p:stCondLst>
                                        </p:cTn>
                                        <p:tgtEl>
                                          <p:spTgt spid="21515"/>
                                        </p:tgtEl>
                                        <p:attrNameLst>
                                          <p:attrName>style.visibility</p:attrName>
                                        </p:attrNameLst>
                                      </p:cBhvr>
                                      <p:to>
                                        <p:strVal val="visible"/>
                                      </p:to>
                                    </p:set>
                                    <p:anim calcmode="lin" valueType="num">
                                      <p:cBhvr>
                                        <p:cTn id="69" dur="500" fill="hold"/>
                                        <p:tgtEl>
                                          <p:spTgt spid="21515"/>
                                        </p:tgtEl>
                                        <p:attrNameLst>
                                          <p:attrName>ppt_w</p:attrName>
                                        </p:attrNameLst>
                                      </p:cBhvr>
                                      <p:tavLst>
                                        <p:tav tm="0">
                                          <p:val>
                                            <p:fltVal val="0"/>
                                          </p:val>
                                        </p:tav>
                                        <p:tav tm="100000">
                                          <p:val>
                                            <p:strVal val="#ppt_w"/>
                                          </p:val>
                                        </p:tav>
                                      </p:tavLst>
                                    </p:anim>
                                    <p:anim calcmode="lin" valueType="num">
                                      <p:cBhvr>
                                        <p:cTn id="70" dur="500" fill="hold"/>
                                        <p:tgtEl>
                                          <p:spTgt spid="21515"/>
                                        </p:tgtEl>
                                        <p:attrNameLst>
                                          <p:attrName>ppt_h</p:attrName>
                                        </p:attrNameLst>
                                      </p:cBhvr>
                                      <p:tavLst>
                                        <p:tav tm="0">
                                          <p:val>
                                            <p:fltVal val="0"/>
                                          </p:val>
                                        </p:tav>
                                        <p:tav tm="100000">
                                          <p:val>
                                            <p:strVal val="#ppt_h"/>
                                          </p:val>
                                        </p:tav>
                                      </p:tavLst>
                                    </p:anim>
                                    <p:animEffect transition="in" filter="fade">
                                      <p:cBhvr>
                                        <p:cTn id="71" dur="500"/>
                                        <p:tgtEl>
                                          <p:spTgt spid="21515"/>
                                        </p:tgtEl>
                                      </p:cBhvr>
                                    </p:animEffect>
                                  </p:childTnLst>
                                </p:cTn>
                              </p:par>
                            </p:childTnLst>
                          </p:cTn>
                        </p:par>
                        <p:par>
                          <p:cTn id="72" fill="hold" nodeType="afterGroup">
                            <p:stCondLst>
                              <p:cond delay="6960"/>
                            </p:stCondLst>
                            <p:childTnLst>
                              <p:par>
                                <p:cTn id="73" presetID="22" presetClass="entr" presetSubtype="2" fill="hold" grpId="0" nodeType="afterEffect">
                                  <p:stCondLst>
                                    <p:cond delay="0"/>
                                  </p:stCondLst>
                                  <p:childTnLst>
                                    <p:set>
                                      <p:cBhvr>
                                        <p:cTn id="74" dur="1" fill="hold">
                                          <p:stCondLst>
                                            <p:cond delay="0"/>
                                          </p:stCondLst>
                                        </p:cTn>
                                        <p:tgtEl>
                                          <p:spTgt spid="21513"/>
                                        </p:tgtEl>
                                        <p:attrNameLst>
                                          <p:attrName>style.visibility</p:attrName>
                                        </p:attrNameLst>
                                      </p:cBhvr>
                                      <p:to>
                                        <p:strVal val="visible"/>
                                      </p:to>
                                    </p:set>
                                    <p:animEffect transition="in" filter="wipe(right)">
                                      <p:cBhvr>
                                        <p:cTn id="75" dur="500"/>
                                        <p:tgtEl>
                                          <p:spTgt spid="21513"/>
                                        </p:tgtEl>
                                      </p:cBhvr>
                                    </p:animEffect>
                                  </p:childTnLst>
                                </p:cTn>
                              </p:par>
                            </p:childTnLst>
                          </p:cTn>
                        </p:par>
                        <p:par>
                          <p:cTn id="76" fill="hold" nodeType="afterGroup">
                            <p:stCondLst>
                              <p:cond delay="7460"/>
                            </p:stCondLst>
                            <p:childTnLst>
                              <p:par>
                                <p:cTn id="77" presetID="22" presetClass="entr" presetSubtype="1" fill="hold" grpId="0" nodeType="afterEffect">
                                  <p:stCondLst>
                                    <p:cond delay="0"/>
                                  </p:stCondLst>
                                  <p:childTnLst>
                                    <p:set>
                                      <p:cBhvr>
                                        <p:cTn id="78" dur="1" fill="hold">
                                          <p:stCondLst>
                                            <p:cond delay="0"/>
                                          </p:stCondLst>
                                        </p:cTn>
                                        <p:tgtEl>
                                          <p:spTgt spid="21520"/>
                                        </p:tgtEl>
                                        <p:attrNameLst>
                                          <p:attrName>style.visibility</p:attrName>
                                        </p:attrNameLst>
                                      </p:cBhvr>
                                      <p:to>
                                        <p:strVal val="visible"/>
                                      </p:to>
                                    </p:set>
                                    <p:animEffect transition="in" filter="wipe(up)">
                                      <p:cBhvr>
                                        <p:cTn id="79" dur="500"/>
                                        <p:tgtEl>
                                          <p:spTgt spid="21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utoUpdateAnimBg="0"/>
      <p:bldP spid="21509" grpId="0" animBg="1"/>
      <p:bldP spid="21510" grpId="0" animBg="1" autoUpdateAnimBg="0"/>
      <p:bldP spid="21511" grpId="0" animBg="1" autoUpdateAnimBg="0"/>
      <p:bldP spid="21512" grpId="0" animBg="1" autoUpdateAnimBg="0"/>
      <p:bldP spid="21513" grpId="0" animBg="1" autoUpdateAnimBg="0"/>
      <p:bldP spid="21514" grpId="0" animBg="1" autoUpdateAnimBg="0"/>
      <p:bldP spid="21515" grpId="0" animBg="1" autoUpdateAnimBg="0"/>
      <p:bldP spid="21516" grpId="0" animBg="1" autoUpdateAnimBg="0"/>
      <p:bldP spid="21517" grpId="0" animBg="1" autoUpdateAnimBg="0"/>
      <p:bldP spid="21518" grpId="0" autoUpdateAnimBg="0"/>
      <p:bldP spid="21519" grpId="0" autoUpdateAnimBg="0"/>
      <p:bldP spid="21520"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3"/>
          <p:cNvSpPr>
            <a:spLocks noChangeArrowheads="1"/>
          </p:cNvSpPr>
          <p:nvPr/>
        </p:nvSpPr>
        <p:spPr bwMode="auto">
          <a:xfrm>
            <a:off x="727075" y="1243013"/>
            <a:ext cx="7761288" cy="2251075"/>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2531" name="Freeform 12"/>
          <p:cNvSpPr>
            <a:spLocks/>
          </p:cNvSpPr>
          <p:nvPr/>
        </p:nvSpPr>
        <p:spPr bwMode="auto">
          <a:xfrm>
            <a:off x="652463" y="1096963"/>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12"/>
          <p:cNvSpPr>
            <a:spLocks/>
          </p:cNvSpPr>
          <p:nvPr/>
        </p:nvSpPr>
        <p:spPr bwMode="auto">
          <a:xfrm flipH="1" flipV="1">
            <a:off x="8053388" y="30432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人力资源丰富</a:t>
            </a:r>
          </a:p>
        </p:txBody>
      </p:sp>
      <p:sp>
        <p:nvSpPr>
          <p:cNvPr id="22534"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TextBox 1"/>
          <p:cNvSpPr txBox="1">
            <a:spLocks noChangeArrowheads="1"/>
          </p:cNvSpPr>
          <p:nvPr/>
        </p:nvSpPr>
        <p:spPr bwMode="auto">
          <a:xfrm>
            <a:off x="636588" y="596900"/>
            <a:ext cx="21494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HUMAN RESOURCES</a:t>
            </a:r>
            <a:endParaRPr lang="zh-CN" altLang="en-US" sz="1200">
              <a:latin typeface="微软雅黑" pitchFamily="34" charset="-122"/>
              <a:ea typeface="微软雅黑" pitchFamily="34" charset="-122"/>
            </a:endParaRPr>
          </a:p>
        </p:txBody>
      </p:sp>
      <p:pic>
        <p:nvPicPr>
          <p:cNvPr id="2253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650" y="3573463"/>
            <a:ext cx="3863975" cy="33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TextBox 25"/>
          <p:cNvSpPr txBox="1">
            <a:spLocks noChangeArrowheads="1"/>
          </p:cNvSpPr>
          <p:nvPr/>
        </p:nvSpPr>
        <p:spPr bwMode="auto">
          <a:xfrm>
            <a:off x="917575" y="1492250"/>
            <a:ext cx="7399338"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目前咸宁市当地用工充足，农村剩余劳动力充足。城乡劳动力共有</a:t>
            </a:r>
            <a:r>
              <a:rPr lang="en-US" altLang="zh-CN" sz="1600">
                <a:latin typeface="微软雅黑" pitchFamily="34" charset="-122"/>
                <a:ea typeface="微软雅黑" pitchFamily="34" charset="-122"/>
              </a:rPr>
              <a:t>160</a:t>
            </a:r>
            <a:r>
              <a:rPr lang="zh-CN" altLang="en-US" sz="1600">
                <a:latin typeface="微软雅黑" pitchFamily="34" charset="-122"/>
                <a:ea typeface="微软雅黑" pitchFamily="34" charset="-122"/>
              </a:rPr>
              <a:t>万人。富余劳动力人口达</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万人。全市</a:t>
            </a:r>
            <a:r>
              <a:rPr lang="en-US" altLang="zh-CN" sz="1600">
                <a:latin typeface="微软雅黑" pitchFamily="34" charset="-122"/>
                <a:ea typeface="微软雅黑" pitchFamily="34" charset="-122"/>
              </a:rPr>
              <a:t>18—45</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85</a:t>
            </a:r>
            <a:r>
              <a:rPr lang="zh-CN" altLang="en-US" sz="1600">
                <a:latin typeface="微软雅黑" pitchFamily="34" charset="-122"/>
                <a:ea typeface="微软雅黑" pitchFamily="34" charset="-122"/>
              </a:rPr>
              <a:t>万人。其中：</a:t>
            </a:r>
            <a:r>
              <a:rPr lang="en-US" altLang="zh-CN" sz="1600">
                <a:latin typeface="微软雅黑" pitchFamily="34" charset="-122"/>
                <a:ea typeface="微软雅黑" pitchFamily="34" charset="-122"/>
              </a:rPr>
              <a:t>1 8—28</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万人；</a:t>
            </a:r>
            <a:r>
              <a:rPr lang="en-US" altLang="zh-CN" sz="1600">
                <a:latin typeface="微软雅黑" pitchFamily="34" charset="-122"/>
                <a:ea typeface="微软雅黑" pitchFamily="34" charset="-122"/>
              </a:rPr>
              <a:t>28—45</a:t>
            </a:r>
            <a:r>
              <a:rPr lang="zh-CN" altLang="en-US" sz="1600">
                <a:latin typeface="微软雅黑" pitchFamily="34" charset="-122"/>
                <a:ea typeface="微软雅黑" pitchFamily="34" charset="-122"/>
              </a:rPr>
              <a:t>岁人口约</a:t>
            </a:r>
            <a:r>
              <a:rPr lang="en-US" altLang="zh-CN" sz="1600">
                <a:latin typeface="微软雅黑" pitchFamily="34" charset="-122"/>
                <a:ea typeface="微软雅黑" pitchFamily="34" charset="-122"/>
              </a:rPr>
              <a:t>45</a:t>
            </a:r>
            <a:r>
              <a:rPr lang="zh-CN" altLang="en-US" sz="1600">
                <a:latin typeface="微软雅黑" pitchFamily="34" charset="-122"/>
                <a:ea typeface="微软雅黑" pitchFamily="34" charset="-122"/>
              </a:rPr>
              <a:t>万人。</a:t>
            </a:r>
          </a:p>
          <a:p>
            <a:pPr algn="just" eaLnBrk="1" hangingPunct="1">
              <a:buFont typeface="Arial" pitchFamily="34" charset="0"/>
              <a:buNone/>
            </a:pPr>
            <a:r>
              <a:rPr lang="zh-CN" altLang="en-US" sz="1600">
                <a:latin typeface="微软雅黑" pitchFamily="34" charset="-122"/>
                <a:ea typeface="微软雅黑" pitchFamily="34" charset="-122"/>
              </a:rPr>
              <a:t>仅咸宁市区所在地咸安区就有将近</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万人外出务工。整个咸宁市有近</a:t>
            </a:r>
            <a:r>
              <a:rPr lang="en-US" altLang="zh-CN" sz="1600">
                <a:latin typeface="微软雅黑" pitchFamily="34" charset="-122"/>
                <a:ea typeface="微软雅黑" pitchFamily="34" charset="-122"/>
              </a:rPr>
              <a:t>40</a:t>
            </a:r>
            <a:r>
              <a:rPr lang="zh-CN" altLang="en-US" sz="1600">
                <a:latin typeface="微软雅黑" pitchFamily="34" charset="-122"/>
                <a:ea typeface="微软雅黑" pitchFamily="34" charset="-122"/>
              </a:rPr>
              <a:t>万人外出务工。咸宁共有咸宁学院、咸宁职业技术学院</a:t>
            </a:r>
            <a:r>
              <a:rPr lang="en-US" altLang="zh-CN" sz="1600">
                <a:latin typeface="微软雅黑" pitchFamily="34" charset="-122"/>
                <a:ea typeface="微软雅黑" pitchFamily="34" charset="-122"/>
              </a:rPr>
              <a:t>2</a:t>
            </a:r>
            <a:r>
              <a:rPr lang="zh-CN" altLang="en-US" sz="1600">
                <a:latin typeface="微软雅黑" pitchFamily="34" charset="-122"/>
                <a:ea typeface="微软雅黑" pitchFamily="34" charset="-122"/>
              </a:rPr>
              <a:t>所大学，中专院校</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所。在校生</a:t>
            </a:r>
            <a:r>
              <a:rPr lang="en-US" altLang="zh-CN" sz="1600">
                <a:latin typeface="微软雅黑" pitchFamily="34" charset="-122"/>
                <a:ea typeface="微软雅黑" pitchFamily="34" charset="-122"/>
              </a:rPr>
              <a:t>10</a:t>
            </a:r>
            <a:r>
              <a:rPr lang="zh-CN" altLang="en-US" sz="1600">
                <a:latin typeface="微软雅黑" pitchFamily="34" charset="-122"/>
                <a:ea typeface="微软雅黑" pitchFamily="34" charset="-122"/>
              </a:rPr>
              <a:t>万人，每年毕业生</a:t>
            </a:r>
            <a:r>
              <a:rPr lang="en-US" altLang="zh-CN" sz="1600">
                <a:latin typeface="微软雅黑" pitchFamily="34" charset="-122"/>
                <a:ea typeface="微软雅黑" pitchFamily="34" charset="-122"/>
              </a:rPr>
              <a:t>2</a:t>
            </a:r>
            <a:r>
              <a:rPr lang="zh-CN" altLang="en-US" sz="1600">
                <a:latin typeface="微软雅黑" pitchFamily="34" charset="-122"/>
                <a:ea typeface="微软雅黑" pitchFamily="34" charset="-122"/>
              </a:rPr>
              <a:t>万多人。拥有机械、电子类专业的大中专院校</a:t>
            </a:r>
            <a:r>
              <a:rPr lang="en-US" altLang="zh-CN" sz="1600">
                <a:latin typeface="微软雅黑" pitchFamily="34" charset="-122"/>
                <a:ea typeface="微软雅黑" pitchFamily="34" charset="-122"/>
              </a:rPr>
              <a:t>1 8</a:t>
            </a:r>
            <a:r>
              <a:rPr lang="zh-CN" altLang="en-US" sz="1600">
                <a:latin typeface="微软雅黑" pitchFamily="34" charset="-122"/>
                <a:ea typeface="微软雅黑" pitchFamily="34" charset="-122"/>
              </a:rPr>
              <a:t>所，每年应届毕业生约</a:t>
            </a:r>
            <a:r>
              <a:rPr lang="en-US" altLang="zh-CN" sz="1600">
                <a:latin typeface="微软雅黑" pitchFamily="34" charset="-122"/>
                <a:ea typeface="微软雅黑" pitchFamily="34" charset="-122"/>
              </a:rPr>
              <a:t>3000</a:t>
            </a:r>
            <a:r>
              <a:rPr lang="zh-CN" altLang="en-US" sz="1600">
                <a:latin typeface="微软雅黑" pitchFamily="34" charset="-122"/>
                <a:ea typeface="微软雅黑" pitchFamily="34" charset="-122"/>
              </a:rPr>
              <a:t>人。</a:t>
            </a:r>
          </a:p>
        </p:txBody>
      </p:sp>
      <p:sp>
        <p:nvSpPr>
          <p:cNvPr id="22538" name="矩形 3"/>
          <p:cNvSpPr>
            <a:spLocks noChangeArrowheads="1"/>
          </p:cNvSpPr>
          <p:nvPr/>
        </p:nvSpPr>
        <p:spPr bwMode="auto">
          <a:xfrm>
            <a:off x="5432425" y="3644900"/>
            <a:ext cx="3076575" cy="1435100"/>
          </a:xfrm>
          <a:prstGeom prst="rect">
            <a:avLst/>
          </a:prstGeom>
          <a:blipFill dpi="0" rotWithShape="1">
            <a:blip r:embed="rId3"/>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
        <p:nvSpPr>
          <p:cNvPr id="22539" name="矩形 28"/>
          <p:cNvSpPr>
            <a:spLocks noChangeArrowheads="1"/>
          </p:cNvSpPr>
          <p:nvPr/>
        </p:nvSpPr>
        <p:spPr bwMode="auto">
          <a:xfrm>
            <a:off x="5432425" y="5195888"/>
            <a:ext cx="3076575" cy="1435100"/>
          </a:xfrm>
          <a:prstGeom prst="rect">
            <a:avLst/>
          </a:prstGeom>
          <a:blipFill dpi="0" rotWithShape="1">
            <a:blip r:embed="rId4"/>
            <a:srcRect/>
            <a:stretch>
              <a:fillRect/>
            </a:stretch>
          </a:blipFill>
          <a:ln w="9525">
            <a:solidFill>
              <a:schemeClr val="tx2"/>
            </a:solidFill>
            <a:miter lim="800000"/>
            <a:headEnd/>
            <a:tailEnd/>
          </a:ln>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additive="base">
                                        <p:cTn id="7" dur="300" fill="hold"/>
                                        <p:tgtEl>
                                          <p:spTgt spid="22534"/>
                                        </p:tgtEl>
                                        <p:attrNameLst>
                                          <p:attrName>ppt_x</p:attrName>
                                        </p:attrNameLst>
                                      </p:cBhvr>
                                      <p:tavLst>
                                        <p:tav tm="0">
                                          <p:val>
                                            <p:strVal val="0-#ppt_w/2"/>
                                          </p:val>
                                        </p:tav>
                                        <p:tav tm="100000">
                                          <p:val>
                                            <p:strVal val="#ppt_x"/>
                                          </p:val>
                                        </p:tav>
                                      </p:tavLst>
                                    </p:anim>
                                    <p:anim calcmode="lin" valueType="num">
                                      <p:cBhvr additive="base">
                                        <p:cTn id="8" dur="300" fill="hold"/>
                                        <p:tgtEl>
                                          <p:spTgt spid="2253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2533"/>
                                        </p:tgtEl>
                                        <p:attrNameLst>
                                          <p:attrName>style.visibility</p:attrName>
                                        </p:attrNameLst>
                                      </p:cBhvr>
                                      <p:to>
                                        <p:strVal val="visible"/>
                                      </p:to>
                                    </p:set>
                                    <p:anim by="(-#ppt_w*2)" calcmode="lin" valueType="num">
                                      <p:cBhvr rctx="PPT">
                                        <p:cTn id="12" dur="250" autoRev="1" fill="hold">
                                          <p:stCondLst>
                                            <p:cond delay="0"/>
                                          </p:stCondLst>
                                        </p:cTn>
                                        <p:tgtEl>
                                          <p:spTgt spid="22533"/>
                                        </p:tgtEl>
                                        <p:attrNameLst>
                                          <p:attrName>ppt_w</p:attrName>
                                        </p:attrNameLst>
                                      </p:cBhvr>
                                    </p:anim>
                                    <p:anim by="(#ppt_w*0.50)" calcmode="lin" valueType="num">
                                      <p:cBhvr>
                                        <p:cTn id="13" dur="250" decel="50000" autoRev="1" fill="hold">
                                          <p:stCondLst>
                                            <p:cond delay="0"/>
                                          </p:stCondLst>
                                        </p:cTn>
                                        <p:tgtEl>
                                          <p:spTgt spid="22533"/>
                                        </p:tgtEl>
                                        <p:attrNameLst>
                                          <p:attrName>ppt_x</p:attrName>
                                        </p:attrNameLst>
                                      </p:cBhvr>
                                    </p:anim>
                                    <p:anim from="(-#ppt_h/2)" to="(#ppt_y)" calcmode="lin" valueType="num">
                                      <p:cBhvr>
                                        <p:cTn id="14" dur="500" fill="hold">
                                          <p:stCondLst>
                                            <p:cond delay="0"/>
                                          </p:stCondLst>
                                        </p:cTn>
                                        <p:tgtEl>
                                          <p:spTgt spid="22533"/>
                                        </p:tgtEl>
                                        <p:attrNameLst>
                                          <p:attrName>ppt_y</p:attrName>
                                        </p:attrNameLst>
                                      </p:cBhvr>
                                    </p:anim>
                                    <p:animRot by="21600000">
                                      <p:cBhvr>
                                        <p:cTn id="15" dur="500" fill="hold">
                                          <p:stCondLst>
                                            <p:cond delay="0"/>
                                          </p:stCondLst>
                                        </p:cTn>
                                        <p:tgtEl>
                                          <p:spTgt spid="22533"/>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2535"/>
                                        </p:tgtEl>
                                        <p:attrNameLst>
                                          <p:attrName>style.visibility</p:attrName>
                                        </p:attrNameLst>
                                      </p:cBhvr>
                                      <p:to>
                                        <p:strVal val="visible"/>
                                      </p:to>
                                    </p:set>
                                    <p:anim calcmode="lin" valueType="num">
                                      <p:cBhvr>
                                        <p:cTn id="19" dur="300" fill="hold"/>
                                        <p:tgtEl>
                                          <p:spTgt spid="22535"/>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2535"/>
                                        </p:tgtEl>
                                        <p:attrNameLst>
                                          <p:attrName>ppt_y</p:attrName>
                                        </p:attrNameLst>
                                      </p:cBhvr>
                                      <p:tavLst>
                                        <p:tav tm="0">
                                          <p:val>
                                            <p:strVal val="#ppt_y"/>
                                          </p:val>
                                        </p:tav>
                                        <p:tav tm="100000">
                                          <p:val>
                                            <p:strVal val="#ppt_y"/>
                                          </p:val>
                                        </p:tav>
                                      </p:tavLst>
                                    </p:anim>
                                    <p:anim calcmode="lin" valueType="num">
                                      <p:cBhvr>
                                        <p:cTn id="21" dur="300" fill="hold"/>
                                        <p:tgtEl>
                                          <p:spTgt spid="22535"/>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253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2535"/>
                                        </p:tgtEl>
                                      </p:cBhvr>
                                    </p:animEffect>
                                  </p:childTnLst>
                                </p:cTn>
                              </p:par>
                            </p:childTnLst>
                          </p:cTn>
                        </p:par>
                        <p:par>
                          <p:cTn id="24" fill="hold" nodeType="afterGroup">
                            <p:stCondLst>
                              <p:cond delay="1920"/>
                            </p:stCondLst>
                            <p:childTnLst>
                              <p:par>
                                <p:cTn id="25" presetID="1" presetClass="entr" presetSubtype="0" fill="hold" grpId="0" nodeType="afterEffect">
                                  <p:stCondLst>
                                    <p:cond delay="0"/>
                                  </p:stCondLst>
                                  <p:childTnLst>
                                    <p:set>
                                      <p:cBhvr>
                                        <p:cTn id="26" dur="1" fill="hold">
                                          <p:stCondLst>
                                            <p:cond delay="0"/>
                                          </p:stCondLst>
                                        </p:cTn>
                                        <p:tgtEl>
                                          <p:spTgt spid="22531"/>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3.61111E-6 2.61795E-6 L 0.39202 0.15425 " pathEditMode="relative" rAng="0" ptsTypes="AA">
                                      <p:cBhvr>
                                        <p:cTn id="28" dur="500" spd="-99700" fill="hold"/>
                                        <p:tgtEl>
                                          <p:spTgt spid="22531"/>
                                        </p:tgtEl>
                                        <p:attrNameLst>
                                          <p:attrName>ppt_x,ppt_y</p:attrName>
                                        </p:attrNameLst>
                                      </p:cBhvr>
                                      <p:rCtr x="19600" y="7700"/>
                                    </p:animMotion>
                                  </p:childTnLst>
                                </p:cTn>
                              </p:par>
                              <p:par>
                                <p:cTn id="29" presetID="1" presetClass="entr" presetSubtype="0" fill="hold" grpId="0" nodeType="withEffect">
                                  <p:stCondLst>
                                    <p:cond delay="0"/>
                                  </p:stCondLst>
                                  <p:childTnLst>
                                    <p:set>
                                      <p:cBhvr>
                                        <p:cTn id="30" dur="1" fill="hold">
                                          <p:stCondLst>
                                            <p:cond delay="0"/>
                                          </p:stCondLst>
                                        </p:cTn>
                                        <p:tgtEl>
                                          <p:spTgt spid="22532"/>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1.38889E-6 -1.14709E-6 L -0.41736 -0.12928 " pathEditMode="relative" rAng="0" ptsTypes="AA">
                                      <p:cBhvr>
                                        <p:cTn id="32" dur="500" spd="-99700" fill="hold"/>
                                        <p:tgtEl>
                                          <p:spTgt spid="22532"/>
                                        </p:tgtEl>
                                        <p:attrNameLst>
                                          <p:attrName>ppt_x,ppt_y</p:attrName>
                                        </p:attrNameLst>
                                      </p:cBhvr>
                                      <p:rCtr x="-20700" y="-6300"/>
                                    </p:animMotion>
                                  </p:childTnLst>
                                </p:cTn>
                              </p:par>
                              <p:par>
                                <p:cTn id="33" presetID="10" presetClass="entr" presetSubtype="0" fill="hold" grpId="0" nodeType="withEffect">
                                  <p:stCondLst>
                                    <p:cond delay="0"/>
                                  </p:stCondLst>
                                  <p:childTnLst>
                                    <p:set>
                                      <p:cBhvr>
                                        <p:cTn id="34" dur="1" fill="hold">
                                          <p:stCondLst>
                                            <p:cond delay="0"/>
                                          </p:stCondLst>
                                        </p:cTn>
                                        <p:tgtEl>
                                          <p:spTgt spid="22530"/>
                                        </p:tgtEl>
                                        <p:attrNameLst>
                                          <p:attrName>style.visibility</p:attrName>
                                        </p:attrNameLst>
                                      </p:cBhvr>
                                      <p:to>
                                        <p:strVal val="visible"/>
                                      </p:to>
                                    </p:set>
                                    <p:anim calcmode="lin" valueType="num">
                                      <p:cBhvr>
                                        <p:cTn id="35" dur="500" fill="hold"/>
                                        <p:tgtEl>
                                          <p:spTgt spid="22530"/>
                                        </p:tgtEl>
                                        <p:attrNameLst>
                                          <p:attrName>ppt_w</p:attrName>
                                        </p:attrNameLst>
                                      </p:cBhvr>
                                      <p:tavLst>
                                        <p:tav tm="0">
                                          <p:val>
                                            <p:fltVal val="0"/>
                                          </p:val>
                                        </p:tav>
                                        <p:tav tm="100000">
                                          <p:val>
                                            <p:strVal val="#ppt_w"/>
                                          </p:val>
                                        </p:tav>
                                      </p:tavLst>
                                    </p:anim>
                                    <p:anim calcmode="lin" valueType="num">
                                      <p:cBhvr>
                                        <p:cTn id="36" dur="500" fill="hold"/>
                                        <p:tgtEl>
                                          <p:spTgt spid="22530"/>
                                        </p:tgtEl>
                                        <p:attrNameLst>
                                          <p:attrName>ppt_h</p:attrName>
                                        </p:attrNameLst>
                                      </p:cBhvr>
                                      <p:tavLst>
                                        <p:tav tm="0">
                                          <p:val>
                                            <p:fltVal val="0"/>
                                          </p:val>
                                        </p:tav>
                                        <p:tav tm="100000">
                                          <p:val>
                                            <p:strVal val="#ppt_h"/>
                                          </p:val>
                                        </p:tav>
                                      </p:tavLst>
                                    </p:anim>
                                    <p:animEffect transition="in" filter="fade">
                                      <p:cBhvr>
                                        <p:cTn id="37" dur="500"/>
                                        <p:tgtEl>
                                          <p:spTgt spid="22530"/>
                                        </p:tgtEl>
                                      </p:cBhvr>
                                    </p:animEffect>
                                  </p:childTnLst>
                                </p:cTn>
                              </p:par>
                            </p:childTnLst>
                          </p:cTn>
                        </p:par>
                        <p:par>
                          <p:cTn id="38" fill="hold" nodeType="afterGroup">
                            <p:stCondLst>
                              <p:cond delay="2420"/>
                            </p:stCondLst>
                            <p:childTnLst>
                              <p:par>
                                <p:cTn id="39" presetID="22" presetClass="entr" presetSubtype="1" fill="hold" grpId="0" nodeType="afterEffect">
                                  <p:stCondLst>
                                    <p:cond delay="0"/>
                                  </p:stCondLst>
                                  <p:childTnLst>
                                    <p:set>
                                      <p:cBhvr>
                                        <p:cTn id="40" dur="1" fill="hold">
                                          <p:stCondLst>
                                            <p:cond delay="0"/>
                                          </p:stCondLst>
                                        </p:cTn>
                                        <p:tgtEl>
                                          <p:spTgt spid="22537"/>
                                        </p:tgtEl>
                                        <p:attrNameLst>
                                          <p:attrName>style.visibility</p:attrName>
                                        </p:attrNameLst>
                                      </p:cBhvr>
                                      <p:to>
                                        <p:strVal val="visible"/>
                                      </p:to>
                                    </p:set>
                                    <p:animEffect transition="in" filter="wipe(up)">
                                      <p:cBhvr>
                                        <p:cTn id="41" dur="500"/>
                                        <p:tgtEl>
                                          <p:spTgt spid="22537"/>
                                        </p:tgtEl>
                                      </p:cBhvr>
                                    </p:animEffect>
                                  </p:childTnLst>
                                </p:cTn>
                              </p:par>
                            </p:childTnLst>
                          </p:cTn>
                        </p:par>
                        <p:par>
                          <p:cTn id="42" fill="hold" nodeType="afterGroup">
                            <p:stCondLst>
                              <p:cond delay="2920"/>
                            </p:stCondLst>
                            <p:childTnLst>
                              <p:par>
                                <p:cTn id="43" presetID="2" presetClass="entr" presetSubtype="12" fill="hold" grpId="0" nodeType="after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additive="base">
                                        <p:cTn id="45" dur="500" fill="hold"/>
                                        <p:tgtEl>
                                          <p:spTgt spid="22538"/>
                                        </p:tgtEl>
                                        <p:attrNameLst>
                                          <p:attrName>ppt_x</p:attrName>
                                        </p:attrNameLst>
                                      </p:cBhvr>
                                      <p:tavLst>
                                        <p:tav tm="0">
                                          <p:val>
                                            <p:strVal val="0-#ppt_w/2"/>
                                          </p:val>
                                        </p:tav>
                                        <p:tav tm="100000">
                                          <p:val>
                                            <p:strVal val="#ppt_x"/>
                                          </p:val>
                                        </p:tav>
                                      </p:tavLst>
                                    </p:anim>
                                    <p:anim calcmode="lin" valueType="num">
                                      <p:cBhvr additive="base">
                                        <p:cTn id="46" dur="500" fill="hold"/>
                                        <p:tgtEl>
                                          <p:spTgt spid="22538"/>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2539"/>
                                        </p:tgtEl>
                                        <p:attrNameLst>
                                          <p:attrName>style.visibility</p:attrName>
                                        </p:attrNameLst>
                                      </p:cBhvr>
                                      <p:to>
                                        <p:strVal val="visible"/>
                                      </p:to>
                                    </p:set>
                                    <p:anim calcmode="lin" valueType="num">
                                      <p:cBhvr additive="base">
                                        <p:cTn id="49" dur="500" fill="hold"/>
                                        <p:tgtEl>
                                          <p:spTgt spid="22539"/>
                                        </p:tgtEl>
                                        <p:attrNameLst>
                                          <p:attrName>ppt_x</p:attrName>
                                        </p:attrNameLst>
                                      </p:cBhvr>
                                      <p:tavLst>
                                        <p:tav tm="0">
                                          <p:val>
                                            <p:strVal val="0-#ppt_w/2"/>
                                          </p:val>
                                        </p:tav>
                                        <p:tav tm="100000">
                                          <p:val>
                                            <p:strVal val="#ppt_x"/>
                                          </p:val>
                                        </p:tav>
                                      </p:tavLst>
                                    </p:anim>
                                    <p:anim calcmode="lin" valueType="num">
                                      <p:cBhvr additive="base">
                                        <p:cTn id="50" dur="500" fill="hold"/>
                                        <p:tgtEl>
                                          <p:spTgt spid="22539"/>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3520"/>
                            </p:stCondLst>
                            <p:childTnLst>
                              <p:par>
                                <p:cTn id="52" presetID="42" presetClass="entr" presetSubtype="0" fill="hold" nodeType="afterEffect">
                                  <p:stCondLst>
                                    <p:cond delay="0"/>
                                  </p:stCondLst>
                                  <p:childTnLst>
                                    <p:set>
                                      <p:cBhvr>
                                        <p:cTn id="53" dur="1" fill="hold">
                                          <p:stCondLst>
                                            <p:cond delay="0"/>
                                          </p:stCondLst>
                                        </p:cTn>
                                        <p:tgtEl>
                                          <p:spTgt spid="22536"/>
                                        </p:tgtEl>
                                        <p:attrNameLst>
                                          <p:attrName>style.visibility</p:attrName>
                                        </p:attrNameLst>
                                      </p:cBhvr>
                                      <p:to>
                                        <p:strVal val="visible"/>
                                      </p:to>
                                    </p:set>
                                    <p:animEffect transition="in" filter="fade">
                                      <p:cBhvr>
                                        <p:cTn id="54" dur="1000"/>
                                        <p:tgtEl>
                                          <p:spTgt spid="22536"/>
                                        </p:tgtEl>
                                      </p:cBhvr>
                                    </p:animEffect>
                                    <p:anim calcmode="lin" valueType="num">
                                      <p:cBhvr>
                                        <p:cTn id="55" dur="1000" fill="hold"/>
                                        <p:tgtEl>
                                          <p:spTgt spid="22536"/>
                                        </p:tgtEl>
                                        <p:attrNameLst>
                                          <p:attrName>ppt_x</p:attrName>
                                        </p:attrNameLst>
                                      </p:cBhvr>
                                      <p:tavLst>
                                        <p:tav tm="0">
                                          <p:val>
                                            <p:strVal val="#ppt_x"/>
                                          </p:val>
                                        </p:tav>
                                        <p:tav tm="100000">
                                          <p:val>
                                            <p:strVal val="#ppt_x"/>
                                          </p:val>
                                        </p:tav>
                                      </p:tavLst>
                                    </p:anim>
                                    <p:anim calcmode="lin" valueType="num">
                                      <p:cBhvr>
                                        <p:cTn id="56" dur="1000" fill="hold"/>
                                        <p:tgtEl>
                                          <p:spTgt spid="225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autoUpdateAnimBg="0"/>
      <p:bldP spid="22531" grpId="0" animBg="1"/>
      <p:bldP spid="22531" grpId="1" animBg="1"/>
      <p:bldP spid="22532" grpId="0" animBg="1"/>
      <p:bldP spid="22532" grpId="1" animBg="1"/>
      <p:bldP spid="22533" grpId="0" autoUpdateAnimBg="0"/>
      <p:bldP spid="22534" grpId="0" animBg="1"/>
      <p:bldP spid="22535" grpId="0" autoUpdateAnimBg="0"/>
      <p:bldP spid="22537" grpId="0" autoUpdateAnimBg="0"/>
      <p:bldP spid="22538" grpId="0" animBg="1" autoUpdateAnimBg="0"/>
      <p:bldP spid="2253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产业优势</a:t>
            </a:r>
          </a:p>
        </p:txBody>
      </p:sp>
      <p:sp>
        <p:nvSpPr>
          <p:cNvPr id="2355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TextBox 1"/>
          <p:cNvSpPr txBox="1">
            <a:spLocks noChangeArrowheads="1"/>
          </p:cNvSpPr>
          <p:nvPr/>
        </p:nvSpPr>
        <p:spPr bwMode="auto">
          <a:xfrm>
            <a:off x="636588" y="596900"/>
            <a:ext cx="2165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INDUSTRIAL ADVANTAGES</a:t>
            </a:r>
            <a:endParaRPr lang="zh-CN" altLang="en-US" sz="1200">
              <a:latin typeface="微软雅黑" pitchFamily="34" charset="-122"/>
              <a:ea typeface="微软雅黑" pitchFamily="34" charset="-122"/>
            </a:endParaRPr>
          </a:p>
        </p:txBody>
      </p:sp>
      <p:sp>
        <p:nvSpPr>
          <p:cNvPr id="23557" name="Freeform 10"/>
          <p:cNvSpPr>
            <a:spLocks noEditPoints="1"/>
          </p:cNvSpPr>
          <p:nvPr/>
        </p:nvSpPr>
        <p:spPr bwMode="auto">
          <a:xfrm>
            <a:off x="58896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8" name="Freeform 11"/>
          <p:cNvSpPr>
            <a:spLocks noEditPoints="1"/>
          </p:cNvSpPr>
          <p:nvPr/>
        </p:nvSpPr>
        <p:spPr bwMode="auto">
          <a:xfrm>
            <a:off x="335756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9" name="Freeform 12"/>
          <p:cNvSpPr>
            <a:spLocks noEditPoints="1"/>
          </p:cNvSpPr>
          <p:nvPr/>
        </p:nvSpPr>
        <p:spPr bwMode="auto">
          <a:xfrm>
            <a:off x="6107113" y="3633788"/>
            <a:ext cx="2646362" cy="284162"/>
          </a:xfrm>
          <a:custGeom>
            <a:avLst/>
            <a:gdLst>
              <a:gd name="T0" fmla="*/ 0 w 3467"/>
              <a:gd name="T1" fmla="*/ 2147483647 h 374"/>
              <a:gd name="T2" fmla="*/ 2147483647 w 3467"/>
              <a:gd name="T3" fmla="*/ 2147483647 h 374"/>
              <a:gd name="T4" fmla="*/ 2147483647 w 3467"/>
              <a:gd name="T5" fmla="*/ 0 h 374"/>
              <a:gd name="T6" fmla="*/ 0 w 3467"/>
              <a:gd name="T7" fmla="*/ 0 h 374"/>
              <a:gd name="T8" fmla="*/ 0 w 3467"/>
              <a:gd name="T9" fmla="*/ 2147483647 h 374"/>
              <a:gd name="T10" fmla="*/ 2147483647 w 3467"/>
              <a:gd name="T11" fmla="*/ 2147483647 h 374"/>
              <a:gd name="T12" fmla="*/ 2147483647 w 3467"/>
              <a:gd name="T13" fmla="*/ 2147483647 h 374"/>
              <a:gd name="T14" fmla="*/ 2147483647 w 3467"/>
              <a:gd name="T15" fmla="*/ 2147483647 h 374"/>
              <a:gd name="T16" fmla="*/ 2147483647 w 3467"/>
              <a:gd name="T17" fmla="*/ 2147483647 h 374"/>
              <a:gd name="T18" fmla="*/ 2147483647 w 3467"/>
              <a:gd name="T19" fmla="*/ 2147483647 h 374"/>
              <a:gd name="T20" fmla="*/ 2147483647 w 3467"/>
              <a:gd name="T21" fmla="*/ 2147483647 h 374"/>
              <a:gd name="T22" fmla="*/ 2147483647 w 3467"/>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60" name="TextBox 7"/>
          <p:cNvSpPr txBox="1">
            <a:spLocks noChangeArrowheads="1"/>
          </p:cNvSpPr>
          <p:nvPr/>
        </p:nvSpPr>
        <p:spPr bwMode="auto">
          <a:xfrm>
            <a:off x="588963" y="4171950"/>
            <a:ext cx="26257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光电子信息</a:t>
            </a:r>
            <a:endParaRPr lang="en-US" b="1">
              <a:solidFill>
                <a:schemeClr val="accent2"/>
              </a:solidFill>
              <a:latin typeface="微软雅黑" pitchFamily="34" charset="-122"/>
              <a:ea typeface="微软雅黑" pitchFamily="34" charset="-122"/>
            </a:endParaRPr>
          </a:p>
        </p:txBody>
      </p:sp>
      <p:sp>
        <p:nvSpPr>
          <p:cNvPr id="23561" name="TextBox 9"/>
          <p:cNvSpPr txBox="1">
            <a:spLocks noChangeArrowheads="1"/>
          </p:cNvSpPr>
          <p:nvPr/>
        </p:nvSpPr>
        <p:spPr bwMode="auto">
          <a:xfrm>
            <a:off x="3386138" y="4171950"/>
            <a:ext cx="2627312" cy="36988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食品饮料</a:t>
            </a:r>
            <a:endParaRPr lang="en-US" b="1">
              <a:solidFill>
                <a:schemeClr val="accent2"/>
              </a:solidFill>
              <a:latin typeface="微软雅黑" pitchFamily="34" charset="-122"/>
              <a:ea typeface="微软雅黑" pitchFamily="34" charset="-122"/>
            </a:endParaRPr>
          </a:p>
        </p:txBody>
      </p:sp>
      <p:sp>
        <p:nvSpPr>
          <p:cNvPr id="23562" name="TextBox 10"/>
          <p:cNvSpPr txBox="1">
            <a:spLocks noChangeArrowheads="1"/>
          </p:cNvSpPr>
          <p:nvPr/>
        </p:nvSpPr>
        <p:spPr bwMode="auto">
          <a:xfrm>
            <a:off x="6170613" y="4171950"/>
            <a:ext cx="2627312"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b="1">
                <a:solidFill>
                  <a:schemeClr val="accent2"/>
                </a:solidFill>
                <a:latin typeface="微软雅黑" pitchFamily="34" charset="-122"/>
                <a:ea typeface="微软雅黑" pitchFamily="34" charset="-122"/>
              </a:rPr>
              <a:t>医药卫材</a:t>
            </a:r>
            <a:endParaRPr lang="en-US" b="1">
              <a:solidFill>
                <a:schemeClr val="accent2"/>
              </a:solidFill>
              <a:latin typeface="微软雅黑" pitchFamily="34" charset="-122"/>
              <a:ea typeface="微软雅黑" pitchFamily="34" charset="-122"/>
            </a:endParaRPr>
          </a:p>
        </p:txBody>
      </p:sp>
      <p:sp>
        <p:nvSpPr>
          <p:cNvPr id="23563" name="Rectangle 6"/>
          <p:cNvSpPr>
            <a:spLocks noChangeArrowheads="1"/>
          </p:cNvSpPr>
          <p:nvPr/>
        </p:nvSpPr>
        <p:spPr bwMode="auto">
          <a:xfrm>
            <a:off x="596900" y="1531938"/>
            <a:ext cx="2640013" cy="20510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4" name="Rectangle 7"/>
          <p:cNvSpPr>
            <a:spLocks noChangeArrowheads="1"/>
          </p:cNvSpPr>
          <p:nvPr/>
        </p:nvSpPr>
        <p:spPr bwMode="auto">
          <a:xfrm>
            <a:off x="3355975" y="1531938"/>
            <a:ext cx="2640013" cy="20510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5" name="Rectangle 8"/>
          <p:cNvSpPr>
            <a:spLocks noChangeArrowheads="1"/>
          </p:cNvSpPr>
          <p:nvPr/>
        </p:nvSpPr>
        <p:spPr bwMode="auto">
          <a:xfrm>
            <a:off x="6115050" y="1531938"/>
            <a:ext cx="2640013" cy="20510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3566" name="TextBox 16"/>
          <p:cNvSpPr txBox="1">
            <a:spLocks noChangeArrowheads="1"/>
          </p:cNvSpPr>
          <p:nvPr/>
        </p:nvSpPr>
        <p:spPr bwMode="auto">
          <a:xfrm>
            <a:off x="3398838" y="4772025"/>
            <a:ext cx="261778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产业配套较全、水质优、原材料供应充足。</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红牛饮料、统一茶饮料、今麦郎、八月花食品等</a:t>
            </a:r>
          </a:p>
        </p:txBody>
      </p:sp>
      <p:sp>
        <p:nvSpPr>
          <p:cNvPr id="23567" name="TextBox 17"/>
          <p:cNvSpPr txBox="1">
            <a:spLocks noChangeArrowheads="1"/>
          </p:cNvSpPr>
          <p:nvPr/>
        </p:nvSpPr>
        <p:spPr bwMode="auto">
          <a:xfrm>
            <a:off x="573088" y="4772025"/>
            <a:ext cx="2654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技术人才多，原材料供应充足。</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能一郎电池、海金杨绝缘材料、光宝科技、创盟电子、友邦电子</a:t>
            </a:r>
          </a:p>
        </p:txBody>
      </p:sp>
      <p:sp>
        <p:nvSpPr>
          <p:cNvPr id="23568" name="TextBox 18"/>
          <p:cNvSpPr txBox="1">
            <a:spLocks noChangeArrowheads="1"/>
          </p:cNvSpPr>
          <p:nvPr/>
        </p:nvSpPr>
        <p:spPr bwMode="auto">
          <a:xfrm>
            <a:off x="6183313" y="4772025"/>
            <a:ext cx="262731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b="1">
                <a:latin typeface="微软雅黑" pitchFamily="34" charset="-122"/>
                <a:ea typeface="微软雅黑" pitchFamily="34" charset="-122"/>
              </a:rPr>
              <a:t>优势：</a:t>
            </a:r>
            <a:r>
              <a:rPr lang="zh-CN" altLang="en-US" sz="1600">
                <a:latin typeface="微软雅黑" pitchFamily="34" charset="-122"/>
                <a:ea typeface="微软雅黑" pitchFamily="34" charset="-122"/>
              </a:rPr>
              <a:t>原材料供应充足、医学人才多。</a:t>
            </a:r>
            <a:endParaRPr lang="en-US" sz="1600">
              <a:latin typeface="微软雅黑" pitchFamily="34" charset="-122"/>
              <a:ea typeface="微软雅黑" pitchFamily="34" charset="-122"/>
            </a:endParaRPr>
          </a:p>
          <a:p>
            <a:pPr algn="just" eaLnBrk="1" hangingPunct="1">
              <a:buFont typeface="Arial" pitchFamily="34" charset="0"/>
              <a:buNone/>
            </a:pPr>
            <a:r>
              <a:rPr lang="zh-CN" altLang="en-US" sz="1600" b="1">
                <a:latin typeface="微软雅黑" pitchFamily="34" charset="-122"/>
                <a:ea typeface="微软雅黑" pitchFamily="34" charset="-122"/>
              </a:rPr>
              <a:t>主要入园企业：</a:t>
            </a:r>
            <a:r>
              <a:rPr lang="zh-CN" altLang="en-US" sz="1600">
                <a:latin typeface="微软雅黑" pitchFamily="34" charset="-122"/>
                <a:ea typeface="微软雅黑" pitchFamily="34" charset="-122"/>
              </a:rPr>
              <a:t>杰士邦卫生用品、青源药业、吉斯生物、沃尔克医疗器械等</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300" fill="hold"/>
                                        <p:tgtEl>
                                          <p:spTgt spid="23555"/>
                                        </p:tgtEl>
                                        <p:attrNameLst>
                                          <p:attrName>ppt_x</p:attrName>
                                        </p:attrNameLst>
                                      </p:cBhvr>
                                      <p:tavLst>
                                        <p:tav tm="0">
                                          <p:val>
                                            <p:strVal val="0-#ppt_w/2"/>
                                          </p:val>
                                        </p:tav>
                                        <p:tav tm="100000">
                                          <p:val>
                                            <p:strVal val="#ppt_x"/>
                                          </p:val>
                                        </p:tav>
                                      </p:tavLst>
                                    </p:anim>
                                    <p:anim calcmode="lin" valueType="num">
                                      <p:cBhvr additive="base">
                                        <p:cTn id="8" dur="300" fill="hold"/>
                                        <p:tgtEl>
                                          <p:spTgt spid="2355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3554"/>
                                        </p:tgtEl>
                                        <p:attrNameLst>
                                          <p:attrName>style.visibility</p:attrName>
                                        </p:attrNameLst>
                                      </p:cBhvr>
                                      <p:to>
                                        <p:strVal val="visible"/>
                                      </p:to>
                                    </p:set>
                                    <p:anim by="(-#ppt_w*2)" calcmode="lin" valueType="num">
                                      <p:cBhvr rctx="PPT">
                                        <p:cTn id="12" dur="250" autoRev="1" fill="hold">
                                          <p:stCondLst>
                                            <p:cond delay="0"/>
                                          </p:stCondLst>
                                        </p:cTn>
                                        <p:tgtEl>
                                          <p:spTgt spid="23554"/>
                                        </p:tgtEl>
                                        <p:attrNameLst>
                                          <p:attrName>ppt_w</p:attrName>
                                        </p:attrNameLst>
                                      </p:cBhvr>
                                    </p:anim>
                                    <p:anim by="(#ppt_w*0.50)" calcmode="lin" valueType="num">
                                      <p:cBhvr>
                                        <p:cTn id="13" dur="250" decel="50000" autoRev="1" fill="hold">
                                          <p:stCondLst>
                                            <p:cond delay="0"/>
                                          </p:stCondLst>
                                        </p:cTn>
                                        <p:tgtEl>
                                          <p:spTgt spid="23554"/>
                                        </p:tgtEl>
                                        <p:attrNameLst>
                                          <p:attrName>ppt_x</p:attrName>
                                        </p:attrNameLst>
                                      </p:cBhvr>
                                    </p:anim>
                                    <p:anim from="(-#ppt_h/2)" to="(#ppt_y)" calcmode="lin" valueType="num">
                                      <p:cBhvr>
                                        <p:cTn id="14" dur="500" fill="hold">
                                          <p:stCondLst>
                                            <p:cond delay="0"/>
                                          </p:stCondLst>
                                        </p:cTn>
                                        <p:tgtEl>
                                          <p:spTgt spid="23554"/>
                                        </p:tgtEl>
                                        <p:attrNameLst>
                                          <p:attrName>ppt_y</p:attrName>
                                        </p:attrNameLst>
                                      </p:cBhvr>
                                    </p:anim>
                                    <p:animRot by="21600000">
                                      <p:cBhvr>
                                        <p:cTn id="15" dur="500" fill="hold">
                                          <p:stCondLst>
                                            <p:cond delay="0"/>
                                          </p:stCondLst>
                                        </p:cTn>
                                        <p:tgtEl>
                                          <p:spTgt spid="2355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3556"/>
                                        </p:tgtEl>
                                        <p:attrNameLst>
                                          <p:attrName>style.visibility</p:attrName>
                                        </p:attrNameLst>
                                      </p:cBhvr>
                                      <p:to>
                                        <p:strVal val="visible"/>
                                      </p:to>
                                    </p:set>
                                    <p:anim calcmode="lin" valueType="num">
                                      <p:cBhvr>
                                        <p:cTn id="19" dur="300" fill="hold"/>
                                        <p:tgtEl>
                                          <p:spTgt spid="2355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3556"/>
                                        </p:tgtEl>
                                        <p:attrNameLst>
                                          <p:attrName>ppt_y</p:attrName>
                                        </p:attrNameLst>
                                      </p:cBhvr>
                                      <p:tavLst>
                                        <p:tav tm="0">
                                          <p:val>
                                            <p:strVal val="#ppt_y"/>
                                          </p:val>
                                        </p:tav>
                                        <p:tav tm="100000">
                                          <p:val>
                                            <p:strVal val="#ppt_y"/>
                                          </p:val>
                                        </p:tav>
                                      </p:tavLst>
                                    </p:anim>
                                    <p:anim calcmode="lin" valueType="num">
                                      <p:cBhvr>
                                        <p:cTn id="21" dur="300" fill="hold"/>
                                        <p:tgtEl>
                                          <p:spTgt spid="2355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355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3556"/>
                                        </p:tgtEl>
                                      </p:cBhvr>
                                    </p:animEffect>
                                  </p:childTnLst>
                                </p:cTn>
                              </p:par>
                            </p:childTnLst>
                          </p:cTn>
                        </p:par>
                        <p:par>
                          <p:cTn id="24" fill="hold" nodeType="afterGroup">
                            <p:stCondLst>
                              <p:cond delay="1850"/>
                            </p:stCondLst>
                            <p:childTnLst>
                              <p:par>
                                <p:cTn id="25" presetID="47" presetClass="entr" presetSubtype="0" fill="hold" grpId="0" nodeType="afterEffect">
                                  <p:stCondLst>
                                    <p:cond delay="0"/>
                                  </p:stCondLst>
                                  <p:childTnLst>
                                    <p:set>
                                      <p:cBhvr>
                                        <p:cTn id="26" dur="1" fill="hold">
                                          <p:stCondLst>
                                            <p:cond delay="0"/>
                                          </p:stCondLst>
                                        </p:cTn>
                                        <p:tgtEl>
                                          <p:spTgt spid="23563"/>
                                        </p:tgtEl>
                                        <p:attrNameLst>
                                          <p:attrName>style.visibility</p:attrName>
                                        </p:attrNameLst>
                                      </p:cBhvr>
                                      <p:to>
                                        <p:strVal val="visible"/>
                                      </p:to>
                                    </p:set>
                                    <p:animEffect transition="in" filter="fade">
                                      <p:cBhvr>
                                        <p:cTn id="27" dur="1000"/>
                                        <p:tgtEl>
                                          <p:spTgt spid="23563"/>
                                        </p:tgtEl>
                                      </p:cBhvr>
                                    </p:animEffect>
                                    <p:anim calcmode="lin" valueType="num">
                                      <p:cBhvr>
                                        <p:cTn id="28" dur="1000" fill="hold"/>
                                        <p:tgtEl>
                                          <p:spTgt spid="23563"/>
                                        </p:tgtEl>
                                        <p:attrNameLst>
                                          <p:attrName>ppt_x</p:attrName>
                                        </p:attrNameLst>
                                      </p:cBhvr>
                                      <p:tavLst>
                                        <p:tav tm="0">
                                          <p:val>
                                            <p:strVal val="#ppt_x"/>
                                          </p:val>
                                        </p:tav>
                                        <p:tav tm="100000">
                                          <p:val>
                                            <p:strVal val="#ppt_x"/>
                                          </p:val>
                                        </p:tav>
                                      </p:tavLst>
                                    </p:anim>
                                    <p:anim calcmode="lin" valueType="num">
                                      <p:cBhvr>
                                        <p:cTn id="29" dur="1000" fill="hold"/>
                                        <p:tgtEl>
                                          <p:spTgt spid="2356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3564"/>
                                        </p:tgtEl>
                                        <p:attrNameLst>
                                          <p:attrName>style.visibility</p:attrName>
                                        </p:attrNameLst>
                                      </p:cBhvr>
                                      <p:to>
                                        <p:strVal val="visible"/>
                                      </p:to>
                                    </p:set>
                                    <p:animEffect transition="in" filter="fade">
                                      <p:cBhvr>
                                        <p:cTn id="32" dur="1000"/>
                                        <p:tgtEl>
                                          <p:spTgt spid="23564"/>
                                        </p:tgtEl>
                                      </p:cBhvr>
                                    </p:animEffect>
                                    <p:anim calcmode="lin" valueType="num">
                                      <p:cBhvr>
                                        <p:cTn id="33" dur="1000" fill="hold"/>
                                        <p:tgtEl>
                                          <p:spTgt spid="23564"/>
                                        </p:tgtEl>
                                        <p:attrNameLst>
                                          <p:attrName>ppt_x</p:attrName>
                                        </p:attrNameLst>
                                      </p:cBhvr>
                                      <p:tavLst>
                                        <p:tav tm="0">
                                          <p:val>
                                            <p:strVal val="#ppt_x"/>
                                          </p:val>
                                        </p:tav>
                                        <p:tav tm="100000">
                                          <p:val>
                                            <p:strVal val="#ppt_x"/>
                                          </p:val>
                                        </p:tav>
                                      </p:tavLst>
                                    </p:anim>
                                    <p:anim calcmode="lin" valueType="num">
                                      <p:cBhvr>
                                        <p:cTn id="34" dur="1000" fill="hold"/>
                                        <p:tgtEl>
                                          <p:spTgt spid="2356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23565"/>
                                        </p:tgtEl>
                                        <p:attrNameLst>
                                          <p:attrName>style.visibility</p:attrName>
                                        </p:attrNameLst>
                                      </p:cBhvr>
                                      <p:to>
                                        <p:strVal val="visible"/>
                                      </p:to>
                                    </p:set>
                                    <p:animEffect transition="in" filter="fade">
                                      <p:cBhvr>
                                        <p:cTn id="37" dur="1000"/>
                                        <p:tgtEl>
                                          <p:spTgt spid="23565"/>
                                        </p:tgtEl>
                                      </p:cBhvr>
                                    </p:animEffect>
                                    <p:anim calcmode="lin" valueType="num">
                                      <p:cBhvr>
                                        <p:cTn id="38" dur="1000" fill="hold"/>
                                        <p:tgtEl>
                                          <p:spTgt spid="23565"/>
                                        </p:tgtEl>
                                        <p:attrNameLst>
                                          <p:attrName>ppt_x</p:attrName>
                                        </p:attrNameLst>
                                      </p:cBhvr>
                                      <p:tavLst>
                                        <p:tav tm="0">
                                          <p:val>
                                            <p:strVal val="#ppt_x"/>
                                          </p:val>
                                        </p:tav>
                                        <p:tav tm="100000">
                                          <p:val>
                                            <p:strVal val="#ppt_x"/>
                                          </p:val>
                                        </p:tav>
                                      </p:tavLst>
                                    </p:anim>
                                    <p:anim calcmode="lin" valueType="num">
                                      <p:cBhvr>
                                        <p:cTn id="39" dur="1000" fill="hold"/>
                                        <p:tgtEl>
                                          <p:spTgt spid="23565"/>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3250"/>
                            </p:stCondLst>
                            <p:childTnLst>
                              <p:par>
                                <p:cTn id="41" presetID="47" presetClass="entr" presetSubtype="0" fill="hold" grpId="0" nodeType="afterEffect">
                                  <p:stCondLst>
                                    <p:cond delay="0"/>
                                  </p:stCondLst>
                                  <p:childTnLst>
                                    <p:set>
                                      <p:cBhvr>
                                        <p:cTn id="42" dur="1" fill="hold">
                                          <p:stCondLst>
                                            <p:cond delay="0"/>
                                          </p:stCondLst>
                                        </p:cTn>
                                        <p:tgtEl>
                                          <p:spTgt spid="23557"/>
                                        </p:tgtEl>
                                        <p:attrNameLst>
                                          <p:attrName>style.visibility</p:attrName>
                                        </p:attrNameLst>
                                      </p:cBhvr>
                                      <p:to>
                                        <p:strVal val="visible"/>
                                      </p:to>
                                    </p:set>
                                    <p:animEffect transition="in" filter="fade">
                                      <p:cBhvr>
                                        <p:cTn id="43" dur="500"/>
                                        <p:tgtEl>
                                          <p:spTgt spid="23557"/>
                                        </p:tgtEl>
                                      </p:cBhvr>
                                    </p:animEffect>
                                    <p:anim calcmode="lin" valueType="num">
                                      <p:cBhvr>
                                        <p:cTn id="44" dur="500" fill="hold"/>
                                        <p:tgtEl>
                                          <p:spTgt spid="23557"/>
                                        </p:tgtEl>
                                        <p:attrNameLst>
                                          <p:attrName>ppt_x</p:attrName>
                                        </p:attrNameLst>
                                      </p:cBhvr>
                                      <p:tavLst>
                                        <p:tav tm="0">
                                          <p:val>
                                            <p:strVal val="#ppt_x"/>
                                          </p:val>
                                        </p:tav>
                                        <p:tav tm="100000">
                                          <p:val>
                                            <p:strVal val="#ppt_x"/>
                                          </p:val>
                                        </p:tav>
                                      </p:tavLst>
                                    </p:anim>
                                    <p:anim calcmode="lin" valueType="num">
                                      <p:cBhvr>
                                        <p:cTn id="45" dur="500" fill="hold"/>
                                        <p:tgtEl>
                                          <p:spTgt spid="23557"/>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
                                  </p:stCondLst>
                                  <p:childTnLst>
                                    <p:set>
                                      <p:cBhvr>
                                        <p:cTn id="47" dur="1" fill="hold">
                                          <p:stCondLst>
                                            <p:cond delay="0"/>
                                          </p:stCondLst>
                                        </p:cTn>
                                        <p:tgtEl>
                                          <p:spTgt spid="23558"/>
                                        </p:tgtEl>
                                        <p:attrNameLst>
                                          <p:attrName>style.visibility</p:attrName>
                                        </p:attrNameLst>
                                      </p:cBhvr>
                                      <p:to>
                                        <p:strVal val="visible"/>
                                      </p:to>
                                    </p:set>
                                    <p:animEffect transition="in" filter="fade">
                                      <p:cBhvr>
                                        <p:cTn id="48" dur="500"/>
                                        <p:tgtEl>
                                          <p:spTgt spid="23558"/>
                                        </p:tgtEl>
                                      </p:cBhvr>
                                    </p:animEffect>
                                    <p:anim calcmode="lin" valueType="num">
                                      <p:cBhvr>
                                        <p:cTn id="49" dur="500" fill="hold"/>
                                        <p:tgtEl>
                                          <p:spTgt spid="23558"/>
                                        </p:tgtEl>
                                        <p:attrNameLst>
                                          <p:attrName>ppt_x</p:attrName>
                                        </p:attrNameLst>
                                      </p:cBhvr>
                                      <p:tavLst>
                                        <p:tav tm="0">
                                          <p:val>
                                            <p:strVal val="#ppt_x"/>
                                          </p:val>
                                        </p:tav>
                                        <p:tav tm="100000">
                                          <p:val>
                                            <p:strVal val="#ppt_x"/>
                                          </p:val>
                                        </p:tav>
                                      </p:tavLst>
                                    </p:anim>
                                    <p:anim calcmode="lin" valueType="num">
                                      <p:cBhvr>
                                        <p:cTn id="50" dur="500" fill="hold"/>
                                        <p:tgtEl>
                                          <p:spTgt spid="2355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00"/>
                                  </p:stCondLst>
                                  <p:childTnLst>
                                    <p:set>
                                      <p:cBhvr>
                                        <p:cTn id="52" dur="1" fill="hold">
                                          <p:stCondLst>
                                            <p:cond delay="0"/>
                                          </p:stCondLst>
                                        </p:cTn>
                                        <p:tgtEl>
                                          <p:spTgt spid="23559"/>
                                        </p:tgtEl>
                                        <p:attrNameLst>
                                          <p:attrName>style.visibility</p:attrName>
                                        </p:attrNameLst>
                                      </p:cBhvr>
                                      <p:to>
                                        <p:strVal val="visible"/>
                                      </p:to>
                                    </p:set>
                                    <p:animEffect transition="in" filter="fade">
                                      <p:cBhvr>
                                        <p:cTn id="53" dur="500"/>
                                        <p:tgtEl>
                                          <p:spTgt spid="23559"/>
                                        </p:tgtEl>
                                      </p:cBhvr>
                                    </p:animEffect>
                                    <p:anim calcmode="lin" valueType="num">
                                      <p:cBhvr>
                                        <p:cTn id="54" dur="500" fill="hold"/>
                                        <p:tgtEl>
                                          <p:spTgt spid="23559"/>
                                        </p:tgtEl>
                                        <p:attrNameLst>
                                          <p:attrName>ppt_x</p:attrName>
                                        </p:attrNameLst>
                                      </p:cBhvr>
                                      <p:tavLst>
                                        <p:tav tm="0">
                                          <p:val>
                                            <p:strVal val="#ppt_x"/>
                                          </p:val>
                                        </p:tav>
                                        <p:tav tm="100000">
                                          <p:val>
                                            <p:strVal val="#ppt_x"/>
                                          </p:val>
                                        </p:tav>
                                      </p:tavLst>
                                    </p:anim>
                                    <p:anim calcmode="lin" valueType="num">
                                      <p:cBhvr>
                                        <p:cTn id="55" dur="500" fill="hold"/>
                                        <p:tgtEl>
                                          <p:spTgt spid="2355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3950"/>
                            </p:stCondLst>
                            <p:childTnLst>
                              <p:par>
                                <p:cTn id="57" presetID="2" presetClass="entr" presetSubtype="12" fill="hold" grpId="0" nodeType="afterEffect">
                                  <p:stCondLst>
                                    <p:cond delay="0"/>
                                  </p:stCondLst>
                                  <p:childTnLst>
                                    <p:set>
                                      <p:cBhvr>
                                        <p:cTn id="58" dur="1" fill="hold">
                                          <p:stCondLst>
                                            <p:cond delay="0"/>
                                          </p:stCondLst>
                                        </p:cTn>
                                        <p:tgtEl>
                                          <p:spTgt spid="23560"/>
                                        </p:tgtEl>
                                        <p:attrNameLst>
                                          <p:attrName>style.visibility</p:attrName>
                                        </p:attrNameLst>
                                      </p:cBhvr>
                                      <p:to>
                                        <p:strVal val="visible"/>
                                      </p:to>
                                    </p:set>
                                    <p:anim calcmode="lin" valueType="num">
                                      <p:cBhvr additive="base">
                                        <p:cTn id="59" dur="500" fill="hold"/>
                                        <p:tgtEl>
                                          <p:spTgt spid="23560"/>
                                        </p:tgtEl>
                                        <p:attrNameLst>
                                          <p:attrName>ppt_x</p:attrName>
                                        </p:attrNameLst>
                                      </p:cBhvr>
                                      <p:tavLst>
                                        <p:tav tm="0">
                                          <p:val>
                                            <p:strVal val="0-#ppt_w/2"/>
                                          </p:val>
                                        </p:tav>
                                        <p:tav tm="100000">
                                          <p:val>
                                            <p:strVal val="#ppt_x"/>
                                          </p:val>
                                        </p:tav>
                                      </p:tavLst>
                                    </p:anim>
                                    <p:anim calcmode="lin" valueType="num">
                                      <p:cBhvr additive="base">
                                        <p:cTn id="60" dur="500" fill="hold"/>
                                        <p:tgtEl>
                                          <p:spTgt spid="23560"/>
                                        </p:tgtEl>
                                        <p:attrNameLst>
                                          <p:attrName>ppt_y</p:attrName>
                                        </p:attrNameLst>
                                      </p:cBhvr>
                                      <p:tavLst>
                                        <p:tav tm="0">
                                          <p:val>
                                            <p:strVal val="1+#ppt_h/2"/>
                                          </p:val>
                                        </p:tav>
                                        <p:tav tm="100000">
                                          <p:val>
                                            <p:strVal val="#ppt_y"/>
                                          </p:val>
                                        </p:tav>
                                      </p:tavLst>
                                    </p:anim>
                                  </p:childTnLst>
                                </p:cTn>
                              </p:par>
                              <p:par>
                                <p:cTn id="61" presetID="2" presetClass="entr" presetSubtype="12" fill="hold" grpId="0" nodeType="withEffect">
                                  <p:stCondLst>
                                    <p:cond delay="200"/>
                                  </p:stCondLst>
                                  <p:childTnLst>
                                    <p:set>
                                      <p:cBhvr>
                                        <p:cTn id="62" dur="1" fill="hold">
                                          <p:stCondLst>
                                            <p:cond delay="0"/>
                                          </p:stCondLst>
                                        </p:cTn>
                                        <p:tgtEl>
                                          <p:spTgt spid="23561"/>
                                        </p:tgtEl>
                                        <p:attrNameLst>
                                          <p:attrName>style.visibility</p:attrName>
                                        </p:attrNameLst>
                                      </p:cBhvr>
                                      <p:to>
                                        <p:strVal val="visible"/>
                                      </p:to>
                                    </p:set>
                                    <p:anim calcmode="lin" valueType="num">
                                      <p:cBhvr additive="base">
                                        <p:cTn id="63" dur="500" fill="hold"/>
                                        <p:tgtEl>
                                          <p:spTgt spid="23561"/>
                                        </p:tgtEl>
                                        <p:attrNameLst>
                                          <p:attrName>ppt_x</p:attrName>
                                        </p:attrNameLst>
                                      </p:cBhvr>
                                      <p:tavLst>
                                        <p:tav tm="0">
                                          <p:val>
                                            <p:strVal val="0-#ppt_w/2"/>
                                          </p:val>
                                        </p:tav>
                                        <p:tav tm="100000">
                                          <p:val>
                                            <p:strVal val="#ppt_x"/>
                                          </p:val>
                                        </p:tav>
                                      </p:tavLst>
                                    </p:anim>
                                    <p:anim calcmode="lin" valueType="num">
                                      <p:cBhvr additive="base">
                                        <p:cTn id="64" dur="500" fill="hold"/>
                                        <p:tgtEl>
                                          <p:spTgt spid="23561"/>
                                        </p:tgtEl>
                                        <p:attrNameLst>
                                          <p:attrName>ppt_y</p:attrName>
                                        </p:attrNameLst>
                                      </p:cBhvr>
                                      <p:tavLst>
                                        <p:tav tm="0">
                                          <p:val>
                                            <p:strVal val="1+#ppt_h/2"/>
                                          </p:val>
                                        </p:tav>
                                        <p:tav tm="100000">
                                          <p:val>
                                            <p:strVal val="#ppt_y"/>
                                          </p:val>
                                        </p:tav>
                                      </p:tavLst>
                                    </p:anim>
                                  </p:childTnLst>
                                </p:cTn>
                              </p:par>
                              <p:par>
                                <p:cTn id="65" presetID="2" presetClass="entr" presetSubtype="12" fill="hold" grpId="0" nodeType="withEffect">
                                  <p:stCondLst>
                                    <p:cond delay="400"/>
                                  </p:stCondLst>
                                  <p:childTnLst>
                                    <p:set>
                                      <p:cBhvr>
                                        <p:cTn id="66" dur="1" fill="hold">
                                          <p:stCondLst>
                                            <p:cond delay="0"/>
                                          </p:stCondLst>
                                        </p:cTn>
                                        <p:tgtEl>
                                          <p:spTgt spid="23562"/>
                                        </p:tgtEl>
                                        <p:attrNameLst>
                                          <p:attrName>style.visibility</p:attrName>
                                        </p:attrNameLst>
                                      </p:cBhvr>
                                      <p:to>
                                        <p:strVal val="visible"/>
                                      </p:to>
                                    </p:set>
                                    <p:anim calcmode="lin" valueType="num">
                                      <p:cBhvr additive="base">
                                        <p:cTn id="67" dur="500" fill="hold"/>
                                        <p:tgtEl>
                                          <p:spTgt spid="23562"/>
                                        </p:tgtEl>
                                        <p:attrNameLst>
                                          <p:attrName>ppt_x</p:attrName>
                                        </p:attrNameLst>
                                      </p:cBhvr>
                                      <p:tavLst>
                                        <p:tav tm="0">
                                          <p:val>
                                            <p:strVal val="0-#ppt_w/2"/>
                                          </p:val>
                                        </p:tav>
                                        <p:tav tm="100000">
                                          <p:val>
                                            <p:strVal val="#ppt_x"/>
                                          </p:val>
                                        </p:tav>
                                      </p:tavLst>
                                    </p:anim>
                                    <p:anim calcmode="lin" valueType="num">
                                      <p:cBhvr additive="base">
                                        <p:cTn id="68" dur="500" fill="hold"/>
                                        <p:tgtEl>
                                          <p:spTgt spid="23562"/>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4850"/>
                            </p:stCondLst>
                            <p:childTnLst>
                              <p:par>
                                <p:cTn id="70" presetID="22" presetClass="entr" presetSubtype="1" fill="hold" grpId="0" nodeType="afterEffect">
                                  <p:stCondLst>
                                    <p:cond delay="0"/>
                                  </p:stCondLst>
                                  <p:childTnLst>
                                    <p:set>
                                      <p:cBhvr>
                                        <p:cTn id="71" dur="1" fill="hold">
                                          <p:stCondLst>
                                            <p:cond delay="0"/>
                                          </p:stCondLst>
                                        </p:cTn>
                                        <p:tgtEl>
                                          <p:spTgt spid="23567"/>
                                        </p:tgtEl>
                                        <p:attrNameLst>
                                          <p:attrName>style.visibility</p:attrName>
                                        </p:attrNameLst>
                                      </p:cBhvr>
                                      <p:to>
                                        <p:strVal val="visible"/>
                                      </p:to>
                                    </p:set>
                                    <p:animEffect transition="in" filter="wipe(up)">
                                      <p:cBhvr>
                                        <p:cTn id="72" dur="500"/>
                                        <p:tgtEl>
                                          <p:spTgt spid="23567"/>
                                        </p:tgtEl>
                                      </p:cBhvr>
                                    </p:animEffect>
                                  </p:childTnLst>
                                </p:cTn>
                              </p:par>
                            </p:childTnLst>
                          </p:cTn>
                        </p:par>
                        <p:par>
                          <p:cTn id="73" fill="hold" nodeType="afterGroup">
                            <p:stCondLst>
                              <p:cond delay="5350"/>
                            </p:stCondLst>
                            <p:childTnLst>
                              <p:par>
                                <p:cTn id="74" presetID="22" presetClass="entr" presetSubtype="1" fill="hold" grpId="0" nodeType="afterEffect">
                                  <p:stCondLst>
                                    <p:cond delay="0"/>
                                  </p:stCondLst>
                                  <p:childTnLst>
                                    <p:set>
                                      <p:cBhvr>
                                        <p:cTn id="75" dur="1" fill="hold">
                                          <p:stCondLst>
                                            <p:cond delay="0"/>
                                          </p:stCondLst>
                                        </p:cTn>
                                        <p:tgtEl>
                                          <p:spTgt spid="23566"/>
                                        </p:tgtEl>
                                        <p:attrNameLst>
                                          <p:attrName>style.visibility</p:attrName>
                                        </p:attrNameLst>
                                      </p:cBhvr>
                                      <p:to>
                                        <p:strVal val="visible"/>
                                      </p:to>
                                    </p:set>
                                    <p:animEffect transition="in" filter="wipe(up)">
                                      <p:cBhvr>
                                        <p:cTn id="76" dur="500"/>
                                        <p:tgtEl>
                                          <p:spTgt spid="23566"/>
                                        </p:tgtEl>
                                      </p:cBhvr>
                                    </p:animEffect>
                                  </p:childTnLst>
                                </p:cTn>
                              </p:par>
                            </p:childTnLst>
                          </p:cTn>
                        </p:par>
                        <p:par>
                          <p:cTn id="77" fill="hold" nodeType="afterGroup">
                            <p:stCondLst>
                              <p:cond delay="5850"/>
                            </p:stCondLst>
                            <p:childTnLst>
                              <p:par>
                                <p:cTn id="78" presetID="22" presetClass="entr" presetSubtype="1" fill="hold" grpId="0" nodeType="afterEffect">
                                  <p:stCondLst>
                                    <p:cond delay="0"/>
                                  </p:stCondLst>
                                  <p:childTnLst>
                                    <p:set>
                                      <p:cBhvr>
                                        <p:cTn id="79" dur="1" fill="hold">
                                          <p:stCondLst>
                                            <p:cond delay="0"/>
                                          </p:stCondLst>
                                        </p:cTn>
                                        <p:tgtEl>
                                          <p:spTgt spid="23568"/>
                                        </p:tgtEl>
                                        <p:attrNameLst>
                                          <p:attrName>style.visibility</p:attrName>
                                        </p:attrNameLst>
                                      </p:cBhvr>
                                      <p:to>
                                        <p:strVal val="visible"/>
                                      </p:to>
                                    </p:set>
                                    <p:animEffect transition="in" filter="wipe(up)">
                                      <p:cBhvr>
                                        <p:cTn id="80" dur="500"/>
                                        <p:tgtEl>
                                          <p:spTgt spid="23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utoUpdateAnimBg="0"/>
      <p:bldP spid="23557" grpId="0" animBg="1"/>
      <p:bldP spid="23558" grpId="0" animBg="1"/>
      <p:bldP spid="23559" grpId="0" animBg="1"/>
      <p:bldP spid="23560" grpId="0" animBg="1" autoUpdateAnimBg="0"/>
      <p:bldP spid="23561" grpId="0" animBg="1" autoUpdateAnimBg="0"/>
      <p:bldP spid="23562" grpId="0" animBg="1" autoUpdateAnimBg="0"/>
      <p:bldP spid="23563" grpId="0" animBg="1" autoUpdateAnimBg="0"/>
      <p:bldP spid="23564" grpId="0" animBg="1" autoUpdateAnimBg="0"/>
      <p:bldP spid="23565" grpId="0" animBg="1" autoUpdateAnimBg="0"/>
      <p:bldP spid="23566" grpId="0" autoUpdateAnimBg="0"/>
      <p:bldP spid="23567" grpId="0" autoUpdateAnimBg="0"/>
      <p:bldP spid="23568"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2"/>
          <p:cNvSpPr>
            <a:spLocks noChangeArrowheads="1"/>
          </p:cNvSpPr>
          <p:nvPr/>
        </p:nvSpPr>
        <p:spPr bwMode="auto">
          <a:xfrm>
            <a:off x="0" y="2852738"/>
            <a:ext cx="9145588" cy="10080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4579" name="TextBox 76"/>
          <p:cNvSpPr txBox="1">
            <a:spLocks noChangeArrowheads="1"/>
          </p:cNvSpPr>
          <p:nvPr/>
        </p:nvSpPr>
        <p:spPr bwMode="auto">
          <a:xfrm>
            <a:off x="3732213" y="3065463"/>
            <a:ext cx="23383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solidFill>
                  <a:schemeClr val="accent2"/>
                </a:solidFill>
                <a:latin typeface="方正粗宋简体"/>
                <a:ea typeface="方正粗宋简体"/>
                <a:cs typeface="方正粗宋简体"/>
              </a:rPr>
              <a:t>明星企业展示</a:t>
            </a:r>
          </a:p>
        </p:txBody>
      </p:sp>
      <p:sp>
        <p:nvSpPr>
          <p:cNvPr id="24580" name="Freeform 7"/>
          <p:cNvSpPr>
            <a:spLocks/>
          </p:cNvSpPr>
          <p:nvPr/>
        </p:nvSpPr>
        <p:spPr bwMode="auto">
          <a:xfrm>
            <a:off x="3132138" y="3082925"/>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TextBox 1"/>
          <p:cNvSpPr txBox="1">
            <a:spLocks noChangeArrowheads="1"/>
          </p:cNvSpPr>
          <p:nvPr/>
        </p:nvSpPr>
        <p:spPr bwMode="auto">
          <a:xfrm>
            <a:off x="3727450" y="3443288"/>
            <a:ext cx="13223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chemeClr val="accent2"/>
                </a:solidFill>
                <a:latin typeface="微软雅黑" pitchFamily="34" charset="-122"/>
                <a:ea typeface="微软雅黑" pitchFamily="34" charset="-122"/>
              </a:rPr>
              <a:t>Star Enterprises</a:t>
            </a:r>
            <a:endParaRPr lang="zh-CN" altLang="en-US" sz="1200">
              <a:solidFill>
                <a:schemeClr val="accent2"/>
              </a:solidFill>
              <a:latin typeface="微软雅黑" pitchFamily="34" charset="-122"/>
              <a:ea typeface="微软雅黑" pitchFamily="34" charset="-122"/>
            </a:endParaRPr>
          </a:p>
        </p:txBody>
      </p:sp>
      <p:sp>
        <p:nvSpPr>
          <p:cNvPr id="24582" name="矩形 3"/>
          <p:cNvSpPr>
            <a:spLocks noChangeArrowheads="1"/>
          </p:cNvSpPr>
          <p:nvPr/>
        </p:nvSpPr>
        <p:spPr bwMode="auto">
          <a:xfrm>
            <a:off x="528638" y="404813"/>
            <a:ext cx="3227387" cy="2087562"/>
          </a:xfrm>
          <a:prstGeom prst="rect">
            <a:avLst/>
          </a:prstGeom>
          <a:blipFill dpi="0" rotWithShape="1">
            <a:blip r:embed="rId2"/>
            <a:srcRect/>
            <a:stretch>
              <a:fillRect/>
            </a:stretch>
          </a:blipFill>
          <a:ln w="9525">
            <a:solidFill>
              <a:srgbClr val="B8B8B8"/>
            </a:solidFill>
            <a:miter lim="800000"/>
            <a:headEnd/>
            <a:tailEnd/>
          </a:ln>
        </p:spPr>
        <p:txBody>
          <a:bodyPr/>
          <a:lstStyle/>
          <a:p>
            <a:pPr>
              <a:buFont typeface="Arial" pitchFamily="34" charset="0"/>
              <a:buNone/>
            </a:pPr>
            <a:endParaRPr lang="zh-CN" altLang="en-US"/>
          </a:p>
        </p:txBody>
      </p:sp>
      <p:sp>
        <p:nvSpPr>
          <p:cNvPr id="24583" name="矩形 6"/>
          <p:cNvSpPr>
            <a:spLocks noChangeArrowheads="1"/>
          </p:cNvSpPr>
          <p:nvPr/>
        </p:nvSpPr>
        <p:spPr bwMode="auto">
          <a:xfrm>
            <a:off x="5346700" y="4252913"/>
            <a:ext cx="3225800" cy="2089150"/>
          </a:xfrm>
          <a:prstGeom prst="rect">
            <a:avLst/>
          </a:prstGeom>
          <a:blipFill dpi="0" rotWithShape="1">
            <a:blip r:embed="rId3"/>
            <a:srcRect/>
            <a:stretch>
              <a:fillRect/>
            </a:stretch>
          </a:blipFill>
          <a:ln w="9525">
            <a:solidFill>
              <a:srgbClr val="B8B8B8"/>
            </a:solidFill>
            <a:miter lim="800000"/>
            <a:headEnd/>
            <a:tailEnd/>
          </a:ln>
        </p:spPr>
        <p:txBody>
          <a:bodyPr/>
          <a:lstStyle/>
          <a:p>
            <a:pPr>
              <a:buFont typeface="Arial" pitchFamily="34" charset="0"/>
              <a:buNone/>
            </a:pPr>
            <a:endParaRPr lang="zh-CN" altLang="en-US"/>
          </a:p>
        </p:txBody>
      </p:sp>
      <p:sp>
        <p:nvSpPr>
          <p:cNvPr id="24584" name="Freeform 13"/>
          <p:cNvSpPr>
            <a:spLocks/>
          </p:cNvSpPr>
          <p:nvPr/>
        </p:nvSpPr>
        <p:spPr bwMode="auto">
          <a:xfrm>
            <a:off x="1870075" y="2532063"/>
            <a:ext cx="327025" cy="282575"/>
          </a:xfrm>
          <a:custGeom>
            <a:avLst/>
            <a:gdLst>
              <a:gd name="T0" fmla="*/ 2147483647 w 423"/>
              <a:gd name="T1" fmla="*/ 0 h 366"/>
              <a:gd name="T2" fmla="*/ 2147483647 w 423"/>
              <a:gd name="T3" fmla="*/ 2147483647 h 366"/>
              <a:gd name="T4" fmla="*/ 2147483647 w 423"/>
              <a:gd name="T5" fmla="*/ 2147483647 h 366"/>
              <a:gd name="T6" fmla="*/ 2147483647 w 423"/>
              <a:gd name="T7" fmla="*/ 2147483647 h 366"/>
              <a:gd name="T8" fmla="*/ 0 w 423"/>
              <a:gd name="T9" fmla="*/ 2147483647 h 366"/>
              <a:gd name="T10" fmla="*/ 2147483647 w 423"/>
              <a:gd name="T11" fmla="*/ 2147483647 h 366"/>
              <a:gd name="T12" fmla="*/ 2147483647 w 423"/>
              <a:gd name="T13" fmla="*/ 0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3"/>
          <p:cNvSpPr>
            <a:spLocks/>
          </p:cNvSpPr>
          <p:nvPr/>
        </p:nvSpPr>
        <p:spPr bwMode="auto">
          <a:xfrm flipV="1">
            <a:off x="6756400" y="3937000"/>
            <a:ext cx="327025" cy="282575"/>
          </a:xfrm>
          <a:custGeom>
            <a:avLst/>
            <a:gdLst>
              <a:gd name="T0" fmla="*/ 2147483647 w 423"/>
              <a:gd name="T1" fmla="*/ 0 h 366"/>
              <a:gd name="T2" fmla="*/ 2147483647 w 423"/>
              <a:gd name="T3" fmla="*/ 2147483647 h 366"/>
              <a:gd name="T4" fmla="*/ 2147483647 w 423"/>
              <a:gd name="T5" fmla="*/ 2147483647 h 366"/>
              <a:gd name="T6" fmla="*/ 2147483647 w 423"/>
              <a:gd name="T7" fmla="*/ 2147483647 h 366"/>
              <a:gd name="T8" fmla="*/ 0 w 423"/>
              <a:gd name="T9" fmla="*/ 2147483647 h 366"/>
              <a:gd name="T10" fmla="*/ 2147483647 w 423"/>
              <a:gd name="T11" fmla="*/ 2147483647 h 366"/>
              <a:gd name="T12" fmla="*/ 2147483647 w 423"/>
              <a:gd name="T13" fmla="*/ 0 h 3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3" h="366">
                <a:moveTo>
                  <a:pt x="212" y="0"/>
                </a:moveTo>
                <a:lnTo>
                  <a:pt x="318" y="183"/>
                </a:lnTo>
                <a:lnTo>
                  <a:pt x="423" y="366"/>
                </a:lnTo>
                <a:lnTo>
                  <a:pt x="212" y="366"/>
                </a:lnTo>
                <a:lnTo>
                  <a:pt x="0" y="366"/>
                </a:lnTo>
                <a:lnTo>
                  <a:pt x="106" y="183"/>
                </a:lnTo>
                <a:lnTo>
                  <a:pt x="21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TextBox 10"/>
          <p:cNvSpPr txBox="1">
            <a:spLocks noChangeArrowheads="1"/>
          </p:cNvSpPr>
          <p:nvPr/>
        </p:nvSpPr>
        <p:spPr bwMode="auto">
          <a:xfrm>
            <a:off x="3937000" y="796925"/>
            <a:ext cx="2625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4587" name="TextBox 11"/>
          <p:cNvSpPr txBox="1">
            <a:spLocks noChangeArrowheads="1"/>
          </p:cNvSpPr>
          <p:nvPr/>
        </p:nvSpPr>
        <p:spPr bwMode="auto">
          <a:xfrm>
            <a:off x="3937000" y="1165225"/>
            <a:ext cx="41703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
        <p:nvSpPr>
          <p:cNvPr id="24588" name="TextBox 12"/>
          <p:cNvSpPr txBox="1">
            <a:spLocks noChangeArrowheads="1"/>
          </p:cNvSpPr>
          <p:nvPr/>
        </p:nvSpPr>
        <p:spPr bwMode="auto">
          <a:xfrm>
            <a:off x="2274888" y="4894263"/>
            <a:ext cx="26273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buFont typeface="Arial" pitchFamily="34" charset="0"/>
              <a:buNone/>
            </a:pPr>
            <a:r>
              <a:rPr lang="zh-CN" altLang="en-US" b="1">
                <a:solidFill>
                  <a:schemeClr val="bg1"/>
                </a:solidFill>
                <a:latin typeface="微软雅黑" pitchFamily="34" charset="-122"/>
                <a:ea typeface="微软雅黑" pitchFamily="34" charset="-122"/>
              </a:rPr>
              <a:t>合加资源</a:t>
            </a:r>
            <a:endParaRPr lang="en-US" b="1">
              <a:solidFill>
                <a:schemeClr val="bg1"/>
              </a:solidFill>
              <a:latin typeface="微软雅黑" pitchFamily="34" charset="-122"/>
              <a:ea typeface="微软雅黑" pitchFamily="34" charset="-122"/>
            </a:endParaRPr>
          </a:p>
        </p:txBody>
      </p:sp>
      <p:sp>
        <p:nvSpPr>
          <p:cNvPr id="24589" name="TextBox 13"/>
          <p:cNvSpPr txBox="1">
            <a:spLocks noChangeArrowheads="1"/>
          </p:cNvSpPr>
          <p:nvPr/>
        </p:nvSpPr>
        <p:spPr bwMode="auto">
          <a:xfrm>
            <a:off x="960438" y="5264150"/>
            <a:ext cx="417036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合加资源发展有限公司可批量生产和供应我国固体废弃物处置的成套设备、清洁能源设备，特别是关键设备和主机设备。</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barn(inVertical)">
                                      <p:cBhvr>
                                        <p:cTn id="7" dur="500"/>
                                        <p:tgtEl>
                                          <p:spTgt spid="24578"/>
                                        </p:tgtEl>
                                      </p:cBhvr>
                                    </p:animEffect>
                                  </p:childTnLst>
                                </p:cTn>
                              </p:par>
                            </p:childTnLst>
                          </p:cTn>
                        </p:par>
                        <p:par>
                          <p:cTn id="8" fill="hold" nodeType="afterGroup">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24580"/>
                                        </p:tgtEl>
                                        <p:attrNameLst>
                                          <p:attrName>style.visibility</p:attrName>
                                        </p:attrNameLst>
                                      </p:cBhvr>
                                      <p:to>
                                        <p:strVal val="visible"/>
                                      </p:to>
                                    </p:set>
                                    <p:anim calcmode="lin" valueType="num">
                                      <p:cBhvr additive="base">
                                        <p:cTn id="11" dur="300" fill="hold"/>
                                        <p:tgtEl>
                                          <p:spTgt spid="24580"/>
                                        </p:tgtEl>
                                        <p:attrNameLst>
                                          <p:attrName>ppt_x</p:attrName>
                                        </p:attrNameLst>
                                      </p:cBhvr>
                                      <p:tavLst>
                                        <p:tav tm="0">
                                          <p:val>
                                            <p:strVal val="0-#ppt_w/2"/>
                                          </p:val>
                                        </p:tav>
                                        <p:tav tm="100000">
                                          <p:val>
                                            <p:strVal val="#ppt_x"/>
                                          </p:val>
                                        </p:tav>
                                      </p:tavLst>
                                    </p:anim>
                                    <p:anim calcmode="lin" valueType="num">
                                      <p:cBhvr additive="base">
                                        <p:cTn id="12" dur="300" fill="hold"/>
                                        <p:tgtEl>
                                          <p:spTgt spid="24580"/>
                                        </p:tgtEl>
                                        <p:attrNameLst>
                                          <p:attrName>ppt_y</p:attrName>
                                        </p:attrNameLst>
                                      </p:cBhvr>
                                      <p:tavLst>
                                        <p:tav tm="0">
                                          <p:val>
                                            <p:strVal val="0-#ppt_h/2"/>
                                          </p:val>
                                        </p:tav>
                                        <p:tav tm="100000">
                                          <p:val>
                                            <p:strVal val="#ppt_y"/>
                                          </p:val>
                                        </p:tav>
                                      </p:tavLst>
                                    </p:anim>
                                  </p:childTnLst>
                                </p:cTn>
                              </p:par>
                            </p:childTnLst>
                          </p:cTn>
                        </p:par>
                        <p:par>
                          <p:cTn id="13" fill="hold" nodeType="afterGroup">
                            <p:stCondLst>
                              <p:cond delay="8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24579"/>
                                        </p:tgtEl>
                                        <p:attrNameLst>
                                          <p:attrName>style.visibility</p:attrName>
                                        </p:attrNameLst>
                                      </p:cBhvr>
                                      <p:to>
                                        <p:strVal val="visible"/>
                                      </p:to>
                                    </p:set>
                                    <p:anim by="(-#ppt_w*2)" calcmode="lin" valueType="num">
                                      <p:cBhvr rctx="PPT">
                                        <p:cTn id="16" dur="250" autoRev="1" fill="hold">
                                          <p:stCondLst>
                                            <p:cond delay="0"/>
                                          </p:stCondLst>
                                        </p:cTn>
                                        <p:tgtEl>
                                          <p:spTgt spid="24579"/>
                                        </p:tgtEl>
                                        <p:attrNameLst>
                                          <p:attrName>ppt_w</p:attrName>
                                        </p:attrNameLst>
                                      </p:cBhvr>
                                    </p:anim>
                                    <p:anim by="(#ppt_w*0.50)" calcmode="lin" valueType="num">
                                      <p:cBhvr>
                                        <p:cTn id="17" dur="250" decel="50000" autoRev="1" fill="hold">
                                          <p:stCondLst>
                                            <p:cond delay="0"/>
                                          </p:stCondLst>
                                        </p:cTn>
                                        <p:tgtEl>
                                          <p:spTgt spid="24579"/>
                                        </p:tgtEl>
                                        <p:attrNameLst>
                                          <p:attrName>ppt_x</p:attrName>
                                        </p:attrNameLst>
                                      </p:cBhvr>
                                    </p:anim>
                                    <p:anim from="(-#ppt_h/2)" to="(#ppt_y)" calcmode="lin" valueType="num">
                                      <p:cBhvr>
                                        <p:cTn id="18" dur="500" fill="hold">
                                          <p:stCondLst>
                                            <p:cond delay="0"/>
                                          </p:stCondLst>
                                        </p:cTn>
                                        <p:tgtEl>
                                          <p:spTgt spid="24579"/>
                                        </p:tgtEl>
                                        <p:attrNameLst>
                                          <p:attrName>ppt_y</p:attrName>
                                        </p:attrNameLst>
                                      </p:cBhvr>
                                    </p:anim>
                                    <p:animRot by="21600000">
                                      <p:cBhvr>
                                        <p:cTn id="19" dur="500" fill="hold">
                                          <p:stCondLst>
                                            <p:cond delay="0"/>
                                          </p:stCondLst>
                                        </p:cTn>
                                        <p:tgtEl>
                                          <p:spTgt spid="24579"/>
                                        </p:tgtEl>
                                        <p:attrNameLst>
                                          <p:attrName>r</p:attrName>
                                        </p:attrNameLst>
                                      </p:cBhvr>
                                    </p:animRot>
                                  </p:childTnLst>
                                </p:cTn>
                              </p:par>
                            </p:childTnLst>
                          </p:cTn>
                        </p:par>
                        <p:par>
                          <p:cTn id="20" fill="hold" nodeType="afterGroup">
                            <p:stCondLst>
                              <p:cond delay="15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4581"/>
                                        </p:tgtEl>
                                        <p:attrNameLst>
                                          <p:attrName>style.visibility</p:attrName>
                                        </p:attrNameLst>
                                      </p:cBhvr>
                                      <p:to>
                                        <p:strVal val="visible"/>
                                      </p:to>
                                    </p:set>
                                    <p:anim calcmode="lin" valueType="num">
                                      <p:cBhvr>
                                        <p:cTn id="23" dur="300" fill="hold"/>
                                        <p:tgtEl>
                                          <p:spTgt spid="24581"/>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24581"/>
                                        </p:tgtEl>
                                        <p:attrNameLst>
                                          <p:attrName>ppt_y</p:attrName>
                                        </p:attrNameLst>
                                      </p:cBhvr>
                                      <p:tavLst>
                                        <p:tav tm="0">
                                          <p:val>
                                            <p:strVal val="#ppt_y"/>
                                          </p:val>
                                        </p:tav>
                                        <p:tav tm="100000">
                                          <p:val>
                                            <p:strVal val="#ppt_y"/>
                                          </p:val>
                                        </p:tav>
                                      </p:tavLst>
                                    </p:anim>
                                    <p:anim calcmode="lin" valueType="num">
                                      <p:cBhvr>
                                        <p:cTn id="25" dur="300" fill="hold"/>
                                        <p:tgtEl>
                                          <p:spTgt spid="24581"/>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2458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24581"/>
                                        </p:tgtEl>
                                      </p:cBhvr>
                                    </p:animEffect>
                                  </p:childTnLst>
                                </p:cTn>
                              </p:par>
                            </p:childTnLst>
                          </p:cTn>
                        </p:par>
                        <p:par>
                          <p:cTn id="28" fill="hold" nodeType="afterGroup">
                            <p:stCondLst>
                              <p:cond delay="2300"/>
                            </p:stCondLst>
                            <p:childTnLst>
                              <p:par>
                                <p:cTn id="29" presetID="12" presetClass="entr" presetSubtype="4" fill="hold" grpId="0" nodeType="afterEffect">
                                  <p:stCondLst>
                                    <p:cond delay="0"/>
                                  </p:stCondLst>
                                  <p:childTnLst>
                                    <p:set>
                                      <p:cBhvr>
                                        <p:cTn id="30" dur="1" fill="hold">
                                          <p:stCondLst>
                                            <p:cond delay="0"/>
                                          </p:stCondLst>
                                        </p:cTn>
                                        <p:tgtEl>
                                          <p:spTgt spid="24584"/>
                                        </p:tgtEl>
                                        <p:attrNameLst>
                                          <p:attrName>style.visibility</p:attrName>
                                        </p:attrNameLst>
                                      </p:cBhvr>
                                      <p:to>
                                        <p:strVal val="visible"/>
                                      </p:to>
                                    </p:set>
                                    <p:anim calcmode="lin" valueType="num">
                                      <p:cBhvr additive="base">
                                        <p:cTn id="31" dur="300"/>
                                        <p:tgtEl>
                                          <p:spTgt spid="24584"/>
                                        </p:tgtEl>
                                        <p:attrNameLst>
                                          <p:attrName>ppt_y</p:attrName>
                                        </p:attrNameLst>
                                      </p:cBhvr>
                                      <p:tavLst>
                                        <p:tav tm="0">
                                          <p:val>
                                            <p:strVal val="#ppt_y+#ppt_h*1.125000"/>
                                          </p:val>
                                        </p:tav>
                                        <p:tav tm="100000">
                                          <p:val>
                                            <p:strVal val="#ppt_y"/>
                                          </p:val>
                                        </p:tav>
                                      </p:tavLst>
                                    </p:anim>
                                    <p:animEffect transition="in" filter="wipe(up)">
                                      <p:cBhvr>
                                        <p:cTn id="32" dur="300"/>
                                        <p:tgtEl>
                                          <p:spTgt spid="24584"/>
                                        </p:tgtEl>
                                      </p:cBhvr>
                                    </p:animEffect>
                                  </p:childTnLst>
                                </p:cTn>
                              </p:par>
                            </p:childTnLst>
                          </p:cTn>
                        </p:par>
                        <p:par>
                          <p:cTn id="33" fill="hold" nodeType="afterGroup">
                            <p:stCondLst>
                              <p:cond delay="2600"/>
                            </p:stCondLst>
                            <p:childTnLst>
                              <p:par>
                                <p:cTn id="34" presetID="12" presetClass="entr" presetSubtype="1" fill="hold" grpId="0" nodeType="afterEffect">
                                  <p:stCondLst>
                                    <p:cond delay="0"/>
                                  </p:stCondLst>
                                  <p:childTnLst>
                                    <p:set>
                                      <p:cBhvr>
                                        <p:cTn id="35" dur="1" fill="hold">
                                          <p:stCondLst>
                                            <p:cond delay="0"/>
                                          </p:stCondLst>
                                        </p:cTn>
                                        <p:tgtEl>
                                          <p:spTgt spid="24585"/>
                                        </p:tgtEl>
                                        <p:attrNameLst>
                                          <p:attrName>style.visibility</p:attrName>
                                        </p:attrNameLst>
                                      </p:cBhvr>
                                      <p:to>
                                        <p:strVal val="visible"/>
                                      </p:to>
                                    </p:set>
                                    <p:anim calcmode="lin" valueType="num">
                                      <p:cBhvr additive="base">
                                        <p:cTn id="36" dur="300"/>
                                        <p:tgtEl>
                                          <p:spTgt spid="24585"/>
                                        </p:tgtEl>
                                        <p:attrNameLst>
                                          <p:attrName>ppt_y</p:attrName>
                                        </p:attrNameLst>
                                      </p:cBhvr>
                                      <p:tavLst>
                                        <p:tav tm="0">
                                          <p:val>
                                            <p:strVal val="#ppt_y-#ppt_h*1.125000"/>
                                          </p:val>
                                        </p:tav>
                                        <p:tav tm="100000">
                                          <p:val>
                                            <p:strVal val="#ppt_y"/>
                                          </p:val>
                                        </p:tav>
                                      </p:tavLst>
                                    </p:anim>
                                    <p:animEffect transition="in" filter="wipe(down)">
                                      <p:cBhvr>
                                        <p:cTn id="37" dur="300"/>
                                        <p:tgtEl>
                                          <p:spTgt spid="24585"/>
                                        </p:tgtEl>
                                      </p:cBhvr>
                                    </p:animEffect>
                                  </p:childTnLst>
                                </p:cTn>
                              </p:par>
                            </p:childTnLst>
                          </p:cTn>
                        </p:par>
                        <p:par>
                          <p:cTn id="38" fill="hold" nodeType="afterGroup">
                            <p:stCondLst>
                              <p:cond delay="2900"/>
                            </p:stCondLst>
                            <p:childTnLst>
                              <p:par>
                                <p:cTn id="39" presetID="10" presetClass="entr" presetSubtype="0" fill="hold" grpId="0" nodeType="afterEffect">
                                  <p:stCondLst>
                                    <p:cond delay="0"/>
                                  </p:stCondLst>
                                  <p:childTnLst>
                                    <p:set>
                                      <p:cBhvr>
                                        <p:cTn id="40" dur="1" fill="hold">
                                          <p:stCondLst>
                                            <p:cond delay="0"/>
                                          </p:stCondLst>
                                        </p:cTn>
                                        <p:tgtEl>
                                          <p:spTgt spid="24582"/>
                                        </p:tgtEl>
                                        <p:attrNameLst>
                                          <p:attrName>style.visibility</p:attrName>
                                        </p:attrNameLst>
                                      </p:cBhvr>
                                      <p:to>
                                        <p:strVal val="visible"/>
                                      </p:to>
                                    </p:set>
                                    <p:anim calcmode="lin" valueType="num">
                                      <p:cBhvr>
                                        <p:cTn id="41" dur="500" fill="hold"/>
                                        <p:tgtEl>
                                          <p:spTgt spid="24582"/>
                                        </p:tgtEl>
                                        <p:attrNameLst>
                                          <p:attrName>ppt_w</p:attrName>
                                        </p:attrNameLst>
                                      </p:cBhvr>
                                      <p:tavLst>
                                        <p:tav tm="0">
                                          <p:val>
                                            <p:fltVal val="0"/>
                                          </p:val>
                                        </p:tav>
                                        <p:tav tm="100000">
                                          <p:val>
                                            <p:strVal val="#ppt_w"/>
                                          </p:val>
                                        </p:tav>
                                      </p:tavLst>
                                    </p:anim>
                                    <p:anim calcmode="lin" valueType="num">
                                      <p:cBhvr>
                                        <p:cTn id="42" dur="500" fill="hold"/>
                                        <p:tgtEl>
                                          <p:spTgt spid="24582"/>
                                        </p:tgtEl>
                                        <p:attrNameLst>
                                          <p:attrName>ppt_h</p:attrName>
                                        </p:attrNameLst>
                                      </p:cBhvr>
                                      <p:tavLst>
                                        <p:tav tm="0">
                                          <p:val>
                                            <p:fltVal val="0"/>
                                          </p:val>
                                        </p:tav>
                                        <p:tav tm="100000">
                                          <p:val>
                                            <p:strVal val="#ppt_h"/>
                                          </p:val>
                                        </p:tav>
                                      </p:tavLst>
                                    </p:anim>
                                    <p:animEffect transition="in" filter="fade">
                                      <p:cBhvr>
                                        <p:cTn id="43" dur="500"/>
                                        <p:tgtEl>
                                          <p:spTgt spid="2458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583"/>
                                        </p:tgtEl>
                                        <p:attrNameLst>
                                          <p:attrName>style.visibility</p:attrName>
                                        </p:attrNameLst>
                                      </p:cBhvr>
                                      <p:to>
                                        <p:strVal val="visible"/>
                                      </p:to>
                                    </p:set>
                                    <p:anim calcmode="lin" valueType="num">
                                      <p:cBhvr>
                                        <p:cTn id="46" dur="500" fill="hold"/>
                                        <p:tgtEl>
                                          <p:spTgt spid="24583"/>
                                        </p:tgtEl>
                                        <p:attrNameLst>
                                          <p:attrName>ppt_w</p:attrName>
                                        </p:attrNameLst>
                                      </p:cBhvr>
                                      <p:tavLst>
                                        <p:tav tm="0">
                                          <p:val>
                                            <p:fltVal val="0"/>
                                          </p:val>
                                        </p:tav>
                                        <p:tav tm="100000">
                                          <p:val>
                                            <p:strVal val="#ppt_w"/>
                                          </p:val>
                                        </p:tav>
                                      </p:tavLst>
                                    </p:anim>
                                    <p:anim calcmode="lin" valueType="num">
                                      <p:cBhvr>
                                        <p:cTn id="47" dur="500" fill="hold"/>
                                        <p:tgtEl>
                                          <p:spTgt spid="24583"/>
                                        </p:tgtEl>
                                        <p:attrNameLst>
                                          <p:attrName>ppt_h</p:attrName>
                                        </p:attrNameLst>
                                      </p:cBhvr>
                                      <p:tavLst>
                                        <p:tav tm="0">
                                          <p:val>
                                            <p:fltVal val="0"/>
                                          </p:val>
                                        </p:tav>
                                        <p:tav tm="100000">
                                          <p:val>
                                            <p:strVal val="#ppt_h"/>
                                          </p:val>
                                        </p:tav>
                                      </p:tavLst>
                                    </p:anim>
                                    <p:animEffect transition="in" filter="fade">
                                      <p:cBhvr>
                                        <p:cTn id="48" dur="500"/>
                                        <p:tgtEl>
                                          <p:spTgt spid="24583"/>
                                        </p:tgtEl>
                                      </p:cBhvr>
                                    </p:animEffect>
                                  </p:childTnLst>
                                </p:cTn>
                              </p:par>
                            </p:childTnLst>
                          </p:cTn>
                        </p:par>
                        <p:par>
                          <p:cTn id="49" fill="hold" nodeType="afterGroup">
                            <p:stCondLst>
                              <p:cond delay="3400"/>
                            </p:stCondLst>
                            <p:childTnLst>
                              <p:par>
                                <p:cTn id="50" presetID="31" presetClass="entr" presetSubtype="0" fill="hold" grpId="0" nodeType="afterEffect">
                                  <p:stCondLst>
                                    <p:cond delay="0"/>
                                  </p:stCondLst>
                                  <p:childTnLst>
                                    <p:set>
                                      <p:cBhvr>
                                        <p:cTn id="51" dur="1" fill="hold">
                                          <p:stCondLst>
                                            <p:cond delay="0"/>
                                          </p:stCondLst>
                                        </p:cTn>
                                        <p:tgtEl>
                                          <p:spTgt spid="24586"/>
                                        </p:tgtEl>
                                        <p:attrNameLst>
                                          <p:attrName>style.visibility</p:attrName>
                                        </p:attrNameLst>
                                      </p:cBhvr>
                                      <p:to>
                                        <p:strVal val="visible"/>
                                      </p:to>
                                    </p:set>
                                    <p:anim calcmode="lin" valueType="num">
                                      <p:cBhvr>
                                        <p:cTn id="52" dur="1000" fill="hold"/>
                                        <p:tgtEl>
                                          <p:spTgt spid="24586"/>
                                        </p:tgtEl>
                                        <p:attrNameLst>
                                          <p:attrName>ppt_w</p:attrName>
                                        </p:attrNameLst>
                                      </p:cBhvr>
                                      <p:tavLst>
                                        <p:tav tm="0">
                                          <p:val>
                                            <p:fltVal val="0"/>
                                          </p:val>
                                        </p:tav>
                                        <p:tav tm="100000">
                                          <p:val>
                                            <p:strVal val="#ppt_w"/>
                                          </p:val>
                                        </p:tav>
                                      </p:tavLst>
                                    </p:anim>
                                    <p:anim calcmode="lin" valueType="num">
                                      <p:cBhvr>
                                        <p:cTn id="53" dur="1000" fill="hold"/>
                                        <p:tgtEl>
                                          <p:spTgt spid="24586"/>
                                        </p:tgtEl>
                                        <p:attrNameLst>
                                          <p:attrName>ppt_h</p:attrName>
                                        </p:attrNameLst>
                                      </p:cBhvr>
                                      <p:tavLst>
                                        <p:tav tm="0">
                                          <p:val>
                                            <p:fltVal val="0"/>
                                          </p:val>
                                        </p:tav>
                                        <p:tav tm="100000">
                                          <p:val>
                                            <p:strVal val="#ppt_h"/>
                                          </p:val>
                                        </p:tav>
                                      </p:tavLst>
                                    </p:anim>
                                    <p:anim calcmode="lin" valueType="num">
                                      <p:cBhvr>
                                        <p:cTn id="54" dur="1000" fill="hold"/>
                                        <p:tgtEl>
                                          <p:spTgt spid="24586"/>
                                        </p:tgtEl>
                                        <p:attrNameLst>
                                          <p:attrName>style.rotation</p:attrName>
                                        </p:attrNameLst>
                                      </p:cBhvr>
                                      <p:tavLst>
                                        <p:tav tm="0">
                                          <p:val>
                                            <p:fltVal val="90"/>
                                          </p:val>
                                        </p:tav>
                                        <p:tav tm="100000">
                                          <p:val>
                                            <p:fltVal val="0"/>
                                          </p:val>
                                        </p:tav>
                                      </p:tavLst>
                                    </p:anim>
                                    <p:animEffect transition="in" filter="fade">
                                      <p:cBhvr>
                                        <p:cTn id="55" dur="1000"/>
                                        <p:tgtEl>
                                          <p:spTgt spid="24586"/>
                                        </p:tgtEl>
                                      </p:cBhvr>
                                    </p:animEffect>
                                  </p:childTnLst>
                                </p:cTn>
                              </p:par>
                            </p:childTnLst>
                          </p:cTn>
                        </p:par>
                        <p:par>
                          <p:cTn id="56" fill="hold" nodeType="afterGroup">
                            <p:stCondLst>
                              <p:cond delay="4400"/>
                            </p:stCondLst>
                            <p:childTnLst>
                              <p:par>
                                <p:cTn id="57" presetID="22" presetClass="entr" presetSubtype="1" fill="hold" grpId="0" nodeType="afterEffect">
                                  <p:stCondLst>
                                    <p:cond delay="0"/>
                                  </p:stCondLst>
                                  <p:childTnLst>
                                    <p:set>
                                      <p:cBhvr>
                                        <p:cTn id="58" dur="1" fill="hold">
                                          <p:stCondLst>
                                            <p:cond delay="0"/>
                                          </p:stCondLst>
                                        </p:cTn>
                                        <p:tgtEl>
                                          <p:spTgt spid="24587"/>
                                        </p:tgtEl>
                                        <p:attrNameLst>
                                          <p:attrName>style.visibility</p:attrName>
                                        </p:attrNameLst>
                                      </p:cBhvr>
                                      <p:to>
                                        <p:strVal val="visible"/>
                                      </p:to>
                                    </p:set>
                                    <p:animEffect transition="in" filter="wipe(up)">
                                      <p:cBhvr>
                                        <p:cTn id="59" dur="500"/>
                                        <p:tgtEl>
                                          <p:spTgt spid="24587"/>
                                        </p:tgtEl>
                                      </p:cBhvr>
                                    </p:animEffect>
                                  </p:childTnLst>
                                </p:cTn>
                              </p:par>
                              <p:par>
                                <p:cTn id="60" presetID="31" presetClass="entr" presetSubtype="0" fill="hold" grpId="0" nodeType="withEffect">
                                  <p:stCondLst>
                                    <p:cond delay="0"/>
                                  </p:stCondLst>
                                  <p:childTnLst>
                                    <p:set>
                                      <p:cBhvr>
                                        <p:cTn id="61" dur="1" fill="hold">
                                          <p:stCondLst>
                                            <p:cond delay="0"/>
                                          </p:stCondLst>
                                        </p:cTn>
                                        <p:tgtEl>
                                          <p:spTgt spid="24588"/>
                                        </p:tgtEl>
                                        <p:attrNameLst>
                                          <p:attrName>style.visibility</p:attrName>
                                        </p:attrNameLst>
                                      </p:cBhvr>
                                      <p:to>
                                        <p:strVal val="visible"/>
                                      </p:to>
                                    </p:set>
                                    <p:anim calcmode="lin" valueType="num">
                                      <p:cBhvr>
                                        <p:cTn id="62" dur="1000" fill="hold"/>
                                        <p:tgtEl>
                                          <p:spTgt spid="24588"/>
                                        </p:tgtEl>
                                        <p:attrNameLst>
                                          <p:attrName>ppt_w</p:attrName>
                                        </p:attrNameLst>
                                      </p:cBhvr>
                                      <p:tavLst>
                                        <p:tav tm="0">
                                          <p:val>
                                            <p:fltVal val="0"/>
                                          </p:val>
                                        </p:tav>
                                        <p:tav tm="100000">
                                          <p:val>
                                            <p:strVal val="#ppt_w"/>
                                          </p:val>
                                        </p:tav>
                                      </p:tavLst>
                                    </p:anim>
                                    <p:anim calcmode="lin" valueType="num">
                                      <p:cBhvr>
                                        <p:cTn id="63" dur="1000" fill="hold"/>
                                        <p:tgtEl>
                                          <p:spTgt spid="24588"/>
                                        </p:tgtEl>
                                        <p:attrNameLst>
                                          <p:attrName>ppt_h</p:attrName>
                                        </p:attrNameLst>
                                      </p:cBhvr>
                                      <p:tavLst>
                                        <p:tav tm="0">
                                          <p:val>
                                            <p:fltVal val="0"/>
                                          </p:val>
                                        </p:tav>
                                        <p:tav tm="100000">
                                          <p:val>
                                            <p:strVal val="#ppt_h"/>
                                          </p:val>
                                        </p:tav>
                                      </p:tavLst>
                                    </p:anim>
                                    <p:anim calcmode="lin" valueType="num">
                                      <p:cBhvr>
                                        <p:cTn id="64" dur="1000" fill="hold"/>
                                        <p:tgtEl>
                                          <p:spTgt spid="24588"/>
                                        </p:tgtEl>
                                        <p:attrNameLst>
                                          <p:attrName>style.rotation</p:attrName>
                                        </p:attrNameLst>
                                      </p:cBhvr>
                                      <p:tavLst>
                                        <p:tav tm="0">
                                          <p:val>
                                            <p:fltVal val="90"/>
                                          </p:val>
                                        </p:tav>
                                        <p:tav tm="100000">
                                          <p:val>
                                            <p:fltVal val="0"/>
                                          </p:val>
                                        </p:tav>
                                      </p:tavLst>
                                    </p:anim>
                                    <p:animEffect transition="in" filter="fade">
                                      <p:cBhvr>
                                        <p:cTn id="65" dur="1000"/>
                                        <p:tgtEl>
                                          <p:spTgt spid="24588"/>
                                        </p:tgtEl>
                                      </p:cBhvr>
                                    </p:animEffect>
                                  </p:childTnLst>
                                </p:cTn>
                              </p:par>
                            </p:childTnLst>
                          </p:cTn>
                        </p:par>
                        <p:par>
                          <p:cTn id="66" fill="hold" nodeType="afterGroup">
                            <p:stCondLst>
                              <p:cond delay="5400"/>
                            </p:stCondLst>
                            <p:childTnLst>
                              <p:par>
                                <p:cTn id="67" presetID="22" presetClass="entr" presetSubtype="1" fill="hold" grpId="0" nodeType="afterEffect">
                                  <p:stCondLst>
                                    <p:cond delay="0"/>
                                  </p:stCondLst>
                                  <p:childTnLst>
                                    <p:set>
                                      <p:cBhvr>
                                        <p:cTn id="68" dur="1" fill="hold">
                                          <p:stCondLst>
                                            <p:cond delay="0"/>
                                          </p:stCondLst>
                                        </p:cTn>
                                        <p:tgtEl>
                                          <p:spTgt spid="24589"/>
                                        </p:tgtEl>
                                        <p:attrNameLst>
                                          <p:attrName>style.visibility</p:attrName>
                                        </p:attrNameLst>
                                      </p:cBhvr>
                                      <p:to>
                                        <p:strVal val="visible"/>
                                      </p:to>
                                    </p:set>
                                    <p:animEffect transition="in" filter="wipe(up)">
                                      <p:cBhvr>
                                        <p:cTn id="69"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nimBg="1" autoUpdateAnimBg="0"/>
      <p:bldP spid="24579" grpId="0" autoUpdateAnimBg="0"/>
      <p:bldP spid="24580" grpId="0" animBg="1"/>
      <p:bldP spid="24581" grpId="0" autoUpdateAnimBg="0"/>
      <p:bldP spid="24582" grpId="0" animBg="1" autoUpdateAnimBg="0"/>
      <p:bldP spid="24583" grpId="0" animBg="1" autoUpdateAnimBg="0"/>
      <p:bldP spid="24584" grpId="0" animBg="1"/>
      <p:bldP spid="24585" grpId="0" animBg="1"/>
      <p:bldP spid="24586" grpId="0" autoUpdateAnimBg="0"/>
      <p:bldP spid="24587" grpId="0" autoUpdateAnimBg="0"/>
      <p:bldP spid="24588" grpId="0" autoUpdateAnimBg="0"/>
      <p:bldP spid="2458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8" name="Rectangle 9"/>
          <p:cNvSpPr>
            <a:spLocks noChangeArrowheads="1"/>
          </p:cNvSpPr>
          <p:nvPr/>
        </p:nvSpPr>
        <p:spPr bwMode="auto">
          <a:xfrm>
            <a:off x="8024813" y="12531725"/>
            <a:ext cx="60325"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buFont typeface="Arial" pitchFamily="34" charset="0"/>
              <a:buNone/>
            </a:pPr>
            <a:r>
              <a:rPr lang="zh-CN" altLang="en-US">
                <a:solidFill>
                  <a:srgbClr val="FFFFFF"/>
                </a:solidFill>
                <a:latin typeface="方正兰亭黑_GBK" pitchFamily="2" charset="-122"/>
                <a:ea typeface="方正兰亭黑_GBK" pitchFamily="2" charset="-122"/>
              </a:rPr>
              <a:t>Contents</a:t>
            </a:r>
            <a:endParaRPr lang="zh-CN" altLang="en-US"/>
          </a:p>
        </p:txBody>
      </p:sp>
      <p:sp>
        <p:nvSpPr>
          <p:cNvPr id="19459" name="Freeform 10"/>
          <p:cNvSpPr>
            <a:spLocks/>
          </p:cNvSpPr>
          <p:nvPr/>
        </p:nvSpPr>
        <p:spPr bwMode="auto">
          <a:xfrm>
            <a:off x="121308813" y="47344013"/>
            <a:ext cx="118991062" cy="5248275"/>
          </a:xfrm>
          <a:custGeom>
            <a:avLst/>
            <a:gdLst>
              <a:gd name="T0" fmla="*/ 2147483647 w 7908"/>
              <a:gd name="T1" fmla="*/ 0 h 348"/>
              <a:gd name="T2" fmla="*/ 2147483647 w 7908"/>
              <a:gd name="T3" fmla="*/ 2147483647 h 348"/>
              <a:gd name="T4" fmla="*/ 0 w 7908"/>
              <a:gd name="T5" fmla="*/ 2147483647 h 348"/>
              <a:gd name="T6" fmla="*/ 2147483647 w 7908"/>
              <a:gd name="T7" fmla="*/ 0 h 348"/>
              <a:gd name="T8" fmla="*/ 2147483647 w 7908"/>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08" h="348">
                <a:moveTo>
                  <a:pt x="7908" y="0"/>
                </a:moveTo>
                <a:lnTo>
                  <a:pt x="7908" y="348"/>
                </a:lnTo>
                <a:lnTo>
                  <a:pt x="0" y="348"/>
                </a:lnTo>
                <a:lnTo>
                  <a:pt x="256" y="0"/>
                </a:lnTo>
                <a:lnTo>
                  <a:pt x="7908" y="0"/>
                </a:lnTo>
                <a:close/>
              </a:path>
            </a:pathLst>
          </a:cu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Oval 11"/>
          <p:cNvSpPr>
            <a:spLocks noChangeArrowheads="1"/>
          </p:cNvSpPr>
          <p:nvPr/>
        </p:nvSpPr>
        <p:spPr bwMode="auto">
          <a:xfrm>
            <a:off x="33915350" y="56588025"/>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1" name="Oval 12"/>
          <p:cNvSpPr>
            <a:spLocks noChangeArrowheads="1"/>
          </p:cNvSpPr>
          <p:nvPr/>
        </p:nvSpPr>
        <p:spPr bwMode="auto">
          <a:xfrm>
            <a:off x="35345688" y="58034238"/>
            <a:ext cx="14249400" cy="14265275"/>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2" name="Oval 13"/>
          <p:cNvSpPr>
            <a:spLocks noChangeArrowheads="1"/>
          </p:cNvSpPr>
          <p:nvPr/>
        </p:nvSpPr>
        <p:spPr bwMode="auto">
          <a:xfrm>
            <a:off x="33915350" y="77260450"/>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3" name="Oval 14"/>
          <p:cNvSpPr>
            <a:spLocks noChangeArrowheads="1"/>
          </p:cNvSpPr>
          <p:nvPr/>
        </p:nvSpPr>
        <p:spPr bwMode="auto">
          <a:xfrm>
            <a:off x="35345688" y="78708250"/>
            <a:ext cx="14249400" cy="14263688"/>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4" name="Oval 15"/>
          <p:cNvSpPr>
            <a:spLocks noChangeArrowheads="1"/>
          </p:cNvSpPr>
          <p:nvPr/>
        </p:nvSpPr>
        <p:spPr bwMode="auto">
          <a:xfrm>
            <a:off x="33915350" y="97224850"/>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5" name="Oval 16"/>
          <p:cNvSpPr>
            <a:spLocks noChangeArrowheads="1"/>
          </p:cNvSpPr>
          <p:nvPr/>
        </p:nvSpPr>
        <p:spPr bwMode="auto">
          <a:xfrm>
            <a:off x="35345688" y="98671063"/>
            <a:ext cx="14249400" cy="14265275"/>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6" name="Oval 17"/>
          <p:cNvSpPr>
            <a:spLocks noChangeArrowheads="1"/>
          </p:cNvSpPr>
          <p:nvPr/>
        </p:nvSpPr>
        <p:spPr bwMode="auto">
          <a:xfrm>
            <a:off x="33915350" y="116976525"/>
            <a:ext cx="17108488" cy="17159288"/>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7" name="Oval 18"/>
          <p:cNvSpPr>
            <a:spLocks noChangeArrowheads="1"/>
          </p:cNvSpPr>
          <p:nvPr/>
        </p:nvSpPr>
        <p:spPr bwMode="auto">
          <a:xfrm>
            <a:off x="35345688" y="118424325"/>
            <a:ext cx="14249400" cy="14263688"/>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8" name="Oval 19"/>
          <p:cNvSpPr>
            <a:spLocks noChangeArrowheads="1"/>
          </p:cNvSpPr>
          <p:nvPr/>
        </p:nvSpPr>
        <p:spPr bwMode="auto">
          <a:xfrm>
            <a:off x="33915350" y="137045700"/>
            <a:ext cx="17108488" cy="17145000"/>
          </a:xfrm>
          <a:prstGeom prst="ellipse">
            <a:avLst/>
          </a:prstGeom>
          <a:solidFill>
            <a:srgbClr val="C1C0C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19469" name="Oval 20"/>
          <p:cNvSpPr>
            <a:spLocks noChangeArrowheads="1"/>
          </p:cNvSpPr>
          <p:nvPr/>
        </p:nvSpPr>
        <p:spPr bwMode="auto">
          <a:xfrm>
            <a:off x="35345688" y="138479213"/>
            <a:ext cx="14249400" cy="14279562"/>
          </a:xfrm>
          <a:prstGeom prst="ellipse">
            <a:avLst/>
          </a:prstGeom>
          <a:solidFill>
            <a:srgbClr val="005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7182" name="Rectangle 24"/>
          <p:cNvSpPr>
            <a:spLocks noChangeArrowheads="1"/>
          </p:cNvSpPr>
          <p:nvPr/>
        </p:nvSpPr>
        <p:spPr bwMode="auto">
          <a:xfrm>
            <a:off x="1371600" y="265113"/>
            <a:ext cx="7773988" cy="18653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7183" name="Rectangle 25"/>
          <p:cNvSpPr>
            <a:spLocks noChangeArrowheads="1"/>
          </p:cNvSpPr>
          <p:nvPr/>
        </p:nvSpPr>
        <p:spPr bwMode="auto">
          <a:xfrm>
            <a:off x="0" y="260350"/>
            <a:ext cx="1295400" cy="18716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7184" name="Freeform 26"/>
          <p:cNvSpPr>
            <a:spLocks/>
          </p:cNvSpPr>
          <p:nvPr/>
        </p:nvSpPr>
        <p:spPr bwMode="auto">
          <a:xfrm>
            <a:off x="4618038" y="2046288"/>
            <a:ext cx="4527550" cy="200025"/>
          </a:xfrm>
          <a:custGeom>
            <a:avLst/>
            <a:gdLst>
              <a:gd name="T0" fmla="*/ 2147483647 w 7908"/>
              <a:gd name="T1" fmla="*/ 0 h 348"/>
              <a:gd name="T2" fmla="*/ 2147483647 w 7908"/>
              <a:gd name="T3" fmla="*/ 2147483647 h 348"/>
              <a:gd name="T4" fmla="*/ 0 w 7908"/>
              <a:gd name="T5" fmla="*/ 2147483647 h 348"/>
              <a:gd name="T6" fmla="*/ 2147483647 w 7908"/>
              <a:gd name="T7" fmla="*/ 0 h 348"/>
              <a:gd name="T8" fmla="*/ 2147483647 w 7908"/>
              <a:gd name="T9" fmla="*/ 0 h 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908" h="348">
                <a:moveTo>
                  <a:pt x="7908" y="0"/>
                </a:moveTo>
                <a:lnTo>
                  <a:pt x="7908" y="348"/>
                </a:lnTo>
                <a:lnTo>
                  <a:pt x="0" y="348"/>
                </a:lnTo>
                <a:lnTo>
                  <a:pt x="256" y="0"/>
                </a:lnTo>
                <a:lnTo>
                  <a:pt x="790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85" name="TextBox 70"/>
          <p:cNvSpPr txBox="1">
            <a:spLocks noChangeArrowheads="1"/>
          </p:cNvSpPr>
          <p:nvPr/>
        </p:nvSpPr>
        <p:spPr bwMode="auto">
          <a:xfrm>
            <a:off x="439738" y="692150"/>
            <a:ext cx="67627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3200" b="1">
                <a:solidFill>
                  <a:schemeClr val="accent2"/>
                </a:solidFill>
                <a:latin typeface="微软雅黑" pitchFamily="34" charset="-122"/>
                <a:ea typeface="微软雅黑" pitchFamily="34" charset="-122"/>
              </a:rPr>
              <a:t>目录</a:t>
            </a:r>
          </a:p>
        </p:txBody>
      </p:sp>
      <p:sp>
        <p:nvSpPr>
          <p:cNvPr id="7186" name="TextBox 71"/>
          <p:cNvSpPr txBox="1">
            <a:spLocks noChangeArrowheads="1"/>
          </p:cNvSpPr>
          <p:nvPr/>
        </p:nvSpPr>
        <p:spPr bwMode="auto">
          <a:xfrm>
            <a:off x="171450" y="720725"/>
            <a:ext cx="46196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solidFill>
                  <a:schemeClr val="accent2"/>
                </a:solidFill>
              </a:rPr>
              <a:t>Contents</a:t>
            </a:r>
            <a:endParaRPr lang="zh-CN" altLang="en-US">
              <a:solidFill>
                <a:schemeClr val="accent2"/>
              </a:solidFill>
            </a:endParaRPr>
          </a:p>
        </p:txBody>
      </p:sp>
      <p:grpSp>
        <p:nvGrpSpPr>
          <p:cNvPr id="7187" name="组合 1"/>
          <p:cNvGrpSpPr>
            <a:grpSpLocks/>
          </p:cNvGrpSpPr>
          <p:nvPr/>
        </p:nvGrpSpPr>
        <p:grpSpPr bwMode="auto">
          <a:xfrm>
            <a:off x="1371600" y="2601913"/>
            <a:ext cx="1501775" cy="461962"/>
            <a:chOff x="0" y="0"/>
            <a:chExt cx="1501775" cy="461665"/>
          </a:xfrm>
        </p:grpSpPr>
        <p:sp>
          <p:nvSpPr>
            <p:cNvPr id="19506"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7" name="TextBox 43"/>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第一章</a:t>
              </a:r>
            </a:p>
          </p:txBody>
        </p:sp>
      </p:grpSp>
      <p:sp>
        <p:nvSpPr>
          <p:cNvPr id="7190" name="TextBox 44"/>
          <p:cNvSpPr txBox="1">
            <a:spLocks noChangeArrowheads="1"/>
          </p:cNvSpPr>
          <p:nvPr/>
        </p:nvSpPr>
        <p:spPr bwMode="auto">
          <a:xfrm>
            <a:off x="3070225" y="2433638"/>
            <a:ext cx="43767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某某市总体概况</a:t>
            </a:r>
          </a:p>
        </p:txBody>
      </p:sp>
      <p:cxnSp>
        <p:nvCxnSpPr>
          <p:cNvPr id="7191" name="直接连接符 7"/>
          <p:cNvCxnSpPr>
            <a:cxnSpLocks noChangeShapeType="1"/>
          </p:cNvCxnSpPr>
          <p:nvPr/>
        </p:nvCxnSpPr>
        <p:spPr bwMode="auto">
          <a:xfrm>
            <a:off x="2954338" y="2420938"/>
            <a:ext cx="0" cy="823912"/>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192" name="组合 4"/>
          <p:cNvGrpSpPr>
            <a:grpSpLocks/>
          </p:cNvGrpSpPr>
          <p:nvPr/>
        </p:nvGrpSpPr>
        <p:grpSpPr bwMode="auto">
          <a:xfrm>
            <a:off x="3071813" y="2825750"/>
            <a:ext cx="4737100" cy="461963"/>
            <a:chOff x="0" y="0"/>
            <a:chExt cx="4737571" cy="461665"/>
          </a:xfrm>
        </p:grpSpPr>
        <p:sp>
          <p:nvSpPr>
            <p:cNvPr id="19503" name="TextBox 45"/>
            <p:cNvSpPr txBox="1">
              <a:spLocks noChangeArrowheads="1"/>
            </p:cNvSpPr>
            <p:nvPr/>
          </p:nvSpPr>
          <p:spPr bwMode="auto">
            <a:xfrm>
              <a:off x="0" y="0"/>
              <a:ext cx="150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某某市概况</a:t>
              </a:r>
            </a:p>
          </p:txBody>
        </p:sp>
        <p:sp>
          <p:nvSpPr>
            <p:cNvPr id="19504" name="TextBox 48"/>
            <p:cNvSpPr txBox="1">
              <a:spLocks noChangeArrowheads="1"/>
            </p:cNvSpPr>
            <p:nvPr/>
          </p:nvSpPr>
          <p:spPr bwMode="auto">
            <a:xfrm>
              <a:off x="1500889"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生态资源丰富</a:t>
              </a:r>
            </a:p>
          </p:txBody>
        </p:sp>
        <p:sp>
          <p:nvSpPr>
            <p:cNvPr id="19505" name="TextBox 49"/>
            <p:cNvSpPr txBox="1">
              <a:spLocks noChangeArrowheads="1"/>
            </p:cNvSpPr>
            <p:nvPr/>
          </p:nvSpPr>
          <p:spPr bwMode="auto">
            <a:xfrm>
              <a:off x="3074508"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区位优势优越</a:t>
              </a:r>
            </a:p>
          </p:txBody>
        </p:sp>
      </p:grpSp>
      <p:grpSp>
        <p:nvGrpSpPr>
          <p:cNvPr id="7196" name="组合 2"/>
          <p:cNvGrpSpPr>
            <a:grpSpLocks/>
          </p:cNvGrpSpPr>
          <p:nvPr/>
        </p:nvGrpSpPr>
        <p:grpSpPr bwMode="auto">
          <a:xfrm>
            <a:off x="1371600" y="4062413"/>
            <a:ext cx="1501775" cy="460375"/>
            <a:chOff x="0" y="0"/>
            <a:chExt cx="1501775" cy="461665"/>
          </a:xfrm>
        </p:grpSpPr>
        <p:sp>
          <p:nvSpPr>
            <p:cNvPr id="19501"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502" name="TextBox 52"/>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第二章</a:t>
              </a:r>
            </a:p>
          </p:txBody>
        </p:sp>
      </p:grpSp>
      <p:sp>
        <p:nvSpPr>
          <p:cNvPr id="7199" name="TextBox 53"/>
          <p:cNvSpPr txBox="1">
            <a:spLocks noChangeArrowheads="1"/>
          </p:cNvSpPr>
          <p:nvPr/>
        </p:nvSpPr>
        <p:spPr bwMode="auto">
          <a:xfrm>
            <a:off x="3070225" y="3506788"/>
            <a:ext cx="437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某某经济开发区概况</a:t>
            </a:r>
          </a:p>
        </p:txBody>
      </p:sp>
      <p:cxnSp>
        <p:nvCxnSpPr>
          <p:cNvPr id="7200" name="直接连接符 55"/>
          <p:cNvCxnSpPr>
            <a:cxnSpLocks noChangeShapeType="1"/>
          </p:cNvCxnSpPr>
          <p:nvPr/>
        </p:nvCxnSpPr>
        <p:spPr bwMode="auto">
          <a:xfrm>
            <a:off x="2954338" y="3573463"/>
            <a:ext cx="0" cy="1373187"/>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201" name="组合 6"/>
          <p:cNvGrpSpPr>
            <a:grpSpLocks/>
          </p:cNvGrpSpPr>
          <p:nvPr/>
        </p:nvGrpSpPr>
        <p:grpSpPr bwMode="auto">
          <a:xfrm>
            <a:off x="3071813" y="3900488"/>
            <a:ext cx="4737100" cy="1138237"/>
            <a:chOff x="0" y="0"/>
            <a:chExt cx="4737571" cy="1139728"/>
          </a:xfrm>
        </p:grpSpPr>
        <p:sp>
          <p:nvSpPr>
            <p:cNvPr id="19494" name="TextBox 54"/>
            <p:cNvSpPr txBox="1">
              <a:spLocks noChangeArrowheads="1"/>
            </p:cNvSpPr>
            <p:nvPr/>
          </p:nvSpPr>
          <p:spPr bwMode="auto">
            <a:xfrm>
              <a:off x="0" y="0"/>
              <a:ext cx="150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开发区概况</a:t>
              </a:r>
            </a:p>
          </p:txBody>
        </p:sp>
        <p:sp>
          <p:nvSpPr>
            <p:cNvPr id="19495" name="TextBox 56"/>
            <p:cNvSpPr txBox="1">
              <a:spLocks noChangeArrowheads="1"/>
            </p:cNvSpPr>
            <p:nvPr/>
          </p:nvSpPr>
          <p:spPr bwMode="auto">
            <a:xfrm>
              <a:off x="1500889"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土地规划情况</a:t>
              </a:r>
            </a:p>
          </p:txBody>
        </p:sp>
        <p:sp>
          <p:nvSpPr>
            <p:cNvPr id="19496" name="TextBox 57"/>
            <p:cNvSpPr txBox="1">
              <a:spLocks noChangeArrowheads="1"/>
            </p:cNvSpPr>
            <p:nvPr/>
          </p:nvSpPr>
          <p:spPr bwMode="auto">
            <a:xfrm>
              <a:off x="3074508" y="0"/>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基础设施</a:t>
              </a:r>
            </a:p>
          </p:txBody>
        </p:sp>
        <p:sp>
          <p:nvSpPr>
            <p:cNvPr id="19497" name="TextBox 58"/>
            <p:cNvSpPr txBox="1">
              <a:spLocks noChangeArrowheads="1"/>
            </p:cNvSpPr>
            <p:nvPr/>
          </p:nvSpPr>
          <p:spPr bwMode="auto">
            <a:xfrm>
              <a:off x="0" y="340242"/>
              <a:ext cx="1356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生活环境</a:t>
              </a:r>
            </a:p>
          </p:txBody>
        </p:sp>
        <p:sp>
          <p:nvSpPr>
            <p:cNvPr id="19498" name="TextBox 59"/>
            <p:cNvSpPr txBox="1">
              <a:spLocks noChangeArrowheads="1"/>
            </p:cNvSpPr>
            <p:nvPr/>
          </p:nvSpPr>
          <p:spPr bwMode="auto">
            <a:xfrm>
              <a:off x="1500889"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人力资源</a:t>
              </a:r>
            </a:p>
          </p:txBody>
        </p:sp>
        <p:sp>
          <p:nvSpPr>
            <p:cNvPr id="19499" name="TextBox 60"/>
            <p:cNvSpPr txBox="1">
              <a:spLocks noChangeArrowheads="1"/>
            </p:cNvSpPr>
            <p:nvPr/>
          </p:nvSpPr>
          <p:spPr bwMode="auto">
            <a:xfrm>
              <a:off x="3074508"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产业优势</a:t>
              </a:r>
            </a:p>
          </p:txBody>
        </p:sp>
        <p:sp>
          <p:nvSpPr>
            <p:cNvPr id="19500" name="TextBox 50"/>
            <p:cNvSpPr txBox="1">
              <a:spLocks noChangeArrowheads="1"/>
            </p:cNvSpPr>
            <p:nvPr/>
          </p:nvSpPr>
          <p:spPr bwMode="auto">
            <a:xfrm>
              <a:off x="0" y="678063"/>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明星企业展示</a:t>
              </a:r>
            </a:p>
          </p:txBody>
        </p:sp>
      </p:grpSp>
      <p:grpSp>
        <p:nvGrpSpPr>
          <p:cNvPr id="7209" name="组合 3"/>
          <p:cNvGrpSpPr>
            <a:grpSpLocks/>
          </p:cNvGrpSpPr>
          <p:nvPr/>
        </p:nvGrpSpPr>
        <p:grpSpPr bwMode="auto">
          <a:xfrm>
            <a:off x="1371600" y="5726113"/>
            <a:ext cx="1501775" cy="461962"/>
            <a:chOff x="0" y="0"/>
            <a:chExt cx="1501775" cy="461665"/>
          </a:xfrm>
        </p:grpSpPr>
        <p:sp>
          <p:nvSpPr>
            <p:cNvPr id="19492" name="Freeform 5"/>
            <p:cNvSpPr>
              <a:spLocks/>
            </p:cNvSpPr>
            <p:nvPr/>
          </p:nvSpPr>
          <p:spPr bwMode="auto">
            <a:xfrm>
              <a:off x="0" y="12651"/>
              <a:ext cx="1501775" cy="446088"/>
            </a:xfrm>
            <a:custGeom>
              <a:avLst/>
              <a:gdLst>
                <a:gd name="T0" fmla="*/ 2147483647 w 2806"/>
                <a:gd name="T1" fmla="*/ 0 h 818"/>
                <a:gd name="T2" fmla="*/ 2147483647 w 2806"/>
                <a:gd name="T3" fmla="*/ 0 h 818"/>
                <a:gd name="T4" fmla="*/ 2147483647 w 2806"/>
                <a:gd name="T5" fmla="*/ 2147483647 h 818"/>
                <a:gd name="T6" fmla="*/ 2147483647 w 2806"/>
                <a:gd name="T7" fmla="*/ 2147483647 h 818"/>
                <a:gd name="T8" fmla="*/ 2147483647 w 2806"/>
                <a:gd name="T9" fmla="*/ 2147483647 h 818"/>
                <a:gd name="T10" fmla="*/ 2147483647 w 2806"/>
                <a:gd name="T11" fmla="*/ 2147483647 h 818"/>
                <a:gd name="T12" fmla="*/ 2147483647 w 2806"/>
                <a:gd name="T13" fmla="*/ 2147483647 h 818"/>
                <a:gd name="T14" fmla="*/ 2147483647 w 2806"/>
                <a:gd name="T15" fmla="*/ 2147483647 h 818"/>
                <a:gd name="T16" fmla="*/ 2147483647 w 2806"/>
                <a:gd name="T17" fmla="*/ 2147483647 h 818"/>
                <a:gd name="T18" fmla="*/ 2147483647 w 2806"/>
                <a:gd name="T19" fmla="*/ 2147483647 h 818"/>
                <a:gd name="T20" fmla="*/ 2147483647 w 2806"/>
                <a:gd name="T21" fmla="*/ 2147483647 h 818"/>
                <a:gd name="T22" fmla="*/ 0 w 2806"/>
                <a:gd name="T23" fmla="*/ 2147483647 h 818"/>
                <a:gd name="T24" fmla="*/ 0 w 2806"/>
                <a:gd name="T25" fmla="*/ 2147483647 h 818"/>
                <a:gd name="T26" fmla="*/ 2147483647 w 2806"/>
                <a:gd name="T27" fmla="*/ 0 h 8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06" h="818">
                  <a:moveTo>
                    <a:pt x="146" y="0"/>
                  </a:moveTo>
                  <a:lnTo>
                    <a:pt x="2386" y="0"/>
                  </a:lnTo>
                  <a:cubicBezTo>
                    <a:pt x="2467" y="0"/>
                    <a:pt x="2532" y="66"/>
                    <a:pt x="2532" y="146"/>
                  </a:cubicBezTo>
                  <a:lnTo>
                    <a:pt x="2532" y="178"/>
                  </a:lnTo>
                  <a:lnTo>
                    <a:pt x="2660" y="280"/>
                  </a:lnTo>
                  <a:lnTo>
                    <a:pt x="2806" y="395"/>
                  </a:lnTo>
                  <a:lnTo>
                    <a:pt x="2660" y="510"/>
                  </a:lnTo>
                  <a:lnTo>
                    <a:pt x="2532" y="611"/>
                  </a:lnTo>
                  <a:lnTo>
                    <a:pt x="2532" y="672"/>
                  </a:lnTo>
                  <a:cubicBezTo>
                    <a:pt x="2532" y="752"/>
                    <a:pt x="2466" y="818"/>
                    <a:pt x="2386" y="818"/>
                  </a:cubicBezTo>
                  <a:lnTo>
                    <a:pt x="146" y="818"/>
                  </a:lnTo>
                  <a:cubicBezTo>
                    <a:pt x="66" y="818"/>
                    <a:pt x="0" y="752"/>
                    <a:pt x="0" y="672"/>
                  </a:cubicBezTo>
                  <a:lnTo>
                    <a:pt x="0" y="146"/>
                  </a:lnTo>
                  <a:cubicBezTo>
                    <a:pt x="0" y="66"/>
                    <a:pt x="66" y="0"/>
                    <a:pt x="14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93" name="TextBox 63"/>
            <p:cNvSpPr txBox="1">
              <a:spLocks noChangeArrowheads="1"/>
            </p:cNvSpPr>
            <p:nvPr/>
          </p:nvSpPr>
          <p:spPr bwMode="auto">
            <a:xfrm>
              <a:off x="58283" y="0"/>
              <a:ext cx="1175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第三章</a:t>
              </a:r>
            </a:p>
          </p:txBody>
        </p:sp>
      </p:grpSp>
      <p:sp>
        <p:nvSpPr>
          <p:cNvPr id="7212" name="TextBox 64"/>
          <p:cNvSpPr txBox="1">
            <a:spLocks noChangeArrowheads="1"/>
          </p:cNvSpPr>
          <p:nvPr/>
        </p:nvSpPr>
        <p:spPr bwMode="auto">
          <a:xfrm>
            <a:off x="3070225" y="5330825"/>
            <a:ext cx="4376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b="1">
                <a:solidFill>
                  <a:srgbClr val="4D4D4D"/>
                </a:solidFill>
                <a:latin typeface="微软雅黑" pitchFamily="34" charset="-122"/>
                <a:ea typeface="微软雅黑" pitchFamily="34" charset="-122"/>
              </a:rPr>
              <a:t>投资指南</a:t>
            </a:r>
          </a:p>
        </p:txBody>
      </p:sp>
      <p:cxnSp>
        <p:nvCxnSpPr>
          <p:cNvPr id="7213" name="直接连接符 73"/>
          <p:cNvCxnSpPr>
            <a:cxnSpLocks noChangeShapeType="1"/>
          </p:cNvCxnSpPr>
          <p:nvPr/>
        </p:nvCxnSpPr>
        <p:spPr bwMode="auto">
          <a:xfrm>
            <a:off x="2954338" y="5318125"/>
            <a:ext cx="0" cy="1206500"/>
          </a:xfrm>
          <a:prstGeom prst="line">
            <a:avLst/>
          </a:prstGeom>
          <a:noFill/>
          <a:ln w="952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214" name="组合 8"/>
          <p:cNvGrpSpPr>
            <a:grpSpLocks/>
          </p:cNvGrpSpPr>
          <p:nvPr/>
        </p:nvGrpSpPr>
        <p:grpSpPr bwMode="auto">
          <a:xfrm>
            <a:off x="3071813" y="5722938"/>
            <a:ext cx="4737100" cy="801687"/>
            <a:chOff x="0" y="0"/>
            <a:chExt cx="4737571" cy="801907"/>
          </a:xfrm>
        </p:grpSpPr>
        <p:sp>
          <p:nvSpPr>
            <p:cNvPr id="19487" name="TextBox 72"/>
            <p:cNvSpPr txBox="1">
              <a:spLocks noChangeArrowheads="1"/>
            </p:cNvSpPr>
            <p:nvPr/>
          </p:nvSpPr>
          <p:spPr bwMode="auto">
            <a:xfrm>
              <a:off x="0" y="0"/>
              <a:ext cx="15456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优惠政策</a:t>
              </a:r>
            </a:p>
          </p:txBody>
        </p:sp>
        <p:sp>
          <p:nvSpPr>
            <p:cNvPr id="19488" name="TextBox 74"/>
            <p:cNvSpPr txBox="1">
              <a:spLocks noChangeArrowheads="1"/>
            </p:cNvSpPr>
            <p:nvPr/>
          </p:nvSpPr>
          <p:spPr bwMode="auto">
            <a:xfrm>
              <a:off x="1500889" y="0"/>
              <a:ext cx="28737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企业申报程序及材料</a:t>
              </a:r>
            </a:p>
          </p:txBody>
        </p:sp>
        <p:sp>
          <p:nvSpPr>
            <p:cNvPr id="19489" name="TextBox 76"/>
            <p:cNvSpPr txBox="1">
              <a:spLocks noChangeArrowheads="1"/>
            </p:cNvSpPr>
            <p:nvPr/>
          </p:nvSpPr>
          <p:spPr bwMode="auto">
            <a:xfrm>
              <a:off x="0" y="340242"/>
              <a:ext cx="1356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物流成本</a:t>
              </a:r>
            </a:p>
          </p:txBody>
        </p:sp>
        <p:sp>
          <p:nvSpPr>
            <p:cNvPr id="19490" name="TextBox 77"/>
            <p:cNvSpPr txBox="1">
              <a:spLocks noChangeArrowheads="1"/>
            </p:cNvSpPr>
            <p:nvPr/>
          </p:nvSpPr>
          <p:spPr bwMode="auto">
            <a:xfrm>
              <a:off x="1500889"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投资成本</a:t>
              </a:r>
            </a:p>
          </p:txBody>
        </p:sp>
        <p:sp>
          <p:nvSpPr>
            <p:cNvPr id="19491" name="TextBox 78"/>
            <p:cNvSpPr txBox="1">
              <a:spLocks noChangeArrowheads="1"/>
            </p:cNvSpPr>
            <p:nvPr/>
          </p:nvSpPr>
          <p:spPr bwMode="auto">
            <a:xfrm>
              <a:off x="3074508" y="340242"/>
              <a:ext cx="1663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en-US" altLang="zh-CN" sz="1600">
                  <a:latin typeface="宋体" pitchFamily="2" charset="-122"/>
                </a:rPr>
                <a:t>●</a:t>
              </a:r>
              <a:r>
                <a:rPr lang="zh-CN" altLang="en-US" sz="1600">
                  <a:latin typeface="宋体" pitchFamily="2" charset="-122"/>
                </a:rPr>
                <a:t>服务机构</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183"/>
                                        </p:tgtEl>
                                        <p:attrNameLst>
                                          <p:attrName>style.visibility</p:attrName>
                                        </p:attrNameLst>
                                      </p:cBhvr>
                                      <p:to>
                                        <p:strVal val="visible"/>
                                      </p:to>
                                    </p:set>
                                    <p:anim calcmode="lin" valueType="num">
                                      <p:cBhvr>
                                        <p:cTn id="7" dur="300" fill="hold"/>
                                        <p:tgtEl>
                                          <p:spTgt spid="7183"/>
                                        </p:tgtEl>
                                        <p:attrNameLst>
                                          <p:attrName>ppt_w</p:attrName>
                                        </p:attrNameLst>
                                      </p:cBhvr>
                                      <p:tavLst>
                                        <p:tav tm="0">
                                          <p:val>
                                            <p:fltVal val="0"/>
                                          </p:val>
                                        </p:tav>
                                        <p:tav tm="100000">
                                          <p:val>
                                            <p:strVal val="#ppt_w"/>
                                          </p:val>
                                        </p:tav>
                                      </p:tavLst>
                                    </p:anim>
                                    <p:anim calcmode="lin" valueType="num">
                                      <p:cBhvr>
                                        <p:cTn id="8" dur="300" fill="hold"/>
                                        <p:tgtEl>
                                          <p:spTgt spid="7183"/>
                                        </p:tgtEl>
                                        <p:attrNameLst>
                                          <p:attrName>ppt_h</p:attrName>
                                        </p:attrNameLst>
                                      </p:cBhvr>
                                      <p:tavLst>
                                        <p:tav tm="0">
                                          <p:val>
                                            <p:fltVal val="0"/>
                                          </p:val>
                                        </p:tav>
                                        <p:tav tm="100000">
                                          <p:val>
                                            <p:strVal val="#ppt_h"/>
                                          </p:val>
                                        </p:tav>
                                      </p:tavLst>
                                    </p:anim>
                                    <p:anim calcmode="lin" valueType="num">
                                      <p:cBhvr>
                                        <p:cTn id="9" dur="300" fill="hold"/>
                                        <p:tgtEl>
                                          <p:spTgt spid="7183"/>
                                        </p:tgtEl>
                                        <p:attrNameLst>
                                          <p:attrName>style.rotation</p:attrName>
                                        </p:attrNameLst>
                                      </p:cBhvr>
                                      <p:tavLst>
                                        <p:tav tm="0">
                                          <p:val>
                                            <p:fltVal val="90"/>
                                          </p:val>
                                        </p:tav>
                                        <p:tav tm="100000">
                                          <p:val>
                                            <p:fltVal val="0"/>
                                          </p:val>
                                        </p:tav>
                                      </p:tavLst>
                                    </p:anim>
                                    <p:animEffect transition="in" filter="fade">
                                      <p:cBhvr>
                                        <p:cTn id="10" dur="300"/>
                                        <p:tgtEl>
                                          <p:spTgt spid="7183"/>
                                        </p:tgtEl>
                                      </p:cBhvr>
                                    </p:animEffect>
                                  </p:childTnLst>
                                </p:cTn>
                              </p:par>
                            </p:childTnLst>
                          </p:cTn>
                        </p:par>
                        <p:par>
                          <p:cTn id="11" fill="hold" nodeType="afterGroup">
                            <p:stCondLst>
                              <p:cond delay="300"/>
                            </p:stCondLst>
                            <p:childTnLst>
                              <p:par>
                                <p:cTn id="12" presetID="22" presetClass="entr" presetSubtype="8" fill="hold" grpId="0" nodeType="afterEffect">
                                  <p:stCondLst>
                                    <p:cond delay="200"/>
                                  </p:stCondLst>
                                  <p:childTnLst>
                                    <p:set>
                                      <p:cBhvr>
                                        <p:cTn id="13" dur="1" fill="hold">
                                          <p:stCondLst>
                                            <p:cond delay="0"/>
                                          </p:stCondLst>
                                        </p:cTn>
                                        <p:tgtEl>
                                          <p:spTgt spid="7182"/>
                                        </p:tgtEl>
                                        <p:attrNameLst>
                                          <p:attrName>style.visibility</p:attrName>
                                        </p:attrNameLst>
                                      </p:cBhvr>
                                      <p:to>
                                        <p:strVal val="visible"/>
                                      </p:to>
                                    </p:set>
                                    <p:animEffect transition="in" filter="wipe(left)">
                                      <p:cBhvr>
                                        <p:cTn id="14" dur="500"/>
                                        <p:tgtEl>
                                          <p:spTgt spid="7182"/>
                                        </p:tgtEl>
                                      </p:cBhvr>
                                    </p:animEffect>
                                  </p:childTnLst>
                                </p:cTn>
                              </p:par>
                            </p:childTnLst>
                          </p:cTn>
                        </p:par>
                        <p:par>
                          <p:cTn id="15" fill="hold" nodeType="afterGroup">
                            <p:stCondLst>
                              <p:cond delay="1000"/>
                            </p:stCondLst>
                            <p:childTnLst>
                              <p:par>
                                <p:cTn id="16" presetID="22" presetClass="entr" presetSubtype="2" fill="hold" grpId="0" nodeType="afterEffect">
                                  <p:stCondLst>
                                    <p:cond delay="0"/>
                                  </p:stCondLst>
                                  <p:childTnLst>
                                    <p:set>
                                      <p:cBhvr>
                                        <p:cTn id="17" dur="1" fill="hold">
                                          <p:stCondLst>
                                            <p:cond delay="0"/>
                                          </p:stCondLst>
                                        </p:cTn>
                                        <p:tgtEl>
                                          <p:spTgt spid="7184"/>
                                        </p:tgtEl>
                                        <p:attrNameLst>
                                          <p:attrName>style.visibility</p:attrName>
                                        </p:attrNameLst>
                                      </p:cBhvr>
                                      <p:to>
                                        <p:strVal val="visible"/>
                                      </p:to>
                                    </p:set>
                                    <p:animEffect transition="in" filter="wipe(right)">
                                      <p:cBhvr>
                                        <p:cTn id="18" dur="500"/>
                                        <p:tgtEl>
                                          <p:spTgt spid="7184"/>
                                        </p:tgtEl>
                                      </p:cBhvr>
                                    </p:animEffect>
                                  </p:childTnLst>
                                </p:cTn>
                              </p:par>
                            </p:childTnLst>
                          </p:cTn>
                        </p:par>
                        <p:par>
                          <p:cTn id="19" fill="hold" nodeType="afterGroup">
                            <p:stCondLst>
                              <p:cond delay="1500"/>
                            </p:stCondLst>
                            <p:childTnLst>
                              <p:par>
                                <p:cTn id="20" presetID="31" presetClass="entr" presetSubtype="0" fill="hold" grpId="0" nodeType="afterEffect">
                                  <p:stCondLst>
                                    <p:cond delay="0"/>
                                  </p:stCondLst>
                                  <p:childTnLst>
                                    <p:set>
                                      <p:cBhvr>
                                        <p:cTn id="21" dur="1" fill="hold">
                                          <p:stCondLst>
                                            <p:cond delay="0"/>
                                          </p:stCondLst>
                                        </p:cTn>
                                        <p:tgtEl>
                                          <p:spTgt spid="7186"/>
                                        </p:tgtEl>
                                        <p:attrNameLst>
                                          <p:attrName>style.visibility</p:attrName>
                                        </p:attrNameLst>
                                      </p:cBhvr>
                                      <p:to>
                                        <p:strVal val="visible"/>
                                      </p:to>
                                    </p:set>
                                    <p:anim calcmode="lin" valueType="num">
                                      <p:cBhvr>
                                        <p:cTn id="22" dur="500" fill="hold"/>
                                        <p:tgtEl>
                                          <p:spTgt spid="7186"/>
                                        </p:tgtEl>
                                        <p:attrNameLst>
                                          <p:attrName>ppt_w</p:attrName>
                                        </p:attrNameLst>
                                      </p:cBhvr>
                                      <p:tavLst>
                                        <p:tav tm="0">
                                          <p:val>
                                            <p:fltVal val="0"/>
                                          </p:val>
                                        </p:tav>
                                        <p:tav tm="100000">
                                          <p:val>
                                            <p:strVal val="#ppt_w"/>
                                          </p:val>
                                        </p:tav>
                                      </p:tavLst>
                                    </p:anim>
                                    <p:anim calcmode="lin" valueType="num">
                                      <p:cBhvr>
                                        <p:cTn id="23" dur="500" fill="hold"/>
                                        <p:tgtEl>
                                          <p:spTgt spid="7186"/>
                                        </p:tgtEl>
                                        <p:attrNameLst>
                                          <p:attrName>ppt_h</p:attrName>
                                        </p:attrNameLst>
                                      </p:cBhvr>
                                      <p:tavLst>
                                        <p:tav tm="0">
                                          <p:val>
                                            <p:fltVal val="0"/>
                                          </p:val>
                                        </p:tav>
                                        <p:tav tm="100000">
                                          <p:val>
                                            <p:strVal val="#ppt_h"/>
                                          </p:val>
                                        </p:tav>
                                      </p:tavLst>
                                    </p:anim>
                                    <p:anim calcmode="lin" valueType="num">
                                      <p:cBhvr>
                                        <p:cTn id="24" dur="500" fill="hold"/>
                                        <p:tgtEl>
                                          <p:spTgt spid="7186"/>
                                        </p:tgtEl>
                                        <p:attrNameLst>
                                          <p:attrName>style.rotation</p:attrName>
                                        </p:attrNameLst>
                                      </p:cBhvr>
                                      <p:tavLst>
                                        <p:tav tm="0">
                                          <p:val>
                                            <p:fltVal val="90"/>
                                          </p:val>
                                        </p:tav>
                                        <p:tav tm="100000">
                                          <p:val>
                                            <p:fltVal val="0"/>
                                          </p:val>
                                        </p:tav>
                                      </p:tavLst>
                                    </p:anim>
                                    <p:animEffect transition="in" filter="fade">
                                      <p:cBhvr>
                                        <p:cTn id="25" dur="500"/>
                                        <p:tgtEl>
                                          <p:spTgt spid="7186"/>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7185"/>
                                        </p:tgtEl>
                                        <p:attrNameLst>
                                          <p:attrName>style.visibility</p:attrName>
                                        </p:attrNameLst>
                                      </p:cBhvr>
                                      <p:to>
                                        <p:strVal val="visible"/>
                                      </p:to>
                                    </p:set>
                                    <p:anim calcmode="lin" valueType="num">
                                      <p:cBhvr>
                                        <p:cTn id="28" dur="500" fill="hold"/>
                                        <p:tgtEl>
                                          <p:spTgt spid="7185"/>
                                        </p:tgtEl>
                                        <p:attrNameLst>
                                          <p:attrName>ppt_w</p:attrName>
                                        </p:attrNameLst>
                                      </p:cBhvr>
                                      <p:tavLst>
                                        <p:tav tm="0">
                                          <p:val>
                                            <p:fltVal val="0"/>
                                          </p:val>
                                        </p:tav>
                                        <p:tav tm="100000">
                                          <p:val>
                                            <p:strVal val="#ppt_w"/>
                                          </p:val>
                                        </p:tav>
                                      </p:tavLst>
                                    </p:anim>
                                    <p:anim calcmode="lin" valueType="num">
                                      <p:cBhvr>
                                        <p:cTn id="29" dur="500" fill="hold"/>
                                        <p:tgtEl>
                                          <p:spTgt spid="7185"/>
                                        </p:tgtEl>
                                        <p:attrNameLst>
                                          <p:attrName>ppt_h</p:attrName>
                                        </p:attrNameLst>
                                      </p:cBhvr>
                                      <p:tavLst>
                                        <p:tav tm="0">
                                          <p:val>
                                            <p:fltVal val="0"/>
                                          </p:val>
                                        </p:tav>
                                        <p:tav tm="100000">
                                          <p:val>
                                            <p:strVal val="#ppt_h"/>
                                          </p:val>
                                        </p:tav>
                                      </p:tavLst>
                                    </p:anim>
                                    <p:anim calcmode="lin" valueType="num">
                                      <p:cBhvr>
                                        <p:cTn id="30" dur="500" fill="hold"/>
                                        <p:tgtEl>
                                          <p:spTgt spid="7185"/>
                                        </p:tgtEl>
                                        <p:attrNameLst>
                                          <p:attrName>style.rotation</p:attrName>
                                        </p:attrNameLst>
                                      </p:cBhvr>
                                      <p:tavLst>
                                        <p:tav tm="0">
                                          <p:val>
                                            <p:fltVal val="90"/>
                                          </p:val>
                                        </p:tav>
                                        <p:tav tm="100000">
                                          <p:val>
                                            <p:fltVal val="0"/>
                                          </p:val>
                                        </p:tav>
                                      </p:tavLst>
                                    </p:anim>
                                    <p:animEffect transition="in" filter="fade">
                                      <p:cBhvr>
                                        <p:cTn id="31" dur="500"/>
                                        <p:tgtEl>
                                          <p:spTgt spid="7185"/>
                                        </p:tgtEl>
                                      </p:cBhvr>
                                    </p:animEffect>
                                  </p:childTnLst>
                                </p:cTn>
                              </p:par>
                            </p:childTnLst>
                          </p:cTn>
                        </p:par>
                        <p:par>
                          <p:cTn id="32" fill="hold" nodeType="afterGroup">
                            <p:stCondLst>
                              <p:cond delay="2000"/>
                            </p:stCondLst>
                            <p:childTnLst>
                              <p:par>
                                <p:cTn id="33" presetID="2" presetClass="entr" presetSubtype="8" fill="hold" nodeType="afterEffect">
                                  <p:stCondLst>
                                    <p:cond delay="0"/>
                                  </p:stCondLst>
                                  <p:childTnLst>
                                    <p:set>
                                      <p:cBhvr>
                                        <p:cTn id="34" dur="1" fill="hold">
                                          <p:stCondLst>
                                            <p:cond delay="0"/>
                                          </p:stCondLst>
                                        </p:cTn>
                                        <p:tgtEl>
                                          <p:spTgt spid="7187"/>
                                        </p:tgtEl>
                                        <p:attrNameLst>
                                          <p:attrName>style.visibility</p:attrName>
                                        </p:attrNameLst>
                                      </p:cBhvr>
                                      <p:to>
                                        <p:strVal val="visible"/>
                                      </p:to>
                                    </p:set>
                                    <p:anim calcmode="lin" valueType="num">
                                      <p:cBhvr additive="base">
                                        <p:cTn id="35" dur="500" fill="hold"/>
                                        <p:tgtEl>
                                          <p:spTgt spid="7187"/>
                                        </p:tgtEl>
                                        <p:attrNameLst>
                                          <p:attrName>ppt_x</p:attrName>
                                        </p:attrNameLst>
                                      </p:cBhvr>
                                      <p:tavLst>
                                        <p:tav tm="0">
                                          <p:val>
                                            <p:strVal val="0-#ppt_w/2"/>
                                          </p:val>
                                        </p:tav>
                                        <p:tav tm="100000">
                                          <p:val>
                                            <p:strVal val="#ppt_x"/>
                                          </p:val>
                                        </p:tav>
                                      </p:tavLst>
                                    </p:anim>
                                    <p:anim calcmode="lin" valueType="num">
                                      <p:cBhvr additive="base">
                                        <p:cTn id="36" dur="500" fill="hold"/>
                                        <p:tgtEl>
                                          <p:spTgt spid="718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500"/>
                            </p:stCondLst>
                            <p:childTnLst>
                              <p:par>
                                <p:cTn id="38" presetID="16" presetClass="entr" presetSubtype="42" fill="hold" nodeType="afterEffect">
                                  <p:stCondLst>
                                    <p:cond delay="0"/>
                                  </p:stCondLst>
                                  <p:childTnLst>
                                    <p:set>
                                      <p:cBhvr>
                                        <p:cTn id="39" dur="1" fill="hold">
                                          <p:stCondLst>
                                            <p:cond delay="0"/>
                                          </p:stCondLst>
                                        </p:cTn>
                                        <p:tgtEl>
                                          <p:spTgt spid="7191"/>
                                        </p:tgtEl>
                                        <p:attrNameLst>
                                          <p:attrName>style.visibility</p:attrName>
                                        </p:attrNameLst>
                                      </p:cBhvr>
                                      <p:to>
                                        <p:strVal val="visible"/>
                                      </p:to>
                                    </p:set>
                                    <p:animEffect transition="in" filter="barn(outHorizontal)">
                                      <p:cBhvr>
                                        <p:cTn id="40" dur="500"/>
                                        <p:tgtEl>
                                          <p:spTgt spid="7191"/>
                                        </p:tgtEl>
                                      </p:cBhvr>
                                    </p:animEffect>
                                  </p:childTnLst>
                                </p:cTn>
                              </p:par>
                            </p:childTnLst>
                          </p:cTn>
                        </p:par>
                        <p:par>
                          <p:cTn id="41" fill="hold" nodeType="afterGroup">
                            <p:stCondLst>
                              <p:cond delay="3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7190"/>
                                        </p:tgtEl>
                                        <p:attrNameLst>
                                          <p:attrName>style.visibility</p:attrName>
                                        </p:attrNameLst>
                                      </p:cBhvr>
                                      <p:to>
                                        <p:strVal val="visible"/>
                                      </p:to>
                                    </p:set>
                                    <p:anim calcmode="lin" valueType="num">
                                      <p:cBhvr>
                                        <p:cTn id="44" dur="500" fill="hold"/>
                                        <p:tgtEl>
                                          <p:spTgt spid="7190"/>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7190"/>
                                        </p:tgtEl>
                                        <p:attrNameLst>
                                          <p:attrName>ppt_y</p:attrName>
                                        </p:attrNameLst>
                                      </p:cBhvr>
                                      <p:tavLst>
                                        <p:tav tm="0">
                                          <p:val>
                                            <p:strVal val="#ppt_y"/>
                                          </p:val>
                                        </p:tav>
                                        <p:tav tm="100000">
                                          <p:val>
                                            <p:strVal val="#ppt_y"/>
                                          </p:val>
                                        </p:tav>
                                      </p:tavLst>
                                    </p:anim>
                                    <p:anim calcmode="lin" valueType="num">
                                      <p:cBhvr>
                                        <p:cTn id="46" dur="500" fill="hold"/>
                                        <p:tgtEl>
                                          <p:spTgt spid="7190"/>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7190"/>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7190"/>
                                        </p:tgtEl>
                                      </p:cBhvr>
                                    </p:animEffect>
                                  </p:childTnLst>
                                </p:cTn>
                              </p:par>
                            </p:childTnLst>
                          </p:cTn>
                        </p:par>
                        <p:par>
                          <p:cTn id="49" fill="hold" nodeType="afterGroup">
                            <p:stCondLst>
                              <p:cond delay="3800"/>
                            </p:stCondLst>
                            <p:childTnLst>
                              <p:par>
                                <p:cTn id="50" presetID="22" presetClass="entr" presetSubtype="8" fill="hold" nodeType="afterEffect">
                                  <p:stCondLst>
                                    <p:cond delay="0"/>
                                  </p:stCondLst>
                                  <p:childTnLst>
                                    <p:set>
                                      <p:cBhvr>
                                        <p:cTn id="51" dur="1" fill="hold">
                                          <p:stCondLst>
                                            <p:cond delay="0"/>
                                          </p:stCondLst>
                                        </p:cTn>
                                        <p:tgtEl>
                                          <p:spTgt spid="7192"/>
                                        </p:tgtEl>
                                        <p:attrNameLst>
                                          <p:attrName>style.visibility</p:attrName>
                                        </p:attrNameLst>
                                      </p:cBhvr>
                                      <p:to>
                                        <p:strVal val="visible"/>
                                      </p:to>
                                    </p:set>
                                    <p:animEffect transition="in" filter="wipe(left)">
                                      <p:cBhvr>
                                        <p:cTn id="52" dur="500"/>
                                        <p:tgtEl>
                                          <p:spTgt spid="7192"/>
                                        </p:tgtEl>
                                      </p:cBhvr>
                                    </p:animEffect>
                                  </p:childTnLst>
                                </p:cTn>
                              </p:par>
                            </p:childTnLst>
                          </p:cTn>
                        </p:par>
                        <p:par>
                          <p:cTn id="53" fill="hold" nodeType="afterGroup">
                            <p:stCondLst>
                              <p:cond delay="4300"/>
                            </p:stCondLst>
                            <p:childTnLst>
                              <p:par>
                                <p:cTn id="54" presetID="2" presetClass="entr" presetSubtype="8" fill="hold" nodeType="afterEffect">
                                  <p:stCondLst>
                                    <p:cond delay="0"/>
                                  </p:stCondLst>
                                  <p:childTnLst>
                                    <p:set>
                                      <p:cBhvr>
                                        <p:cTn id="55" dur="1" fill="hold">
                                          <p:stCondLst>
                                            <p:cond delay="0"/>
                                          </p:stCondLst>
                                        </p:cTn>
                                        <p:tgtEl>
                                          <p:spTgt spid="7196"/>
                                        </p:tgtEl>
                                        <p:attrNameLst>
                                          <p:attrName>style.visibility</p:attrName>
                                        </p:attrNameLst>
                                      </p:cBhvr>
                                      <p:to>
                                        <p:strVal val="visible"/>
                                      </p:to>
                                    </p:set>
                                    <p:anim calcmode="lin" valueType="num">
                                      <p:cBhvr additive="base">
                                        <p:cTn id="56" dur="500" fill="hold"/>
                                        <p:tgtEl>
                                          <p:spTgt spid="7196"/>
                                        </p:tgtEl>
                                        <p:attrNameLst>
                                          <p:attrName>ppt_x</p:attrName>
                                        </p:attrNameLst>
                                      </p:cBhvr>
                                      <p:tavLst>
                                        <p:tav tm="0">
                                          <p:val>
                                            <p:strVal val="0-#ppt_w/2"/>
                                          </p:val>
                                        </p:tav>
                                        <p:tav tm="100000">
                                          <p:val>
                                            <p:strVal val="#ppt_x"/>
                                          </p:val>
                                        </p:tav>
                                      </p:tavLst>
                                    </p:anim>
                                    <p:anim calcmode="lin" valueType="num">
                                      <p:cBhvr additive="base">
                                        <p:cTn id="57" dur="500" fill="hold"/>
                                        <p:tgtEl>
                                          <p:spTgt spid="7196"/>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4800"/>
                            </p:stCondLst>
                            <p:childTnLst>
                              <p:par>
                                <p:cTn id="59" presetID="16" presetClass="entr" presetSubtype="42" fill="hold" nodeType="afterEffect">
                                  <p:stCondLst>
                                    <p:cond delay="0"/>
                                  </p:stCondLst>
                                  <p:childTnLst>
                                    <p:set>
                                      <p:cBhvr>
                                        <p:cTn id="60" dur="1" fill="hold">
                                          <p:stCondLst>
                                            <p:cond delay="0"/>
                                          </p:stCondLst>
                                        </p:cTn>
                                        <p:tgtEl>
                                          <p:spTgt spid="7200"/>
                                        </p:tgtEl>
                                        <p:attrNameLst>
                                          <p:attrName>style.visibility</p:attrName>
                                        </p:attrNameLst>
                                      </p:cBhvr>
                                      <p:to>
                                        <p:strVal val="visible"/>
                                      </p:to>
                                    </p:set>
                                    <p:animEffect transition="in" filter="barn(outHorizontal)">
                                      <p:cBhvr>
                                        <p:cTn id="61" dur="500"/>
                                        <p:tgtEl>
                                          <p:spTgt spid="7200"/>
                                        </p:tgtEl>
                                      </p:cBhvr>
                                    </p:animEffect>
                                  </p:childTnLst>
                                </p:cTn>
                              </p:par>
                            </p:childTnLst>
                          </p:cTn>
                        </p:par>
                        <p:par>
                          <p:cTn id="62" fill="hold" nodeType="afterGroup">
                            <p:stCondLst>
                              <p:cond delay="53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7199"/>
                                        </p:tgtEl>
                                        <p:attrNameLst>
                                          <p:attrName>style.visibility</p:attrName>
                                        </p:attrNameLst>
                                      </p:cBhvr>
                                      <p:to>
                                        <p:strVal val="visible"/>
                                      </p:to>
                                    </p:set>
                                    <p:anim calcmode="lin" valueType="num">
                                      <p:cBhvr>
                                        <p:cTn id="65" dur="500" fill="hold"/>
                                        <p:tgtEl>
                                          <p:spTgt spid="7199"/>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7199"/>
                                        </p:tgtEl>
                                        <p:attrNameLst>
                                          <p:attrName>ppt_y</p:attrName>
                                        </p:attrNameLst>
                                      </p:cBhvr>
                                      <p:tavLst>
                                        <p:tav tm="0">
                                          <p:val>
                                            <p:strVal val="#ppt_y"/>
                                          </p:val>
                                        </p:tav>
                                        <p:tav tm="100000">
                                          <p:val>
                                            <p:strVal val="#ppt_y"/>
                                          </p:val>
                                        </p:tav>
                                      </p:tavLst>
                                    </p:anim>
                                    <p:anim calcmode="lin" valueType="num">
                                      <p:cBhvr>
                                        <p:cTn id="67" dur="500" fill="hold"/>
                                        <p:tgtEl>
                                          <p:spTgt spid="7199"/>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7199"/>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7199"/>
                                        </p:tgtEl>
                                      </p:cBhvr>
                                    </p:animEffect>
                                  </p:childTnLst>
                                </p:cTn>
                              </p:par>
                            </p:childTnLst>
                          </p:cTn>
                        </p:par>
                        <p:par>
                          <p:cTn id="70" fill="hold" nodeType="afterGroup">
                            <p:stCondLst>
                              <p:cond delay="6200"/>
                            </p:stCondLst>
                            <p:childTnLst>
                              <p:par>
                                <p:cTn id="71" presetID="22" presetClass="entr" presetSubtype="8" fill="hold" nodeType="afterEffect">
                                  <p:stCondLst>
                                    <p:cond delay="0"/>
                                  </p:stCondLst>
                                  <p:childTnLst>
                                    <p:set>
                                      <p:cBhvr>
                                        <p:cTn id="72" dur="1" fill="hold">
                                          <p:stCondLst>
                                            <p:cond delay="0"/>
                                          </p:stCondLst>
                                        </p:cTn>
                                        <p:tgtEl>
                                          <p:spTgt spid="7201"/>
                                        </p:tgtEl>
                                        <p:attrNameLst>
                                          <p:attrName>style.visibility</p:attrName>
                                        </p:attrNameLst>
                                      </p:cBhvr>
                                      <p:to>
                                        <p:strVal val="visible"/>
                                      </p:to>
                                    </p:set>
                                    <p:animEffect transition="in" filter="wipe(left)">
                                      <p:cBhvr>
                                        <p:cTn id="73" dur="500"/>
                                        <p:tgtEl>
                                          <p:spTgt spid="7201"/>
                                        </p:tgtEl>
                                      </p:cBhvr>
                                    </p:animEffect>
                                  </p:childTnLst>
                                </p:cTn>
                              </p:par>
                            </p:childTnLst>
                          </p:cTn>
                        </p:par>
                        <p:par>
                          <p:cTn id="74" fill="hold" nodeType="afterGroup">
                            <p:stCondLst>
                              <p:cond delay="6700"/>
                            </p:stCondLst>
                            <p:childTnLst>
                              <p:par>
                                <p:cTn id="75" presetID="2" presetClass="entr" presetSubtype="8" fill="hold" nodeType="afterEffect">
                                  <p:stCondLst>
                                    <p:cond delay="0"/>
                                  </p:stCondLst>
                                  <p:childTnLst>
                                    <p:set>
                                      <p:cBhvr>
                                        <p:cTn id="76" dur="1" fill="hold">
                                          <p:stCondLst>
                                            <p:cond delay="0"/>
                                          </p:stCondLst>
                                        </p:cTn>
                                        <p:tgtEl>
                                          <p:spTgt spid="7209"/>
                                        </p:tgtEl>
                                        <p:attrNameLst>
                                          <p:attrName>style.visibility</p:attrName>
                                        </p:attrNameLst>
                                      </p:cBhvr>
                                      <p:to>
                                        <p:strVal val="visible"/>
                                      </p:to>
                                    </p:set>
                                    <p:anim calcmode="lin" valueType="num">
                                      <p:cBhvr additive="base">
                                        <p:cTn id="77" dur="500" fill="hold"/>
                                        <p:tgtEl>
                                          <p:spTgt spid="7209"/>
                                        </p:tgtEl>
                                        <p:attrNameLst>
                                          <p:attrName>ppt_x</p:attrName>
                                        </p:attrNameLst>
                                      </p:cBhvr>
                                      <p:tavLst>
                                        <p:tav tm="0">
                                          <p:val>
                                            <p:strVal val="0-#ppt_w/2"/>
                                          </p:val>
                                        </p:tav>
                                        <p:tav tm="100000">
                                          <p:val>
                                            <p:strVal val="#ppt_x"/>
                                          </p:val>
                                        </p:tav>
                                      </p:tavLst>
                                    </p:anim>
                                    <p:anim calcmode="lin" valueType="num">
                                      <p:cBhvr additive="base">
                                        <p:cTn id="78" dur="500" fill="hold"/>
                                        <p:tgtEl>
                                          <p:spTgt spid="7209"/>
                                        </p:tgtEl>
                                        <p:attrNameLst>
                                          <p:attrName>ppt_y</p:attrName>
                                        </p:attrNameLst>
                                      </p:cBhvr>
                                      <p:tavLst>
                                        <p:tav tm="0">
                                          <p:val>
                                            <p:strVal val="#ppt_y"/>
                                          </p:val>
                                        </p:tav>
                                        <p:tav tm="100000">
                                          <p:val>
                                            <p:strVal val="#ppt_y"/>
                                          </p:val>
                                        </p:tav>
                                      </p:tavLst>
                                    </p:anim>
                                  </p:childTnLst>
                                </p:cTn>
                              </p:par>
                            </p:childTnLst>
                          </p:cTn>
                        </p:par>
                        <p:par>
                          <p:cTn id="79" fill="hold" nodeType="afterGroup">
                            <p:stCondLst>
                              <p:cond delay="7200"/>
                            </p:stCondLst>
                            <p:childTnLst>
                              <p:par>
                                <p:cTn id="80" presetID="16" presetClass="entr" presetSubtype="42" fill="hold" nodeType="afterEffect">
                                  <p:stCondLst>
                                    <p:cond delay="0"/>
                                  </p:stCondLst>
                                  <p:childTnLst>
                                    <p:set>
                                      <p:cBhvr>
                                        <p:cTn id="81" dur="1" fill="hold">
                                          <p:stCondLst>
                                            <p:cond delay="0"/>
                                          </p:stCondLst>
                                        </p:cTn>
                                        <p:tgtEl>
                                          <p:spTgt spid="7213"/>
                                        </p:tgtEl>
                                        <p:attrNameLst>
                                          <p:attrName>style.visibility</p:attrName>
                                        </p:attrNameLst>
                                      </p:cBhvr>
                                      <p:to>
                                        <p:strVal val="visible"/>
                                      </p:to>
                                    </p:set>
                                    <p:animEffect transition="in" filter="barn(outHorizontal)">
                                      <p:cBhvr>
                                        <p:cTn id="82" dur="500"/>
                                        <p:tgtEl>
                                          <p:spTgt spid="7213"/>
                                        </p:tgtEl>
                                      </p:cBhvr>
                                    </p:animEffect>
                                  </p:childTnLst>
                                </p:cTn>
                              </p:par>
                            </p:childTnLst>
                          </p:cTn>
                        </p:par>
                        <p:par>
                          <p:cTn id="83" fill="hold" nodeType="afterGroup">
                            <p:stCondLst>
                              <p:cond delay="77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7212"/>
                                        </p:tgtEl>
                                        <p:attrNameLst>
                                          <p:attrName>style.visibility</p:attrName>
                                        </p:attrNameLst>
                                      </p:cBhvr>
                                      <p:to>
                                        <p:strVal val="visible"/>
                                      </p:to>
                                    </p:set>
                                    <p:anim calcmode="lin" valueType="num">
                                      <p:cBhvr>
                                        <p:cTn id="86" dur="500" fill="hold"/>
                                        <p:tgtEl>
                                          <p:spTgt spid="7212"/>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7212"/>
                                        </p:tgtEl>
                                        <p:attrNameLst>
                                          <p:attrName>ppt_y</p:attrName>
                                        </p:attrNameLst>
                                      </p:cBhvr>
                                      <p:tavLst>
                                        <p:tav tm="0">
                                          <p:val>
                                            <p:strVal val="#ppt_y"/>
                                          </p:val>
                                        </p:tav>
                                        <p:tav tm="100000">
                                          <p:val>
                                            <p:strVal val="#ppt_y"/>
                                          </p:val>
                                        </p:tav>
                                      </p:tavLst>
                                    </p:anim>
                                    <p:anim calcmode="lin" valueType="num">
                                      <p:cBhvr>
                                        <p:cTn id="88" dur="500" fill="hold"/>
                                        <p:tgtEl>
                                          <p:spTgt spid="7212"/>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7212"/>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7212"/>
                                        </p:tgtEl>
                                      </p:cBhvr>
                                    </p:animEffect>
                                  </p:childTnLst>
                                </p:cTn>
                              </p:par>
                            </p:childTnLst>
                          </p:cTn>
                        </p:par>
                        <p:par>
                          <p:cTn id="91" fill="hold" nodeType="afterGroup">
                            <p:stCondLst>
                              <p:cond delay="8350"/>
                            </p:stCondLst>
                            <p:childTnLst>
                              <p:par>
                                <p:cTn id="92" presetID="22" presetClass="entr" presetSubtype="8" fill="hold" nodeType="afterEffect">
                                  <p:stCondLst>
                                    <p:cond delay="0"/>
                                  </p:stCondLst>
                                  <p:childTnLst>
                                    <p:set>
                                      <p:cBhvr>
                                        <p:cTn id="93" dur="1" fill="hold">
                                          <p:stCondLst>
                                            <p:cond delay="0"/>
                                          </p:stCondLst>
                                        </p:cTn>
                                        <p:tgtEl>
                                          <p:spTgt spid="7214"/>
                                        </p:tgtEl>
                                        <p:attrNameLst>
                                          <p:attrName>style.visibility</p:attrName>
                                        </p:attrNameLst>
                                      </p:cBhvr>
                                      <p:to>
                                        <p:strVal val="visible"/>
                                      </p:to>
                                    </p:set>
                                    <p:animEffect transition="in" filter="wipe(left)">
                                      <p:cBhvr>
                                        <p:cTn id="94" dur="500"/>
                                        <p:tgtEl>
                                          <p:spTgt spid="7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animBg="1" autoUpdateAnimBg="0"/>
      <p:bldP spid="7183" grpId="0" animBg="1" autoUpdateAnimBg="0"/>
      <p:bldP spid="7184" grpId="0" animBg="1"/>
      <p:bldP spid="7185" grpId="0" autoUpdateAnimBg="0"/>
      <p:bldP spid="7186" grpId="0" autoUpdateAnimBg="0"/>
      <p:bldP spid="7190" grpId="0" autoUpdateAnimBg="0"/>
      <p:bldP spid="7199" grpId="0" autoUpdateAnimBg="0"/>
      <p:bldP spid="7212"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76"/>
          <p:cNvSpPr txBox="1">
            <a:spLocks noChangeArrowheads="1"/>
          </p:cNvSpPr>
          <p:nvPr/>
        </p:nvSpPr>
        <p:spPr bwMode="auto">
          <a:xfrm>
            <a:off x="423863" y="766763"/>
            <a:ext cx="614362"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明星企业展示</a:t>
            </a:r>
          </a:p>
        </p:txBody>
      </p:sp>
      <p:sp>
        <p:nvSpPr>
          <p:cNvPr id="25603" name="Freeform 7"/>
          <p:cNvSpPr>
            <a:spLocks/>
          </p:cNvSpPr>
          <p:nvPr/>
        </p:nvSpPr>
        <p:spPr bwMode="auto">
          <a:xfrm>
            <a:off x="338138" y="169863"/>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eaVert"/>
          <a:lstStyle/>
          <a:p>
            <a:endParaRPr lang="zh-CN" altLang="en-US"/>
          </a:p>
        </p:txBody>
      </p:sp>
      <p:sp>
        <p:nvSpPr>
          <p:cNvPr id="25604" name="TextBox 1"/>
          <p:cNvSpPr txBox="1">
            <a:spLocks noChangeArrowheads="1"/>
          </p:cNvSpPr>
          <p:nvPr/>
        </p:nvSpPr>
        <p:spPr bwMode="auto">
          <a:xfrm>
            <a:off x="212725" y="831850"/>
            <a:ext cx="369888" cy="123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Star Enterprises</a:t>
            </a:r>
            <a:endParaRPr lang="zh-CN" altLang="en-US" sz="1200">
              <a:latin typeface="微软雅黑" pitchFamily="34" charset="-122"/>
              <a:ea typeface="微软雅黑" pitchFamily="34" charset="-122"/>
            </a:endParaRPr>
          </a:p>
        </p:txBody>
      </p:sp>
      <p:sp>
        <p:nvSpPr>
          <p:cNvPr id="25605" name="Rectangle 7"/>
          <p:cNvSpPr>
            <a:spLocks noChangeArrowheads="1"/>
          </p:cNvSpPr>
          <p:nvPr/>
        </p:nvSpPr>
        <p:spPr bwMode="auto">
          <a:xfrm>
            <a:off x="1189038" y="709613"/>
            <a:ext cx="2616200" cy="17780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6" name="Rectangle 8"/>
          <p:cNvSpPr>
            <a:spLocks noChangeArrowheads="1"/>
          </p:cNvSpPr>
          <p:nvPr/>
        </p:nvSpPr>
        <p:spPr bwMode="auto">
          <a:xfrm>
            <a:off x="1189038" y="2708275"/>
            <a:ext cx="2616200" cy="177958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7" name="Rectangle 9"/>
          <p:cNvSpPr>
            <a:spLocks noChangeArrowheads="1"/>
          </p:cNvSpPr>
          <p:nvPr/>
        </p:nvSpPr>
        <p:spPr bwMode="auto">
          <a:xfrm>
            <a:off x="1189038" y="4724400"/>
            <a:ext cx="2616200" cy="17780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08" name="Freeform 10"/>
          <p:cNvSpPr>
            <a:spLocks/>
          </p:cNvSpPr>
          <p:nvPr/>
        </p:nvSpPr>
        <p:spPr bwMode="auto">
          <a:xfrm>
            <a:off x="4060825" y="1450975"/>
            <a:ext cx="263525" cy="304800"/>
          </a:xfrm>
          <a:custGeom>
            <a:avLst/>
            <a:gdLst>
              <a:gd name="T0" fmla="*/ 2147483647 w 443"/>
              <a:gd name="T1" fmla="*/ 2147483647 h 512"/>
              <a:gd name="T2" fmla="*/ 2147483647 w 443"/>
              <a:gd name="T3" fmla="*/ 2147483647 h 512"/>
              <a:gd name="T4" fmla="*/ 0 w 443"/>
              <a:gd name="T5" fmla="*/ 2147483647 h 512"/>
              <a:gd name="T6" fmla="*/ 0 w 443"/>
              <a:gd name="T7" fmla="*/ 2147483647 h 512"/>
              <a:gd name="T8" fmla="*/ 0 w 443"/>
              <a:gd name="T9" fmla="*/ 0 h 512"/>
              <a:gd name="T10" fmla="*/ 2147483647 w 443"/>
              <a:gd name="T11" fmla="*/ 2147483647 h 512"/>
              <a:gd name="T12" fmla="*/ 2147483647 w 443"/>
              <a:gd name="T13" fmla="*/ 2147483647 h 5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2">
                <a:moveTo>
                  <a:pt x="443" y="256"/>
                </a:moveTo>
                <a:lnTo>
                  <a:pt x="221" y="384"/>
                </a:lnTo>
                <a:lnTo>
                  <a:pt x="0" y="512"/>
                </a:lnTo>
                <a:lnTo>
                  <a:pt x="0" y="256"/>
                </a:lnTo>
                <a:lnTo>
                  <a:pt x="0" y="0"/>
                </a:lnTo>
                <a:lnTo>
                  <a:pt x="221" y="128"/>
                </a:lnTo>
                <a:lnTo>
                  <a:pt x="443"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9" name="Rectangle 11"/>
          <p:cNvSpPr>
            <a:spLocks noChangeArrowheads="1"/>
          </p:cNvSpPr>
          <p:nvPr/>
        </p:nvSpPr>
        <p:spPr bwMode="auto">
          <a:xfrm>
            <a:off x="3854450" y="709613"/>
            <a:ext cx="90488" cy="177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0" name="Rectangle 12"/>
          <p:cNvSpPr>
            <a:spLocks noChangeArrowheads="1"/>
          </p:cNvSpPr>
          <p:nvPr/>
        </p:nvSpPr>
        <p:spPr bwMode="auto">
          <a:xfrm>
            <a:off x="3854450" y="2708275"/>
            <a:ext cx="90488" cy="17795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1" name="Rectangle 13"/>
          <p:cNvSpPr>
            <a:spLocks noChangeArrowheads="1"/>
          </p:cNvSpPr>
          <p:nvPr/>
        </p:nvSpPr>
        <p:spPr bwMode="auto">
          <a:xfrm>
            <a:off x="3854450" y="4724400"/>
            <a:ext cx="90488" cy="17780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25612" name="Freeform 14"/>
          <p:cNvSpPr>
            <a:spLocks/>
          </p:cNvSpPr>
          <p:nvPr/>
        </p:nvSpPr>
        <p:spPr bwMode="auto">
          <a:xfrm>
            <a:off x="4060825" y="3373438"/>
            <a:ext cx="263525" cy="303212"/>
          </a:xfrm>
          <a:custGeom>
            <a:avLst/>
            <a:gdLst>
              <a:gd name="T0" fmla="*/ 2147483647 w 443"/>
              <a:gd name="T1" fmla="*/ 2147483647 h 511"/>
              <a:gd name="T2" fmla="*/ 2147483647 w 443"/>
              <a:gd name="T3" fmla="*/ 2147483647 h 511"/>
              <a:gd name="T4" fmla="*/ 0 w 443"/>
              <a:gd name="T5" fmla="*/ 2147483647 h 511"/>
              <a:gd name="T6" fmla="*/ 0 w 443"/>
              <a:gd name="T7" fmla="*/ 2147483647 h 511"/>
              <a:gd name="T8" fmla="*/ 0 w 443"/>
              <a:gd name="T9" fmla="*/ 0 h 511"/>
              <a:gd name="T10" fmla="*/ 2147483647 w 443"/>
              <a:gd name="T11" fmla="*/ 2147483647 h 511"/>
              <a:gd name="T12" fmla="*/ 2147483647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443" y="255"/>
                </a:moveTo>
                <a:lnTo>
                  <a:pt x="221" y="383"/>
                </a:lnTo>
                <a:lnTo>
                  <a:pt x="0" y="511"/>
                </a:lnTo>
                <a:lnTo>
                  <a:pt x="0" y="255"/>
                </a:lnTo>
                <a:lnTo>
                  <a:pt x="0" y="0"/>
                </a:lnTo>
                <a:lnTo>
                  <a:pt x="221" y="127"/>
                </a:lnTo>
                <a:lnTo>
                  <a:pt x="443" y="25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3" name="Freeform 15"/>
          <p:cNvSpPr>
            <a:spLocks/>
          </p:cNvSpPr>
          <p:nvPr/>
        </p:nvSpPr>
        <p:spPr bwMode="auto">
          <a:xfrm>
            <a:off x="4060825" y="5465763"/>
            <a:ext cx="263525" cy="303212"/>
          </a:xfrm>
          <a:custGeom>
            <a:avLst/>
            <a:gdLst>
              <a:gd name="T0" fmla="*/ 2147483647 w 443"/>
              <a:gd name="T1" fmla="*/ 2147483647 h 511"/>
              <a:gd name="T2" fmla="*/ 2147483647 w 443"/>
              <a:gd name="T3" fmla="*/ 2147483647 h 511"/>
              <a:gd name="T4" fmla="*/ 0 w 443"/>
              <a:gd name="T5" fmla="*/ 2147483647 h 511"/>
              <a:gd name="T6" fmla="*/ 0 w 443"/>
              <a:gd name="T7" fmla="*/ 2147483647 h 511"/>
              <a:gd name="T8" fmla="*/ 0 w 443"/>
              <a:gd name="T9" fmla="*/ 0 h 511"/>
              <a:gd name="T10" fmla="*/ 2147483647 w 443"/>
              <a:gd name="T11" fmla="*/ 2147483647 h 511"/>
              <a:gd name="T12" fmla="*/ 2147483647 w 443"/>
              <a:gd name="T13" fmla="*/ 2147483647 h 5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3" h="511">
                <a:moveTo>
                  <a:pt x="443" y="256"/>
                </a:moveTo>
                <a:lnTo>
                  <a:pt x="221" y="383"/>
                </a:lnTo>
                <a:lnTo>
                  <a:pt x="0" y="511"/>
                </a:lnTo>
                <a:lnTo>
                  <a:pt x="0" y="256"/>
                </a:lnTo>
                <a:lnTo>
                  <a:pt x="0" y="0"/>
                </a:lnTo>
                <a:lnTo>
                  <a:pt x="221" y="128"/>
                </a:lnTo>
                <a:lnTo>
                  <a:pt x="443" y="25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4" name="TextBox 26"/>
          <p:cNvSpPr txBox="1">
            <a:spLocks noChangeArrowheads="1"/>
          </p:cNvSpPr>
          <p:nvPr/>
        </p:nvSpPr>
        <p:spPr bwMode="auto">
          <a:xfrm>
            <a:off x="4324350" y="969963"/>
            <a:ext cx="2627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5" name="TextBox 28"/>
          <p:cNvSpPr txBox="1">
            <a:spLocks noChangeArrowheads="1"/>
          </p:cNvSpPr>
          <p:nvPr/>
        </p:nvSpPr>
        <p:spPr bwMode="auto">
          <a:xfrm>
            <a:off x="4324350" y="1339850"/>
            <a:ext cx="41703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
        <p:nvSpPr>
          <p:cNvPr id="25616" name="TextBox 29"/>
          <p:cNvSpPr txBox="1">
            <a:spLocks noChangeArrowheads="1"/>
          </p:cNvSpPr>
          <p:nvPr/>
        </p:nvSpPr>
        <p:spPr bwMode="auto">
          <a:xfrm>
            <a:off x="4324350" y="2881313"/>
            <a:ext cx="26273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7" name="TextBox 30"/>
          <p:cNvSpPr txBox="1">
            <a:spLocks noChangeArrowheads="1"/>
          </p:cNvSpPr>
          <p:nvPr/>
        </p:nvSpPr>
        <p:spPr bwMode="auto">
          <a:xfrm>
            <a:off x="4324350" y="3249613"/>
            <a:ext cx="41703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合加资源发展有限公司可批量生产和供应我国固体废弃物处置的成套设备、清洁能源设备，特别是关键设备和主机设备。</a:t>
            </a:r>
          </a:p>
        </p:txBody>
      </p:sp>
      <p:sp>
        <p:nvSpPr>
          <p:cNvPr id="25618" name="TextBox 31"/>
          <p:cNvSpPr txBox="1">
            <a:spLocks noChangeArrowheads="1"/>
          </p:cNvSpPr>
          <p:nvPr/>
        </p:nvSpPr>
        <p:spPr bwMode="auto">
          <a:xfrm>
            <a:off x="4324350" y="4968875"/>
            <a:ext cx="2627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solidFill>
                  <a:schemeClr val="bg1"/>
                </a:solidFill>
                <a:latin typeface="微软雅黑" pitchFamily="34" charset="-122"/>
                <a:ea typeface="微软雅黑" pitchFamily="34" charset="-122"/>
              </a:rPr>
              <a:t>红牛饮料</a:t>
            </a:r>
            <a:endParaRPr lang="en-US" b="1">
              <a:solidFill>
                <a:schemeClr val="bg1"/>
              </a:solidFill>
              <a:latin typeface="微软雅黑" pitchFamily="34" charset="-122"/>
              <a:ea typeface="微软雅黑" pitchFamily="34" charset="-122"/>
            </a:endParaRPr>
          </a:p>
        </p:txBody>
      </p:sp>
      <p:sp>
        <p:nvSpPr>
          <p:cNvPr id="25619" name="TextBox 32"/>
          <p:cNvSpPr txBox="1">
            <a:spLocks noChangeArrowheads="1"/>
          </p:cNvSpPr>
          <p:nvPr/>
        </p:nvSpPr>
        <p:spPr bwMode="auto">
          <a:xfrm>
            <a:off x="4324350" y="5338763"/>
            <a:ext cx="417036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红牛维他命饮料（湖北）有限公司是红牛维他命饮料公司在中国的第三家生产基地，年生产饮料</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亿罐。</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300" fill="hold"/>
                                        <p:tgtEl>
                                          <p:spTgt spid="25603"/>
                                        </p:tgtEl>
                                        <p:attrNameLst>
                                          <p:attrName>ppt_x</p:attrName>
                                        </p:attrNameLst>
                                      </p:cBhvr>
                                      <p:tavLst>
                                        <p:tav tm="0">
                                          <p:val>
                                            <p:strVal val="0-#ppt_w/2"/>
                                          </p:val>
                                        </p:tav>
                                        <p:tav tm="100000">
                                          <p:val>
                                            <p:strVal val="#ppt_x"/>
                                          </p:val>
                                        </p:tav>
                                      </p:tavLst>
                                    </p:anim>
                                    <p:anim calcmode="lin" valueType="num">
                                      <p:cBhvr additive="base">
                                        <p:cTn id="8" dur="300" fill="hold"/>
                                        <p:tgtEl>
                                          <p:spTgt spid="2560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5602"/>
                                        </p:tgtEl>
                                        <p:attrNameLst>
                                          <p:attrName>style.visibility</p:attrName>
                                        </p:attrNameLst>
                                      </p:cBhvr>
                                      <p:to>
                                        <p:strVal val="visible"/>
                                      </p:to>
                                    </p:set>
                                    <p:anim by="(-#ppt_w*2)" calcmode="lin" valueType="num">
                                      <p:cBhvr rctx="PPT">
                                        <p:cTn id="12" dur="250" autoRev="1" fill="hold">
                                          <p:stCondLst>
                                            <p:cond delay="0"/>
                                          </p:stCondLst>
                                        </p:cTn>
                                        <p:tgtEl>
                                          <p:spTgt spid="25602"/>
                                        </p:tgtEl>
                                        <p:attrNameLst>
                                          <p:attrName>ppt_w</p:attrName>
                                        </p:attrNameLst>
                                      </p:cBhvr>
                                    </p:anim>
                                    <p:anim by="(#ppt_w*0.50)" calcmode="lin" valueType="num">
                                      <p:cBhvr>
                                        <p:cTn id="13" dur="250" decel="50000" autoRev="1" fill="hold">
                                          <p:stCondLst>
                                            <p:cond delay="0"/>
                                          </p:stCondLst>
                                        </p:cTn>
                                        <p:tgtEl>
                                          <p:spTgt spid="25602"/>
                                        </p:tgtEl>
                                        <p:attrNameLst>
                                          <p:attrName>ppt_x</p:attrName>
                                        </p:attrNameLst>
                                      </p:cBhvr>
                                    </p:anim>
                                    <p:anim from="(-#ppt_h/2)" to="(#ppt_y)" calcmode="lin" valueType="num">
                                      <p:cBhvr>
                                        <p:cTn id="14" dur="500" fill="hold">
                                          <p:stCondLst>
                                            <p:cond delay="0"/>
                                          </p:stCondLst>
                                        </p:cTn>
                                        <p:tgtEl>
                                          <p:spTgt spid="25602"/>
                                        </p:tgtEl>
                                        <p:attrNameLst>
                                          <p:attrName>ppt_y</p:attrName>
                                        </p:attrNameLst>
                                      </p:cBhvr>
                                    </p:anim>
                                    <p:animRot by="21600000">
                                      <p:cBhvr>
                                        <p:cTn id="15" dur="500" fill="hold">
                                          <p:stCondLst>
                                            <p:cond delay="0"/>
                                          </p:stCondLst>
                                        </p:cTn>
                                        <p:tgtEl>
                                          <p:spTgt spid="25602"/>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5604"/>
                                        </p:tgtEl>
                                        <p:attrNameLst>
                                          <p:attrName>style.visibility</p:attrName>
                                        </p:attrNameLst>
                                      </p:cBhvr>
                                      <p:to>
                                        <p:strVal val="visible"/>
                                      </p:to>
                                    </p:set>
                                    <p:anim calcmode="lin" valueType="num">
                                      <p:cBhvr>
                                        <p:cTn id="19" dur="300" fill="hold"/>
                                        <p:tgtEl>
                                          <p:spTgt spid="2560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5604"/>
                                        </p:tgtEl>
                                        <p:attrNameLst>
                                          <p:attrName>ppt_y</p:attrName>
                                        </p:attrNameLst>
                                      </p:cBhvr>
                                      <p:tavLst>
                                        <p:tav tm="0">
                                          <p:val>
                                            <p:strVal val="#ppt_y"/>
                                          </p:val>
                                        </p:tav>
                                        <p:tav tm="100000">
                                          <p:val>
                                            <p:strVal val="#ppt_y"/>
                                          </p:val>
                                        </p:tav>
                                      </p:tavLst>
                                    </p:anim>
                                    <p:anim calcmode="lin" valueType="num">
                                      <p:cBhvr>
                                        <p:cTn id="21" dur="300" fill="hold"/>
                                        <p:tgtEl>
                                          <p:spTgt spid="2560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560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5604"/>
                                        </p:tgtEl>
                                      </p:cBhvr>
                                    </p:animEffect>
                                  </p:childTnLst>
                                </p:cTn>
                              </p:par>
                            </p:childTnLst>
                          </p:cTn>
                        </p:par>
                        <p:par>
                          <p:cTn id="24" fill="hold" nodeType="afterGroup">
                            <p:stCondLst>
                              <p:cond delay="1800"/>
                            </p:stCondLst>
                            <p:childTnLst>
                              <p:par>
                                <p:cTn id="25" presetID="2" presetClass="entr" presetSubtype="12" fill="hold" grpId="0" nodeType="afterEffect">
                                  <p:stCondLst>
                                    <p:cond delay="0"/>
                                  </p:stCondLst>
                                  <p:childTnLst>
                                    <p:set>
                                      <p:cBhvr>
                                        <p:cTn id="26" dur="1" fill="hold">
                                          <p:stCondLst>
                                            <p:cond delay="0"/>
                                          </p:stCondLst>
                                        </p:cTn>
                                        <p:tgtEl>
                                          <p:spTgt spid="25605"/>
                                        </p:tgtEl>
                                        <p:attrNameLst>
                                          <p:attrName>style.visibility</p:attrName>
                                        </p:attrNameLst>
                                      </p:cBhvr>
                                      <p:to>
                                        <p:strVal val="visible"/>
                                      </p:to>
                                    </p:set>
                                    <p:anim calcmode="lin" valueType="num">
                                      <p:cBhvr additive="base">
                                        <p:cTn id="27" dur="500" fill="hold"/>
                                        <p:tgtEl>
                                          <p:spTgt spid="25605"/>
                                        </p:tgtEl>
                                        <p:attrNameLst>
                                          <p:attrName>ppt_x</p:attrName>
                                        </p:attrNameLst>
                                      </p:cBhvr>
                                      <p:tavLst>
                                        <p:tav tm="0">
                                          <p:val>
                                            <p:strVal val="0-#ppt_w/2"/>
                                          </p:val>
                                        </p:tav>
                                        <p:tav tm="100000">
                                          <p:val>
                                            <p:strVal val="#ppt_x"/>
                                          </p:val>
                                        </p:tav>
                                      </p:tavLst>
                                    </p:anim>
                                    <p:anim calcmode="lin" valueType="num">
                                      <p:cBhvr additive="base">
                                        <p:cTn id="28" dur="500" fill="hold"/>
                                        <p:tgtEl>
                                          <p:spTgt spid="2560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25606"/>
                                        </p:tgtEl>
                                        <p:attrNameLst>
                                          <p:attrName>style.visibility</p:attrName>
                                        </p:attrNameLst>
                                      </p:cBhvr>
                                      <p:to>
                                        <p:strVal val="visible"/>
                                      </p:to>
                                    </p:set>
                                    <p:anim calcmode="lin" valueType="num">
                                      <p:cBhvr additive="base">
                                        <p:cTn id="31" dur="500" fill="hold"/>
                                        <p:tgtEl>
                                          <p:spTgt spid="25606"/>
                                        </p:tgtEl>
                                        <p:attrNameLst>
                                          <p:attrName>ppt_x</p:attrName>
                                        </p:attrNameLst>
                                      </p:cBhvr>
                                      <p:tavLst>
                                        <p:tav tm="0">
                                          <p:val>
                                            <p:strVal val="0-#ppt_w/2"/>
                                          </p:val>
                                        </p:tav>
                                        <p:tav tm="100000">
                                          <p:val>
                                            <p:strVal val="#ppt_x"/>
                                          </p:val>
                                        </p:tav>
                                      </p:tavLst>
                                    </p:anim>
                                    <p:anim calcmode="lin" valueType="num">
                                      <p:cBhvr additive="base">
                                        <p:cTn id="32" dur="500" fill="hold"/>
                                        <p:tgtEl>
                                          <p:spTgt spid="2560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25607"/>
                                        </p:tgtEl>
                                        <p:attrNameLst>
                                          <p:attrName>style.visibility</p:attrName>
                                        </p:attrNameLst>
                                      </p:cBhvr>
                                      <p:to>
                                        <p:strVal val="visible"/>
                                      </p:to>
                                    </p:set>
                                    <p:anim calcmode="lin" valueType="num">
                                      <p:cBhvr additive="base">
                                        <p:cTn id="35" dur="500" fill="hold"/>
                                        <p:tgtEl>
                                          <p:spTgt spid="25607"/>
                                        </p:tgtEl>
                                        <p:attrNameLst>
                                          <p:attrName>ppt_x</p:attrName>
                                        </p:attrNameLst>
                                      </p:cBhvr>
                                      <p:tavLst>
                                        <p:tav tm="0">
                                          <p:val>
                                            <p:strVal val="0-#ppt_w/2"/>
                                          </p:val>
                                        </p:tav>
                                        <p:tav tm="100000">
                                          <p:val>
                                            <p:strVal val="#ppt_x"/>
                                          </p:val>
                                        </p:tav>
                                      </p:tavLst>
                                    </p:anim>
                                    <p:anim calcmode="lin" valueType="num">
                                      <p:cBhvr additive="base">
                                        <p:cTn id="36" dur="500" fill="hold"/>
                                        <p:tgtEl>
                                          <p:spTgt spid="25607"/>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00"/>
                            </p:stCondLst>
                            <p:childTnLst>
                              <p:par>
                                <p:cTn id="38" presetID="2" presetClass="entr" presetSubtype="8" fill="hold" grpId="0" nodeType="afterEffect">
                                  <p:stCondLst>
                                    <p:cond delay="0"/>
                                  </p:stCondLst>
                                  <p:childTnLst>
                                    <p:set>
                                      <p:cBhvr>
                                        <p:cTn id="39" dur="1" fill="hold">
                                          <p:stCondLst>
                                            <p:cond delay="0"/>
                                          </p:stCondLst>
                                        </p:cTn>
                                        <p:tgtEl>
                                          <p:spTgt spid="25609"/>
                                        </p:tgtEl>
                                        <p:attrNameLst>
                                          <p:attrName>style.visibility</p:attrName>
                                        </p:attrNameLst>
                                      </p:cBhvr>
                                      <p:to>
                                        <p:strVal val="visible"/>
                                      </p:to>
                                    </p:set>
                                    <p:anim calcmode="lin" valueType="num">
                                      <p:cBhvr additive="base">
                                        <p:cTn id="40" dur="500" fill="hold"/>
                                        <p:tgtEl>
                                          <p:spTgt spid="25609"/>
                                        </p:tgtEl>
                                        <p:attrNameLst>
                                          <p:attrName>ppt_x</p:attrName>
                                        </p:attrNameLst>
                                      </p:cBhvr>
                                      <p:tavLst>
                                        <p:tav tm="0">
                                          <p:val>
                                            <p:strVal val="0-#ppt_w/2"/>
                                          </p:val>
                                        </p:tav>
                                        <p:tav tm="100000">
                                          <p:val>
                                            <p:strVal val="#ppt_x"/>
                                          </p:val>
                                        </p:tav>
                                      </p:tavLst>
                                    </p:anim>
                                    <p:anim calcmode="lin" valueType="num">
                                      <p:cBhvr additive="base">
                                        <p:cTn id="41" dur="500" fill="hold"/>
                                        <p:tgtEl>
                                          <p:spTgt spid="2560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5610"/>
                                        </p:tgtEl>
                                        <p:attrNameLst>
                                          <p:attrName>style.visibility</p:attrName>
                                        </p:attrNameLst>
                                      </p:cBhvr>
                                      <p:to>
                                        <p:strVal val="visible"/>
                                      </p:to>
                                    </p:set>
                                    <p:anim calcmode="lin" valueType="num">
                                      <p:cBhvr additive="base">
                                        <p:cTn id="44" dur="500" fill="hold"/>
                                        <p:tgtEl>
                                          <p:spTgt spid="25610"/>
                                        </p:tgtEl>
                                        <p:attrNameLst>
                                          <p:attrName>ppt_x</p:attrName>
                                        </p:attrNameLst>
                                      </p:cBhvr>
                                      <p:tavLst>
                                        <p:tav tm="0">
                                          <p:val>
                                            <p:strVal val="0-#ppt_w/2"/>
                                          </p:val>
                                        </p:tav>
                                        <p:tav tm="100000">
                                          <p:val>
                                            <p:strVal val="#ppt_x"/>
                                          </p:val>
                                        </p:tav>
                                      </p:tavLst>
                                    </p:anim>
                                    <p:anim calcmode="lin" valueType="num">
                                      <p:cBhvr additive="base">
                                        <p:cTn id="45" dur="500" fill="hold"/>
                                        <p:tgtEl>
                                          <p:spTgt spid="25610"/>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611"/>
                                        </p:tgtEl>
                                        <p:attrNameLst>
                                          <p:attrName>style.visibility</p:attrName>
                                        </p:attrNameLst>
                                      </p:cBhvr>
                                      <p:to>
                                        <p:strVal val="visible"/>
                                      </p:to>
                                    </p:set>
                                    <p:anim calcmode="lin" valueType="num">
                                      <p:cBhvr additive="base">
                                        <p:cTn id="48" dur="500" fill="hold"/>
                                        <p:tgtEl>
                                          <p:spTgt spid="25611"/>
                                        </p:tgtEl>
                                        <p:attrNameLst>
                                          <p:attrName>ppt_x</p:attrName>
                                        </p:attrNameLst>
                                      </p:cBhvr>
                                      <p:tavLst>
                                        <p:tav tm="0">
                                          <p:val>
                                            <p:strVal val="0-#ppt_w/2"/>
                                          </p:val>
                                        </p:tav>
                                        <p:tav tm="100000">
                                          <p:val>
                                            <p:strVal val="#ppt_x"/>
                                          </p:val>
                                        </p:tav>
                                      </p:tavLst>
                                    </p:anim>
                                    <p:anim calcmode="lin" valueType="num">
                                      <p:cBhvr additive="base">
                                        <p:cTn id="49" dur="500" fill="hold"/>
                                        <p:tgtEl>
                                          <p:spTgt spid="25611"/>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2800"/>
                            </p:stCondLst>
                            <p:childTnLst>
                              <p:par>
                                <p:cTn id="51" presetID="12" presetClass="entr" presetSubtype="8" fill="hold" grpId="0" nodeType="afterEffect">
                                  <p:stCondLst>
                                    <p:cond delay="0"/>
                                  </p:stCondLst>
                                  <p:childTnLst>
                                    <p:set>
                                      <p:cBhvr>
                                        <p:cTn id="52" dur="1" fill="hold">
                                          <p:stCondLst>
                                            <p:cond delay="0"/>
                                          </p:stCondLst>
                                        </p:cTn>
                                        <p:tgtEl>
                                          <p:spTgt spid="25608"/>
                                        </p:tgtEl>
                                        <p:attrNameLst>
                                          <p:attrName>style.visibility</p:attrName>
                                        </p:attrNameLst>
                                      </p:cBhvr>
                                      <p:to>
                                        <p:strVal val="visible"/>
                                      </p:to>
                                    </p:set>
                                    <p:anim calcmode="lin" valueType="num">
                                      <p:cBhvr additive="base">
                                        <p:cTn id="53" dur="300"/>
                                        <p:tgtEl>
                                          <p:spTgt spid="25608"/>
                                        </p:tgtEl>
                                        <p:attrNameLst>
                                          <p:attrName>ppt_x</p:attrName>
                                        </p:attrNameLst>
                                      </p:cBhvr>
                                      <p:tavLst>
                                        <p:tav tm="0">
                                          <p:val>
                                            <p:strVal val="#ppt_x-#ppt_w*1.125000"/>
                                          </p:val>
                                        </p:tav>
                                        <p:tav tm="100000">
                                          <p:val>
                                            <p:strVal val="#ppt_x"/>
                                          </p:val>
                                        </p:tav>
                                      </p:tavLst>
                                    </p:anim>
                                    <p:animEffect transition="in" filter="wipe(right)">
                                      <p:cBhvr>
                                        <p:cTn id="54" dur="300"/>
                                        <p:tgtEl>
                                          <p:spTgt spid="2560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5613"/>
                                        </p:tgtEl>
                                        <p:attrNameLst>
                                          <p:attrName>style.visibility</p:attrName>
                                        </p:attrNameLst>
                                      </p:cBhvr>
                                      <p:to>
                                        <p:strVal val="visible"/>
                                      </p:to>
                                    </p:set>
                                    <p:anim calcmode="lin" valueType="num">
                                      <p:cBhvr additive="base">
                                        <p:cTn id="57" dur="300"/>
                                        <p:tgtEl>
                                          <p:spTgt spid="25613"/>
                                        </p:tgtEl>
                                        <p:attrNameLst>
                                          <p:attrName>ppt_x</p:attrName>
                                        </p:attrNameLst>
                                      </p:cBhvr>
                                      <p:tavLst>
                                        <p:tav tm="0">
                                          <p:val>
                                            <p:strVal val="#ppt_x-#ppt_w*1.125000"/>
                                          </p:val>
                                        </p:tav>
                                        <p:tav tm="100000">
                                          <p:val>
                                            <p:strVal val="#ppt_x"/>
                                          </p:val>
                                        </p:tav>
                                      </p:tavLst>
                                    </p:anim>
                                    <p:animEffect transition="in" filter="wipe(right)">
                                      <p:cBhvr>
                                        <p:cTn id="58" dur="300"/>
                                        <p:tgtEl>
                                          <p:spTgt spid="25613"/>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additive="base">
                                        <p:cTn id="61" dur="300"/>
                                        <p:tgtEl>
                                          <p:spTgt spid="25612"/>
                                        </p:tgtEl>
                                        <p:attrNameLst>
                                          <p:attrName>ppt_x</p:attrName>
                                        </p:attrNameLst>
                                      </p:cBhvr>
                                      <p:tavLst>
                                        <p:tav tm="0">
                                          <p:val>
                                            <p:strVal val="#ppt_x-#ppt_w*1.125000"/>
                                          </p:val>
                                        </p:tav>
                                        <p:tav tm="100000">
                                          <p:val>
                                            <p:strVal val="#ppt_x"/>
                                          </p:val>
                                        </p:tav>
                                      </p:tavLst>
                                    </p:anim>
                                    <p:animEffect transition="in" filter="wipe(right)">
                                      <p:cBhvr>
                                        <p:cTn id="62" dur="300"/>
                                        <p:tgtEl>
                                          <p:spTgt spid="25612"/>
                                        </p:tgtEl>
                                      </p:cBhvr>
                                    </p:animEffect>
                                  </p:childTnLst>
                                </p:cTn>
                              </p:par>
                            </p:childTnLst>
                          </p:cTn>
                        </p:par>
                        <p:par>
                          <p:cTn id="63" fill="hold" nodeType="afterGroup">
                            <p:stCondLst>
                              <p:cond delay="3100"/>
                            </p:stCondLst>
                            <p:childTnLst>
                              <p:par>
                                <p:cTn id="64" presetID="42" presetClass="entr" presetSubtype="0" fill="hold" grpId="0" nodeType="afterEffect">
                                  <p:stCondLst>
                                    <p:cond delay="0"/>
                                  </p:stCondLst>
                                  <p:childTnLst>
                                    <p:set>
                                      <p:cBhvr>
                                        <p:cTn id="65" dur="1" fill="hold">
                                          <p:stCondLst>
                                            <p:cond delay="0"/>
                                          </p:stCondLst>
                                        </p:cTn>
                                        <p:tgtEl>
                                          <p:spTgt spid="25614"/>
                                        </p:tgtEl>
                                        <p:attrNameLst>
                                          <p:attrName>style.visibility</p:attrName>
                                        </p:attrNameLst>
                                      </p:cBhvr>
                                      <p:to>
                                        <p:strVal val="visible"/>
                                      </p:to>
                                    </p:set>
                                    <p:animEffect transition="in" filter="fade">
                                      <p:cBhvr>
                                        <p:cTn id="66" dur="500"/>
                                        <p:tgtEl>
                                          <p:spTgt spid="25614"/>
                                        </p:tgtEl>
                                      </p:cBhvr>
                                    </p:animEffect>
                                    <p:anim calcmode="lin" valueType="num">
                                      <p:cBhvr>
                                        <p:cTn id="67" dur="500" fill="hold"/>
                                        <p:tgtEl>
                                          <p:spTgt spid="25614"/>
                                        </p:tgtEl>
                                        <p:attrNameLst>
                                          <p:attrName>ppt_x</p:attrName>
                                        </p:attrNameLst>
                                      </p:cBhvr>
                                      <p:tavLst>
                                        <p:tav tm="0">
                                          <p:val>
                                            <p:strVal val="#ppt_x"/>
                                          </p:val>
                                        </p:tav>
                                        <p:tav tm="100000">
                                          <p:val>
                                            <p:strVal val="#ppt_x"/>
                                          </p:val>
                                        </p:tav>
                                      </p:tavLst>
                                    </p:anim>
                                    <p:anim calcmode="lin" valueType="num">
                                      <p:cBhvr>
                                        <p:cTn id="68" dur="500" fill="hold"/>
                                        <p:tgtEl>
                                          <p:spTgt spid="25614"/>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3600"/>
                            </p:stCondLst>
                            <p:childTnLst>
                              <p:par>
                                <p:cTn id="70" presetID="22" presetClass="entr" presetSubtype="1" fill="hold" grpId="0" nodeType="afterEffect">
                                  <p:stCondLst>
                                    <p:cond delay="0"/>
                                  </p:stCondLst>
                                  <p:childTnLst>
                                    <p:set>
                                      <p:cBhvr>
                                        <p:cTn id="71" dur="1" fill="hold">
                                          <p:stCondLst>
                                            <p:cond delay="0"/>
                                          </p:stCondLst>
                                        </p:cTn>
                                        <p:tgtEl>
                                          <p:spTgt spid="25615"/>
                                        </p:tgtEl>
                                        <p:attrNameLst>
                                          <p:attrName>style.visibility</p:attrName>
                                        </p:attrNameLst>
                                      </p:cBhvr>
                                      <p:to>
                                        <p:strVal val="visible"/>
                                      </p:to>
                                    </p:set>
                                    <p:animEffect transition="in" filter="wipe(up)">
                                      <p:cBhvr>
                                        <p:cTn id="72" dur="500"/>
                                        <p:tgtEl>
                                          <p:spTgt spid="25615"/>
                                        </p:tgtEl>
                                      </p:cBhvr>
                                    </p:animEffect>
                                  </p:childTnLst>
                                </p:cTn>
                              </p:par>
                            </p:childTnLst>
                          </p:cTn>
                        </p:par>
                        <p:par>
                          <p:cTn id="73" fill="hold" nodeType="afterGroup">
                            <p:stCondLst>
                              <p:cond delay="4100"/>
                            </p:stCondLst>
                            <p:childTnLst>
                              <p:par>
                                <p:cTn id="74" presetID="42" presetClass="entr" presetSubtype="0" fill="hold" grpId="0" nodeType="afterEffect">
                                  <p:stCondLst>
                                    <p:cond delay="0"/>
                                  </p:stCondLst>
                                  <p:childTnLst>
                                    <p:set>
                                      <p:cBhvr>
                                        <p:cTn id="75" dur="1" fill="hold">
                                          <p:stCondLst>
                                            <p:cond delay="0"/>
                                          </p:stCondLst>
                                        </p:cTn>
                                        <p:tgtEl>
                                          <p:spTgt spid="25616"/>
                                        </p:tgtEl>
                                        <p:attrNameLst>
                                          <p:attrName>style.visibility</p:attrName>
                                        </p:attrNameLst>
                                      </p:cBhvr>
                                      <p:to>
                                        <p:strVal val="visible"/>
                                      </p:to>
                                    </p:set>
                                    <p:animEffect transition="in" filter="fade">
                                      <p:cBhvr>
                                        <p:cTn id="76" dur="500"/>
                                        <p:tgtEl>
                                          <p:spTgt spid="25616"/>
                                        </p:tgtEl>
                                      </p:cBhvr>
                                    </p:animEffect>
                                    <p:anim calcmode="lin" valueType="num">
                                      <p:cBhvr>
                                        <p:cTn id="77" dur="500" fill="hold"/>
                                        <p:tgtEl>
                                          <p:spTgt spid="25616"/>
                                        </p:tgtEl>
                                        <p:attrNameLst>
                                          <p:attrName>ppt_x</p:attrName>
                                        </p:attrNameLst>
                                      </p:cBhvr>
                                      <p:tavLst>
                                        <p:tav tm="0">
                                          <p:val>
                                            <p:strVal val="#ppt_x"/>
                                          </p:val>
                                        </p:tav>
                                        <p:tav tm="100000">
                                          <p:val>
                                            <p:strVal val="#ppt_x"/>
                                          </p:val>
                                        </p:tav>
                                      </p:tavLst>
                                    </p:anim>
                                    <p:anim calcmode="lin" valueType="num">
                                      <p:cBhvr>
                                        <p:cTn id="78" dur="500" fill="hold"/>
                                        <p:tgtEl>
                                          <p:spTgt spid="25616"/>
                                        </p:tgtEl>
                                        <p:attrNameLst>
                                          <p:attrName>ppt_y</p:attrName>
                                        </p:attrNameLst>
                                      </p:cBhvr>
                                      <p:tavLst>
                                        <p:tav tm="0">
                                          <p:val>
                                            <p:strVal val="#ppt_y+.1"/>
                                          </p:val>
                                        </p:tav>
                                        <p:tav tm="100000">
                                          <p:val>
                                            <p:strVal val="#ppt_y"/>
                                          </p:val>
                                        </p:tav>
                                      </p:tavLst>
                                    </p:anim>
                                  </p:childTnLst>
                                </p:cTn>
                              </p:par>
                            </p:childTnLst>
                          </p:cTn>
                        </p:par>
                        <p:par>
                          <p:cTn id="79" fill="hold" nodeType="afterGroup">
                            <p:stCondLst>
                              <p:cond delay="4600"/>
                            </p:stCondLst>
                            <p:childTnLst>
                              <p:par>
                                <p:cTn id="80" presetID="22" presetClass="entr" presetSubtype="1" fill="hold" grpId="0" nodeType="afterEffect">
                                  <p:stCondLst>
                                    <p:cond delay="0"/>
                                  </p:stCondLst>
                                  <p:childTnLst>
                                    <p:set>
                                      <p:cBhvr>
                                        <p:cTn id="81" dur="1" fill="hold">
                                          <p:stCondLst>
                                            <p:cond delay="0"/>
                                          </p:stCondLst>
                                        </p:cTn>
                                        <p:tgtEl>
                                          <p:spTgt spid="25617"/>
                                        </p:tgtEl>
                                        <p:attrNameLst>
                                          <p:attrName>style.visibility</p:attrName>
                                        </p:attrNameLst>
                                      </p:cBhvr>
                                      <p:to>
                                        <p:strVal val="visible"/>
                                      </p:to>
                                    </p:set>
                                    <p:animEffect transition="in" filter="wipe(up)">
                                      <p:cBhvr>
                                        <p:cTn id="82" dur="500"/>
                                        <p:tgtEl>
                                          <p:spTgt spid="25617"/>
                                        </p:tgtEl>
                                      </p:cBhvr>
                                    </p:animEffect>
                                  </p:childTnLst>
                                </p:cTn>
                              </p:par>
                            </p:childTnLst>
                          </p:cTn>
                        </p:par>
                        <p:par>
                          <p:cTn id="83" fill="hold" nodeType="afterGroup">
                            <p:stCondLst>
                              <p:cond delay="5100"/>
                            </p:stCondLst>
                            <p:childTnLst>
                              <p:par>
                                <p:cTn id="84" presetID="42" presetClass="entr" presetSubtype="0" fill="hold" grpId="0" nodeType="afterEffect">
                                  <p:stCondLst>
                                    <p:cond delay="0"/>
                                  </p:stCondLst>
                                  <p:childTnLst>
                                    <p:set>
                                      <p:cBhvr>
                                        <p:cTn id="85" dur="1" fill="hold">
                                          <p:stCondLst>
                                            <p:cond delay="0"/>
                                          </p:stCondLst>
                                        </p:cTn>
                                        <p:tgtEl>
                                          <p:spTgt spid="25618"/>
                                        </p:tgtEl>
                                        <p:attrNameLst>
                                          <p:attrName>style.visibility</p:attrName>
                                        </p:attrNameLst>
                                      </p:cBhvr>
                                      <p:to>
                                        <p:strVal val="visible"/>
                                      </p:to>
                                    </p:set>
                                    <p:animEffect transition="in" filter="fade">
                                      <p:cBhvr>
                                        <p:cTn id="86" dur="500"/>
                                        <p:tgtEl>
                                          <p:spTgt spid="25618"/>
                                        </p:tgtEl>
                                      </p:cBhvr>
                                    </p:animEffect>
                                    <p:anim calcmode="lin" valueType="num">
                                      <p:cBhvr>
                                        <p:cTn id="87" dur="500" fill="hold"/>
                                        <p:tgtEl>
                                          <p:spTgt spid="25618"/>
                                        </p:tgtEl>
                                        <p:attrNameLst>
                                          <p:attrName>ppt_x</p:attrName>
                                        </p:attrNameLst>
                                      </p:cBhvr>
                                      <p:tavLst>
                                        <p:tav tm="0">
                                          <p:val>
                                            <p:strVal val="#ppt_x"/>
                                          </p:val>
                                        </p:tav>
                                        <p:tav tm="100000">
                                          <p:val>
                                            <p:strVal val="#ppt_x"/>
                                          </p:val>
                                        </p:tav>
                                      </p:tavLst>
                                    </p:anim>
                                    <p:anim calcmode="lin" valueType="num">
                                      <p:cBhvr>
                                        <p:cTn id="88" dur="500" fill="hold"/>
                                        <p:tgtEl>
                                          <p:spTgt spid="25618"/>
                                        </p:tgtEl>
                                        <p:attrNameLst>
                                          <p:attrName>ppt_y</p:attrName>
                                        </p:attrNameLst>
                                      </p:cBhvr>
                                      <p:tavLst>
                                        <p:tav tm="0">
                                          <p:val>
                                            <p:strVal val="#ppt_y+.1"/>
                                          </p:val>
                                        </p:tav>
                                        <p:tav tm="100000">
                                          <p:val>
                                            <p:strVal val="#ppt_y"/>
                                          </p:val>
                                        </p:tav>
                                      </p:tavLst>
                                    </p:anim>
                                  </p:childTnLst>
                                </p:cTn>
                              </p:par>
                            </p:childTnLst>
                          </p:cTn>
                        </p:par>
                        <p:par>
                          <p:cTn id="89" fill="hold" nodeType="afterGroup">
                            <p:stCondLst>
                              <p:cond delay="5600"/>
                            </p:stCondLst>
                            <p:childTnLst>
                              <p:par>
                                <p:cTn id="90" presetID="22" presetClass="entr" presetSubtype="1" fill="hold" grpId="0" nodeType="afterEffect">
                                  <p:stCondLst>
                                    <p:cond delay="0"/>
                                  </p:stCondLst>
                                  <p:childTnLst>
                                    <p:set>
                                      <p:cBhvr>
                                        <p:cTn id="91" dur="1" fill="hold">
                                          <p:stCondLst>
                                            <p:cond delay="0"/>
                                          </p:stCondLst>
                                        </p:cTn>
                                        <p:tgtEl>
                                          <p:spTgt spid="25619"/>
                                        </p:tgtEl>
                                        <p:attrNameLst>
                                          <p:attrName>style.visibility</p:attrName>
                                        </p:attrNameLst>
                                      </p:cBhvr>
                                      <p:to>
                                        <p:strVal val="visible"/>
                                      </p:to>
                                    </p:set>
                                    <p:animEffect transition="in" filter="wipe(up)">
                                      <p:cBhvr>
                                        <p:cTn id="92" dur="5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4" grpId="0" autoUpdateAnimBg="0"/>
      <p:bldP spid="25605" grpId="0" animBg="1" autoUpdateAnimBg="0"/>
      <p:bldP spid="25606" grpId="0" animBg="1" autoUpdateAnimBg="0"/>
      <p:bldP spid="25607" grpId="0" animBg="1" autoUpdateAnimBg="0"/>
      <p:bldP spid="25608" grpId="0" animBg="1"/>
      <p:bldP spid="25609" grpId="0" animBg="1" autoUpdateAnimBg="0"/>
      <p:bldP spid="25610" grpId="0" animBg="1" autoUpdateAnimBg="0"/>
      <p:bldP spid="25611" grpId="0" animBg="1" autoUpdateAnimBg="0"/>
      <p:bldP spid="25612" grpId="0" animBg="1"/>
      <p:bldP spid="25613" grpId="0" animBg="1"/>
      <p:bldP spid="25614" grpId="0" autoUpdateAnimBg="0"/>
      <p:bldP spid="25615" grpId="0" autoUpdateAnimBg="0"/>
      <p:bldP spid="25616" grpId="0" autoUpdateAnimBg="0"/>
      <p:bldP spid="25617" grpId="0" autoUpdateAnimBg="0"/>
      <p:bldP spid="25618" grpId="0" autoUpdateAnimBg="0"/>
      <p:bldP spid="2561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6626" name="组合 2"/>
          <p:cNvGrpSpPr>
            <a:grpSpLocks/>
          </p:cNvGrpSpPr>
          <p:nvPr/>
        </p:nvGrpSpPr>
        <p:grpSpPr bwMode="auto">
          <a:xfrm>
            <a:off x="274638" y="252413"/>
            <a:ext cx="3892550" cy="593725"/>
            <a:chOff x="0" y="0"/>
            <a:chExt cx="3892966" cy="593168"/>
          </a:xfrm>
        </p:grpSpPr>
        <p:sp>
          <p:nvSpPr>
            <p:cNvPr id="38935"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38936"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38937"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26630" name="直接连接符 37"/>
          <p:cNvCxnSpPr>
            <a:cxnSpLocks noChangeShapeType="1"/>
          </p:cNvCxnSpPr>
          <p:nvPr/>
        </p:nvCxnSpPr>
        <p:spPr bwMode="auto">
          <a:xfrm>
            <a:off x="3608388" y="2617788"/>
            <a:ext cx="0" cy="229711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631"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26632" name="Freeform 38"/>
          <p:cNvSpPr>
            <a:spLocks/>
          </p:cNvSpPr>
          <p:nvPr/>
        </p:nvSpPr>
        <p:spPr bwMode="auto">
          <a:xfrm>
            <a:off x="2954338" y="1903413"/>
            <a:ext cx="192087" cy="436562"/>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3" name="Oval 39"/>
          <p:cNvSpPr>
            <a:spLocks noChangeArrowheads="1"/>
          </p:cNvSpPr>
          <p:nvPr/>
        </p:nvSpPr>
        <p:spPr bwMode="auto">
          <a:xfrm>
            <a:off x="3500438" y="2403475"/>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4" name="Oval 40"/>
          <p:cNvSpPr>
            <a:spLocks noChangeArrowheads="1"/>
          </p:cNvSpPr>
          <p:nvPr/>
        </p:nvSpPr>
        <p:spPr bwMode="auto">
          <a:xfrm>
            <a:off x="3500438" y="2982913"/>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5" name="Oval 41"/>
          <p:cNvSpPr>
            <a:spLocks noChangeArrowheads="1"/>
          </p:cNvSpPr>
          <p:nvPr/>
        </p:nvSpPr>
        <p:spPr bwMode="auto">
          <a:xfrm>
            <a:off x="3500438" y="356393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36" name="TextBox 44"/>
          <p:cNvSpPr txBox="1">
            <a:spLocks noChangeArrowheads="1"/>
          </p:cNvSpPr>
          <p:nvPr/>
        </p:nvSpPr>
        <p:spPr bwMode="auto">
          <a:xfrm>
            <a:off x="3276600" y="1765300"/>
            <a:ext cx="2663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3600" b="1">
                <a:solidFill>
                  <a:srgbClr val="4D4D4D"/>
                </a:solidFill>
                <a:latin typeface="微软雅黑" pitchFamily="34" charset="-122"/>
                <a:ea typeface="微软雅黑" pitchFamily="34" charset="-122"/>
              </a:rPr>
              <a:t>投资指南</a:t>
            </a:r>
          </a:p>
        </p:txBody>
      </p:sp>
      <p:sp>
        <p:nvSpPr>
          <p:cNvPr id="26637" name="TextBox 45"/>
          <p:cNvSpPr txBox="1">
            <a:spLocks noChangeArrowheads="1"/>
          </p:cNvSpPr>
          <p:nvPr/>
        </p:nvSpPr>
        <p:spPr bwMode="auto">
          <a:xfrm>
            <a:off x="3749675" y="2247900"/>
            <a:ext cx="3429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优惠政策</a:t>
            </a:r>
          </a:p>
        </p:txBody>
      </p:sp>
      <p:sp>
        <p:nvSpPr>
          <p:cNvPr id="26638" name="TextBox 46"/>
          <p:cNvSpPr txBox="1">
            <a:spLocks noChangeArrowheads="1"/>
          </p:cNvSpPr>
          <p:nvPr/>
        </p:nvSpPr>
        <p:spPr bwMode="auto">
          <a:xfrm>
            <a:off x="3749675" y="28289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企业申报程序及材料</a:t>
            </a:r>
          </a:p>
        </p:txBody>
      </p:sp>
      <p:sp>
        <p:nvSpPr>
          <p:cNvPr id="26639" name="TextBox 47"/>
          <p:cNvSpPr txBox="1">
            <a:spLocks noChangeArrowheads="1"/>
          </p:cNvSpPr>
          <p:nvPr/>
        </p:nvSpPr>
        <p:spPr bwMode="auto">
          <a:xfrm>
            <a:off x="3749675" y="339407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物流成本</a:t>
            </a:r>
          </a:p>
        </p:txBody>
      </p:sp>
      <p:grpSp>
        <p:nvGrpSpPr>
          <p:cNvPr id="26640" name="组合 49"/>
          <p:cNvGrpSpPr>
            <a:grpSpLocks/>
          </p:cNvGrpSpPr>
          <p:nvPr/>
        </p:nvGrpSpPr>
        <p:grpSpPr bwMode="auto">
          <a:xfrm>
            <a:off x="747713" y="2667000"/>
            <a:ext cx="1822450" cy="1827213"/>
            <a:chOff x="0" y="0"/>
            <a:chExt cx="2493962" cy="2500312"/>
          </a:xfrm>
        </p:grpSpPr>
        <p:sp>
          <p:nvSpPr>
            <p:cNvPr id="38932"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38933"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34"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6644"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rgbClr val="C00000"/>
                </a:solidFill>
                <a:latin typeface="微软雅黑" pitchFamily="34" charset="-122"/>
                <a:ea typeface="微软雅黑" pitchFamily="34" charset="-122"/>
              </a:rPr>
              <a:t>03</a:t>
            </a:r>
            <a:endParaRPr lang="zh-CN" altLang="en-US" sz="7200" b="1">
              <a:solidFill>
                <a:srgbClr val="C00000"/>
              </a:solidFill>
              <a:latin typeface="微软雅黑" pitchFamily="34" charset="-122"/>
              <a:ea typeface="微软雅黑" pitchFamily="34" charset="-122"/>
            </a:endParaRPr>
          </a:p>
        </p:txBody>
      </p:sp>
      <p:sp>
        <p:nvSpPr>
          <p:cNvPr id="26645" name="Oval 39"/>
          <p:cNvSpPr>
            <a:spLocks noChangeArrowheads="1"/>
          </p:cNvSpPr>
          <p:nvPr/>
        </p:nvSpPr>
        <p:spPr bwMode="auto">
          <a:xfrm>
            <a:off x="3500438" y="4144963"/>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46" name="Oval 40"/>
          <p:cNvSpPr>
            <a:spLocks noChangeArrowheads="1"/>
          </p:cNvSpPr>
          <p:nvPr/>
        </p:nvSpPr>
        <p:spPr bwMode="auto">
          <a:xfrm>
            <a:off x="3500438" y="4724400"/>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26647" name="TextBox 32"/>
          <p:cNvSpPr txBox="1">
            <a:spLocks noChangeArrowheads="1"/>
          </p:cNvSpPr>
          <p:nvPr/>
        </p:nvSpPr>
        <p:spPr bwMode="auto">
          <a:xfrm>
            <a:off x="3749675" y="3992563"/>
            <a:ext cx="3429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投资成本</a:t>
            </a:r>
          </a:p>
        </p:txBody>
      </p:sp>
      <p:sp>
        <p:nvSpPr>
          <p:cNvPr id="26648" name="TextBox 33"/>
          <p:cNvSpPr txBox="1">
            <a:spLocks noChangeArrowheads="1"/>
          </p:cNvSpPr>
          <p:nvPr/>
        </p:nvSpPr>
        <p:spPr bwMode="auto">
          <a:xfrm>
            <a:off x="3749675" y="4583113"/>
            <a:ext cx="34290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服务机构</a:t>
            </a:r>
          </a:p>
        </p:txBody>
      </p:sp>
      <p:pic>
        <p:nvPicPr>
          <p:cNvPr id="2664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763" y="4362450"/>
            <a:ext cx="3870325" cy="29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p:cTn id="7" dur="1000" fill="hold"/>
                                        <p:tgtEl>
                                          <p:spTgt spid="26626"/>
                                        </p:tgtEl>
                                        <p:attrNameLst>
                                          <p:attrName>ppt_w</p:attrName>
                                        </p:attrNameLst>
                                      </p:cBhvr>
                                      <p:tavLst>
                                        <p:tav tm="0">
                                          <p:val>
                                            <p:fltVal val="0"/>
                                          </p:val>
                                        </p:tav>
                                        <p:tav tm="100000">
                                          <p:val>
                                            <p:strVal val="#ppt_w"/>
                                          </p:val>
                                        </p:tav>
                                      </p:tavLst>
                                    </p:anim>
                                    <p:anim calcmode="lin" valueType="num">
                                      <p:cBhvr>
                                        <p:cTn id="8" dur="1000" fill="hold"/>
                                        <p:tgtEl>
                                          <p:spTgt spid="26626"/>
                                        </p:tgtEl>
                                        <p:attrNameLst>
                                          <p:attrName>ppt_h</p:attrName>
                                        </p:attrNameLst>
                                      </p:cBhvr>
                                      <p:tavLst>
                                        <p:tav tm="0">
                                          <p:val>
                                            <p:fltVal val="0"/>
                                          </p:val>
                                        </p:tav>
                                        <p:tav tm="100000">
                                          <p:val>
                                            <p:strVal val="#ppt_h"/>
                                          </p:val>
                                        </p:tav>
                                      </p:tavLst>
                                    </p:anim>
                                    <p:anim calcmode="lin" valueType="num">
                                      <p:cBhvr>
                                        <p:cTn id="9" dur="1000" fill="hold"/>
                                        <p:tgtEl>
                                          <p:spTgt spid="26626"/>
                                        </p:tgtEl>
                                        <p:attrNameLst>
                                          <p:attrName>style.rotation</p:attrName>
                                        </p:attrNameLst>
                                      </p:cBhvr>
                                      <p:tavLst>
                                        <p:tav tm="0">
                                          <p:val>
                                            <p:fltVal val="90"/>
                                          </p:val>
                                        </p:tav>
                                        <p:tav tm="100000">
                                          <p:val>
                                            <p:fltVal val="0"/>
                                          </p:val>
                                        </p:tav>
                                      </p:tavLst>
                                    </p:anim>
                                    <p:animEffect transition="in" filter="fade">
                                      <p:cBhvr>
                                        <p:cTn id="10" dur="1000"/>
                                        <p:tgtEl>
                                          <p:spTgt spid="26626"/>
                                        </p:tgtEl>
                                      </p:cBhvr>
                                    </p:animEffect>
                                  </p:childTnLst>
                                </p:cTn>
                              </p:par>
                              <p:par>
                                <p:cTn id="11" presetID="42" presetClass="entr" presetSubtype="0" fill="hold" nodeType="withEffect">
                                  <p:stCondLst>
                                    <p:cond delay="0"/>
                                  </p:stCondLst>
                                  <p:childTnLst>
                                    <p:set>
                                      <p:cBhvr>
                                        <p:cTn id="12" dur="1" fill="hold">
                                          <p:stCondLst>
                                            <p:cond delay="0"/>
                                          </p:stCondLst>
                                        </p:cTn>
                                        <p:tgtEl>
                                          <p:spTgt spid="26649"/>
                                        </p:tgtEl>
                                        <p:attrNameLst>
                                          <p:attrName>style.visibility</p:attrName>
                                        </p:attrNameLst>
                                      </p:cBhvr>
                                      <p:to>
                                        <p:strVal val="visible"/>
                                      </p:to>
                                    </p:set>
                                    <p:animEffect transition="in" filter="fade">
                                      <p:cBhvr>
                                        <p:cTn id="13" dur="1000"/>
                                        <p:tgtEl>
                                          <p:spTgt spid="26649"/>
                                        </p:tgtEl>
                                      </p:cBhvr>
                                    </p:animEffect>
                                    <p:anim calcmode="lin" valueType="num">
                                      <p:cBhvr>
                                        <p:cTn id="14" dur="1000" fill="hold"/>
                                        <p:tgtEl>
                                          <p:spTgt spid="26649"/>
                                        </p:tgtEl>
                                        <p:attrNameLst>
                                          <p:attrName>ppt_x</p:attrName>
                                        </p:attrNameLst>
                                      </p:cBhvr>
                                      <p:tavLst>
                                        <p:tav tm="0">
                                          <p:val>
                                            <p:strVal val="#ppt_x"/>
                                          </p:val>
                                        </p:tav>
                                        <p:tav tm="100000">
                                          <p:val>
                                            <p:strVal val="#ppt_x"/>
                                          </p:val>
                                        </p:tav>
                                      </p:tavLst>
                                    </p:anim>
                                    <p:anim calcmode="lin" valueType="num">
                                      <p:cBhvr>
                                        <p:cTn id="15" dur="1000" fill="hold"/>
                                        <p:tgtEl>
                                          <p:spTgt spid="26649"/>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2" presetClass="entr" presetSubtype="8" fill="hold" nodeType="afterEffect">
                                  <p:stCondLst>
                                    <p:cond delay="0"/>
                                  </p:stCondLst>
                                  <p:childTnLst>
                                    <p:set>
                                      <p:cBhvr>
                                        <p:cTn id="18" dur="1" fill="hold">
                                          <p:stCondLst>
                                            <p:cond delay="0"/>
                                          </p:stCondLst>
                                        </p:cTn>
                                        <p:tgtEl>
                                          <p:spTgt spid="26640"/>
                                        </p:tgtEl>
                                        <p:attrNameLst>
                                          <p:attrName>style.visibility</p:attrName>
                                        </p:attrNameLst>
                                      </p:cBhvr>
                                      <p:to>
                                        <p:strVal val="visible"/>
                                      </p:to>
                                    </p:set>
                                    <p:anim calcmode="lin" valueType="num">
                                      <p:cBhvr additive="base">
                                        <p:cTn id="19" dur="1000" fill="hold"/>
                                        <p:tgtEl>
                                          <p:spTgt spid="26640"/>
                                        </p:tgtEl>
                                        <p:attrNameLst>
                                          <p:attrName>ppt_x</p:attrName>
                                        </p:attrNameLst>
                                      </p:cBhvr>
                                      <p:tavLst>
                                        <p:tav tm="0">
                                          <p:val>
                                            <p:strVal val="0-#ppt_w/2"/>
                                          </p:val>
                                        </p:tav>
                                        <p:tav tm="100000">
                                          <p:val>
                                            <p:strVal val="#ppt_x"/>
                                          </p:val>
                                        </p:tav>
                                      </p:tavLst>
                                    </p:anim>
                                    <p:anim calcmode="lin" valueType="num">
                                      <p:cBhvr additive="base">
                                        <p:cTn id="20" dur="1000" fill="hold"/>
                                        <p:tgtEl>
                                          <p:spTgt spid="26640"/>
                                        </p:tgtEl>
                                        <p:attrNameLst>
                                          <p:attrName>ppt_y</p:attrName>
                                        </p:attrNameLst>
                                      </p:cBhvr>
                                      <p:tavLst>
                                        <p:tav tm="0">
                                          <p:val>
                                            <p:strVal val="#ppt_y"/>
                                          </p:val>
                                        </p:tav>
                                        <p:tav tm="100000">
                                          <p:val>
                                            <p:strVal val="#ppt_y"/>
                                          </p:val>
                                        </p:tav>
                                      </p:tavLst>
                                    </p:anim>
                                  </p:childTnLst>
                                </p:cTn>
                              </p:par>
                              <p:par>
                                <p:cTn id="21" presetID="8" presetClass="emph" presetSubtype="0" fill="hold" nodeType="withEffect">
                                  <p:stCondLst>
                                    <p:cond delay="0"/>
                                  </p:stCondLst>
                                  <p:childTnLst>
                                    <p:animRot by="21600000">
                                      <p:cBhvr>
                                        <p:cTn id="22" dur="1000" fill="hold"/>
                                        <p:tgtEl>
                                          <p:spTgt spid="26640"/>
                                        </p:tgtEl>
                                        <p:attrNameLst>
                                          <p:attrName>r</p:attrName>
                                        </p:attrNameLst>
                                      </p:cBhvr>
                                    </p:animRot>
                                  </p:childTnLst>
                                </p:cTn>
                              </p:par>
                            </p:childTnLst>
                          </p:cTn>
                        </p:par>
                        <p:par>
                          <p:cTn id="23" fill="hold" nodeType="afterGroup">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6644"/>
                                        </p:tgtEl>
                                        <p:attrNameLst>
                                          <p:attrName>style.visibility</p:attrName>
                                        </p:attrNameLst>
                                      </p:cBhvr>
                                      <p:to>
                                        <p:strVal val="visible"/>
                                      </p:to>
                                    </p:set>
                                    <p:anim calcmode="lin" valueType="num">
                                      <p:cBhvr>
                                        <p:cTn id="26" dur="400" fill="hold"/>
                                        <p:tgtEl>
                                          <p:spTgt spid="26644"/>
                                        </p:tgtEl>
                                        <p:attrNameLst>
                                          <p:attrName>ppt_w</p:attrName>
                                        </p:attrNameLst>
                                      </p:cBhvr>
                                      <p:tavLst>
                                        <p:tav tm="0">
                                          <p:val>
                                            <p:fltVal val="0"/>
                                          </p:val>
                                        </p:tav>
                                        <p:tav tm="100000">
                                          <p:val>
                                            <p:strVal val="#ppt_w"/>
                                          </p:val>
                                        </p:tav>
                                      </p:tavLst>
                                    </p:anim>
                                    <p:anim calcmode="lin" valueType="num">
                                      <p:cBhvr>
                                        <p:cTn id="27" dur="400" fill="hold"/>
                                        <p:tgtEl>
                                          <p:spTgt spid="26644"/>
                                        </p:tgtEl>
                                        <p:attrNameLst>
                                          <p:attrName>ppt_h</p:attrName>
                                        </p:attrNameLst>
                                      </p:cBhvr>
                                      <p:tavLst>
                                        <p:tav tm="0">
                                          <p:val>
                                            <p:fltVal val="0"/>
                                          </p:val>
                                        </p:tav>
                                        <p:tav tm="100000">
                                          <p:val>
                                            <p:strVal val="#ppt_h"/>
                                          </p:val>
                                        </p:tav>
                                      </p:tavLst>
                                    </p:anim>
                                    <p:anim calcmode="lin" valueType="num">
                                      <p:cBhvr>
                                        <p:cTn id="28" dur="400" fill="hold"/>
                                        <p:tgtEl>
                                          <p:spTgt spid="26644"/>
                                        </p:tgtEl>
                                        <p:attrNameLst>
                                          <p:attrName>style.rotation</p:attrName>
                                        </p:attrNameLst>
                                      </p:cBhvr>
                                      <p:tavLst>
                                        <p:tav tm="0">
                                          <p:val>
                                            <p:fltVal val="90"/>
                                          </p:val>
                                        </p:tav>
                                        <p:tav tm="100000">
                                          <p:val>
                                            <p:fltVal val="0"/>
                                          </p:val>
                                        </p:tav>
                                      </p:tavLst>
                                    </p:anim>
                                    <p:animEffect transition="in" filter="fade">
                                      <p:cBhvr>
                                        <p:cTn id="29" dur="400"/>
                                        <p:tgtEl>
                                          <p:spTgt spid="26644"/>
                                        </p:tgtEl>
                                      </p:cBhvr>
                                    </p:animEffect>
                                  </p:childTnLst>
                                </p:cTn>
                              </p:par>
                            </p:childTnLst>
                          </p:cTn>
                        </p:par>
                        <p:par>
                          <p:cTn id="30" fill="hold" nodeType="afterGroup">
                            <p:stCondLst>
                              <p:cond delay="2400"/>
                            </p:stCondLst>
                            <p:childTnLst>
                              <p:par>
                                <p:cTn id="31" presetID="22" presetClass="entr" presetSubtype="4" fill="hold" grpId="0" nodeType="afterEffect">
                                  <p:stCondLst>
                                    <p:cond delay="0"/>
                                  </p:stCondLst>
                                  <p:childTnLst>
                                    <p:set>
                                      <p:cBhvr>
                                        <p:cTn id="32" dur="1" fill="hold">
                                          <p:stCondLst>
                                            <p:cond delay="0"/>
                                          </p:stCondLst>
                                        </p:cTn>
                                        <p:tgtEl>
                                          <p:spTgt spid="26631"/>
                                        </p:tgtEl>
                                        <p:attrNameLst>
                                          <p:attrName>style.visibility</p:attrName>
                                        </p:attrNameLst>
                                      </p:cBhvr>
                                      <p:to>
                                        <p:strVal val="visible"/>
                                      </p:to>
                                    </p:set>
                                    <p:animEffect transition="in" filter="wipe(down)">
                                      <p:cBhvr>
                                        <p:cTn id="33" dur="500"/>
                                        <p:tgtEl>
                                          <p:spTgt spid="26631"/>
                                        </p:tgtEl>
                                      </p:cBhvr>
                                    </p:animEffect>
                                  </p:childTnLst>
                                </p:cTn>
                              </p:par>
                            </p:childTnLst>
                          </p:cTn>
                        </p:par>
                        <p:par>
                          <p:cTn id="34" fill="hold" nodeType="afterGroup">
                            <p:stCondLst>
                              <p:cond delay="2900"/>
                            </p:stCondLst>
                            <p:childTnLst>
                              <p:par>
                                <p:cTn id="35" presetID="12" presetClass="entr" presetSubtype="8" fill="hold" grpId="0" nodeType="afterEffect">
                                  <p:stCondLst>
                                    <p:cond delay="0"/>
                                  </p:stCondLst>
                                  <p:childTnLst>
                                    <p:set>
                                      <p:cBhvr>
                                        <p:cTn id="36" dur="1" fill="hold">
                                          <p:stCondLst>
                                            <p:cond delay="0"/>
                                          </p:stCondLst>
                                        </p:cTn>
                                        <p:tgtEl>
                                          <p:spTgt spid="26632"/>
                                        </p:tgtEl>
                                        <p:attrNameLst>
                                          <p:attrName>style.visibility</p:attrName>
                                        </p:attrNameLst>
                                      </p:cBhvr>
                                      <p:to>
                                        <p:strVal val="visible"/>
                                      </p:to>
                                    </p:set>
                                    <p:anim calcmode="lin" valueType="num">
                                      <p:cBhvr additive="base">
                                        <p:cTn id="37" dur="300"/>
                                        <p:tgtEl>
                                          <p:spTgt spid="26632"/>
                                        </p:tgtEl>
                                        <p:attrNameLst>
                                          <p:attrName>ppt_x</p:attrName>
                                        </p:attrNameLst>
                                      </p:cBhvr>
                                      <p:tavLst>
                                        <p:tav tm="0">
                                          <p:val>
                                            <p:strVal val="#ppt_x-#ppt_w*1.125000"/>
                                          </p:val>
                                        </p:tav>
                                        <p:tav tm="100000">
                                          <p:val>
                                            <p:strVal val="#ppt_x"/>
                                          </p:val>
                                        </p:tav>
                                      </p:tavLst>
                                    </p:anim>
                                    <p:animEffect transition="in" filter="wipe(right)">
                                      <p:cBhvr>
                                        <p:cTn id="38" dur="300"/>
                                        <p:tgtEl>
                                          <p:spTgt spid="26632"/>
                                        </p:tgtEl>
                                      </p:cBhvr>
                                    </p:animEffect>
                                  </p:childTnLst>
                                </p:cTn>
                              </p:par>
                            </p:childTnLst>
                          </p:cTn>
                        </p:par>
                        <p:par>
                          <p:cTn id="39" fill="hold" nodeType="afterGroup">
                            <p:stCondLst>
                              <p:cond delay="3200"/>
                            </p:stCondLst>
                            <p:childTnLst>
                              <p:par>
                                <p:cTn id="40" presetID="56" presetClass="entr" presetSubtype="0" fill="hold" grpId="0" nodeType="afterEffect">
                                  <p:stCondLst>
                                    <p:cond delay="0"/>
                                  </p:stCondLst>
                                  <p:iterate type="lt">
                                    <p:tmPct val="10000"/>
                                  </p:iterate>
                                  <p:childTnLst>
                                    <p:set>
                                      <p:cBhvr>
                                        <p:cTn id="41" dur="1" fill="hold">
                                          <p:stCondLst>
                                            <p:cond delay="0"/>
                                          </p:stCondLst>
                                        </p:cTn>
                                        <p:tgtEl>
                                          <p:spTgt spid="26636"/>
                                        </p:tgtEl>
                                        <p:attrNameLst>
                                          <p:attrName>style.visibility</p:attrName>
                                        </p:attrNameLst>
                                      </p:cBhvr>
                                      <p:to>
                                        <p:strVal val="visible"/>
                                      </p:to>
                                    </p:set>
                                    <p:anim by="(-#ppt_w*2)" calcmode="lin" valueType="num">
                                      <p:cBhvr rctx="PPT">
                                        <p:cTn id="42" dur="250" autoRev="1" fill="hold">
                                          <p:stCondLst>
                                            <p:cond delay="0"/>
                                          </p:stCondLst>
                                        </p:cTn>
                                        <p:tgtEl>
                                          <p:spTgt spid="26636"/>
                                        </p:tgtEl>
                                        <p:attrNameLst>
                                          <p:attrName>ppt_w</p:attrName>
                                        </p:attrNameLst>
                                      </p:cBhvr>
                                    </p:anim>
                                    <p:anim by="(#ppt_w*0.50)" calcmode="lin" valueType="num">
                                      <p:cBhvr>
                                        <p:cTn id="43" dur="250" decel="50000" autoRev="1" fill="hold">
                                          <p:stCondLst>
                                            <p:cond delay="0"/>
                                          </p:stCondLst>
                                        </p:cTn>
                                        <p:tgtEl>
                                          <p:spTgt spid="26636"/>
                                        </p:tgtEl>
                                        <p:attrNameLst>
                                          <p:attrName>ppt_x</p:attrName>
                                        </p:attrNameLst>
                                      </p:cBhvr>
                                    </p:anim>
                                    <p:anim from="(-#ppt_h/2)" to="(#ppt_y)" calcmode="lin" valueType="num">
                                      <p:cBhvr>
                                        <p:cTn id="44" dur="500" fill="hold">
                                          <p:stCondLst>
                                            <p:cond delay="0"/>
                                          </p:stCondLst>
                                        </p:cTn>
                                        <p:tgtEl>
                                          <p:spTgt spid="26636"/>
                                        </p:tgtEl>
                                        <p:attrNameLst>
                                          <p:attrName>ppt_y</p:attrName>
                                        </p:attrNameLst>
                                      </p:cBhvr>
                                    </p:anim>
                                    <p:animRot by="21600000">
                                      <p:cBhvr>
                                        <p:cTn id="45" dur="500" fill="hold">
                                          <p:stCondLst>
                                            <p:cond delay="0"/>
                                          </p:stCondLst>
                                        </p:cTn>
                                        <p:tgtEl>
                                          <p:spTgt spid="26636"/>
                                        </p:tgtEl>
                                        <p:attrNameLst>
                                          <p:attrName>r</p:attrName>
                                        </p:attrNameLst>
                                      </p:cBhvr>
                                    </p:animRot>
                                  </p:childTnLst>
                                </p:cTn>
                              </p:par>
                            </p:childTnLst>
                          </p:cTn>
                        </p:par>
                        <p:par>
                          <p:cTn id="46" fill="hold" nodeType="afterGroup">
                            <p:stCondLst>
                              <p:cond delay="3850"/>
                            </p:stCondLst>
                            <p:childTnLst>
                              <p:par>
                                <p:cTn id="47" presetID="22" presetClass="entr" presetSubtype="1" fill="hold" nodeType="afterEffect">
                                  <p:stCondLst>
                                    <p:cond delay="0"/>
                                  </p:stCondLst>
                                  <p:childTnLst>
                                    <p:set>
                                      <p:cBhvr>
                                        <p:cTn id="48" dur="1" fill="hold">
                                          <p:stCondLst>
                                            <p:cond delay="0"/>
                                          </p:stCondLst>
                                        </p:cTn>
                                        <p:tgtEl>
                                          <p:spTgt spid="26630"/>
                                        </p:tgtEl>
                                        <p:attrNameLst>
                                          <p:attrName>style.visibility</p:attrName>
                                        </p:attrNameLst>
                                      </p:cBhvr>
                                      <p:to>
                                        <p:strVal val="visible"/>
                                      </p:to>
                                    </p:set>
                                    <p:animEffect transition="in" filter="wipe(up)">
                                      <p:cBhvr>
                                        <p:cTn id="49" dur="500"/>
                                        <p:tgtEl>
                                          <p:spTgt spid="26630"/>
                                        </p:tgtEl>
                                      </p:cBhvr>
                                    </p:animEffect>
                                  </p:childTnLst>
                                </p:cTn>
                              </p:par>
                            </p:childTnLst>
                          </p:cTn>
                        </p:par>
                        <p:par>
                          <p:cTn id="50" fill="hold" nodeType="afterGroup">
                            <p:stCondLst>
                              <p:cond delay="4350"/>
                            </p:stCondLst>
                            <p:childTnLst>
                              <p:par>
                                <p:cTn id="51" presetID="2" presetClass="entr" presetSubtype="12" fill="hold" grpId="0" nodeType="afterEffect">
                                  <p:stCondLst>
                                    <p:cond delay="0"/>
                                  </p:stCondLst>
                                  <p:childTnLst>
                                    <p:set>
                                      <p:cBhvr>
                                        <p:cTn id="52" dur="1" fill="hold">
                                          <p:stCondLst>
                                            <p:cond delay="0"/>
                                          </p:stCondLst>
                                        </p:cTn>
                                        <p:tgtEl>
                                          <p:spTgt spid="26633"/>
                                        </p:tgtEl>
                                        <p:attrNameLst>
                                          <p:attrName>style.visibility</p:attrName>
                                        </p:attrNameLst>
                                      </p:cBhvr>
                                      <p:to>
                                        <p:strVal val="visible"/>
                                      </p:to>
                                    </p:set>
                                    <p:anim calcmode="lin" valueType="num">
                                      <p:cBhvr additive="base">
                                        <p:cTn id="53" dur="500" fill="hold"/>
                                        <p:tgtEl>
                                          <p:spTgt spid="26633"/>
                                        </p:tgtEl>
                                        <p:attrNameLst>
                                          <p:attrName>ppt_x</p:attrName>
                                        </p:attrNameLst>
                                      </p:cBhvr>
                                      <p:tavLst>
                                        <p:tav tm="0">
                                          <p:val>
                                            <p:strVal val="0-#ppt_w/2"/>
                                          </p:val>
                                        </p:tav>
                                        <p:tav tm="100000">
                                          <p:val>
                                            <p:strVal val="#ppt_x"/>
                                          </p:val>
                                        </p:tav>
                                      </p:tavLst>
                                    </p:anim>
                                    <p:anim calcmode="lin" valueType="num">
                                      <p:cBhvr additive="base">
                                        <p:cTn id="54" dur="500" fill="hold"/>
                                        <p:tgtEl>
                                          <p:spTgt spid="26633"/>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6634"/>
                                        </p:tgtEl>
                                        <p:attrNameLst>
                                          <p:attrName>style.visibility</p:attrName>
                                        </p:attrNameLst>
                                      </p:cBhvr>
                                      <p:to>
                                        <p:strVal val="visible"/>
                                      </p:to>
                                    </p:set>
                                    <p:anim calcmode="lin" valueType="num">
                                      <p:cBhvr additive="base">
                                        <p:cTn id="57" dur="500" fill="hold"/>
                                        <p:tgtEl>
                                          <p:spTgt spid="26634"/>
                                        </p:tgtEl>
                                        <p:attrNameLst>
                                          <p:attrName>ppt_x</p:attrName>
                                        </p:attrNameLst>
                                      </p:cBhvr>
                                      <p:tavLst>
                                        <p:tav tm="0">
                                          <p:val>
                                            <p:strVal val="0-#ppt_w/2"/>
                                          </p:val>
                                        </p:tav>
                                        <p:tav tm="100000">
                                          <p:val>
                                            <p:strVal val="#ppt_x"/>
                                          </p:val>
                                        </p:tav>
                                      </p:tavLst>
                                    </p:anim>
                                    <p:anim calcmode="lin" valueType="num">
                                      <p:cBhvr additive="base">
                                        <p:cTn id="58" dur="500" fill="hold"/>
                                        <p:tgtEl>
                                          <p:spTgt spid="26634"/>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200"/>
                                  </p:stCondLst>
                                  <p:childTnLst>
                                    <p:set>
                                      <p:cBhvr>
                                        <p:cTn id="60" dur="1" fill="hold">
                                          <p:stCondLst>
                                            <p:cond delay="0"/>
                                          </p:stCondLst>
                                        </p:cTn>
                                        <p:tgtEl>
                                          <p:spTgt spid="26635"/>
                                        </p:tgtEl>
                                        <p:attrNameLst>
                                          <p:attrName>style.visibility</p:attrName>
                                        </p:attrNameLst>
                                      </p:cBhvr>
                                      <p:to>
                                        <p:strVal val="visible"/>
                                      </p:to>
                                    </p:set>
                                    <p:anim calcmode="lin" valueType="num">
                                      <p:cBhvr additive="base">
                                        <p:cTn id="61" dur="500" fill="hold"/>
                                        <p:tgtEl>
                                          <p:spTgt spid="26635"/>
                                        </p:tgtEl>
                                        <p:attrNameLst>
                                          <p:attrName>ppt_x</p:attrName>
                                        </p:attrNameLst>
                                      </p:cBhvr>
                                      <p:tavLst>
                                        <p:tav tm="0">
                                          <p:val>
                                            <p:strVal val="0-#ppt_w/2"/>
                                          </p:val>
                                        </p:tav>
                                        <p:tav tm="100000">
                                          <p:val>
                                            <p:strVal val="#ppt_x"/>
                                          </p:val>
                                        </p:tav>
                                      </p:tavLst>
                                    </p:anim>
                                    <p:anim calcmode="lin" valueType="num">
                                      <p:cBhvr additive="base">
                                        <p:cTn id="62" dur="500" fill="hold"/>
                                        <p:tgtEl>
                                          <p:spTgt spid="26635"/>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300"/>
                                  </p:stCondLst>
                                  <p:childTnLst>
                                    <p:set>
                                      <p:cBhvr>
                                        <p:cTn id="64" dur="1" fill="hold">
                                          <p:stCondLst>
                                            <p:cond delay="0"/>
                                          </p:stCondLst>
                                        </p:cTn>
                                        <p:tgtEl>
                                          <p:spTgt spid="26645"/>
                                        </p:tgtEl>
                                        <p:attrNameLst>
                                          <p:attrName>style.visibility</p:attrName>
                                        </p:attrNameLst>
                                      </p:cBhvr>
                                      <p:to>
                                        <p:strVal val="visible"/>
                                      </p:to>
                                    </p:set>
                                    <p:anim calcmode="lin" valueType="num">
                                      <p:cBhvr additive="base">
                                        <p:cTn id="65" dur="500" fill="hold"/>
                                        <p:tgtEl>
                                          <p:spTgt spid="26645"/>
                                        </p:tgtEl>
                                        <p:attrNameLst>
                                          <p:attrName>ppt_x</p:attrName>
                                        </p:attrNameLst>
                                      </p:cBhvr>
                                      <p:tavLst>
                                        <p:tav tm="0">
                                          <p:val>
                                            <p:strVal val="0-#ppt_w/2"/>
                                          </p:val>
                                        </p:tav>
                                        <p:tav tm="100000">
                                          <p:val>
                                            <p:strVal val="#ppt_x"/>
                                          </p:val>
                                        </p:tav>
                                      </p:tavLst>
                                    </p:anim>
                                    <p:anim calcmode="lin" valueType="num">
                                      <p:cBhvr additive="base">
                                        <p:cTn id="66" dur="500" fill="hold"/>
                                        <p:tgtEl>
                                          <p:spTgt spid="2664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26646"/>
                                        </p:tgtEl>
                                        <p:attrNameLst>
                                          <p:attrName>style.visibility</p:attrName>
                                        </p:attrNameLst>
                                      </p:cBhvr>
                                      <p:to>
                                        <p:strVal val="visible"/>
                                      </p:to>
                                    </p:set>
                                    <p:anim calcmode="lin" valueType="num">
                                      <p:cBhvr additive="base">
                                        <p:cTn id="69" dur="500" fill="hold"/>
                                        <p:tgtEl>
                                          <p:spTgt spid="26646"/>
                                        </p:tgtEl>
                                        <p:attrNameLst>
                                          <p:attrName>ppt_x</p:attrName>
                                        </p:attrNameLst>
                                      </p:cBhvr>
                                      <p:tavLst>
                                        <p:tav tm="0">
                                          <p:val>
                                            <p:strVal val="0-#ppt_w/2"/>
                                          </p:val>
                                        </p:tav>
                                        <p:tav tm="100000">
                                          <p:val>
                                            <p:strVal val="#ppt_x"/>
                                          </p:val>
                                        </p:tav>
                                      </p:tavLst>
                                    </p:anim>
                                    <p:anim calcmode="lin" valueType="num">
                                      <p:cBhvr additive="base">
                                        <p:cTn id="70" dur="500" fill="hold"/>
                                        <p:tgtEl>
                                          <p:spTgt spid="26646"/>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5250"/>
                            </p:stCondLst>
                            <p:childTnLst>
                              <p:par>
                                <p:cTn id="72" presetID="22" presetClass="entr" presetSubtype="8" fill="hold" grpId="0" nodeType="afterEffect">
                                  <p:stCondLst>
                                    <p:cond delay="0"/>
                                  </p:stCondLst>
                                  <p:childTnLst>
                                    <p:set>
                                      <p:cBhvr>
                                        <p:cTn id="73" dur="1" fill="hold">
                                          <p:stCondLst>
                                            <p:cond delay="0"/>
                                          </p:stCondLst>
                                        </p:cTn>
                                        <p:tgtEl>
                                          <p:spTgt spid="26637"/>
                                        </p:tgtEl>
                                        <p:attrNameLst>
                                          <p:attrName>style.visibility</p:attrName>
                                        </p:attrNameLst>
                                      </p:cBhvr>
                                      <p:to>
                                        <p:strVal val="visible"/>
                                      </p:to>
                                    </p:set>
                                    <p:animEffect transition="in" filter="wipe(left)">
                                      <p:cBhvr>
                                        <p:cTn id="74" dur="500"/>
                                        <p:tgtEl>
                                          <p:spTgt spid="26637"/>
                                        </p:tgtEl>
                                      </p:cBhvr>
                                    </p:animEffect>
                                  </p:childTnLst>
                                </p:cTn>
                              </p:par>
                              <p:par>
                                <p:cTn id="75" presetID="22" presetClass="entr" presetSubtype="8" fill="hold" grpId="0" nodeType="withEffect">
                                  <p:stCondLst>
                                    <p:cond delay="100"/>
                                  </p:stCondLst>
                                  <p:childTnLst>
                                    <p:set>
                                      <p:cBhvr>
                                        <p:cTn id="76" dur="1" fill="hold">
                                          <p:stCondLst>
                                            <p:cond delay="0"/>
                                          </p:stCondLst>
                                        </p:cTn>
                                        <p:tgtEl>
                                          <p:spTgt spid="26638"/>
                                        </p:tgtEl>
                                        <p:attrNameLst>
                                          <p:attrName>style.visibility</p:attrName>
                                        </p:attrNameLst>
                                      </p:cBhvr>
                                      <p:to>
                                        <p:strVal val="visible"/>
                                      </p:to>
                                    </p:set>
                                    <p:animEffect transition="in" filter="wipe(left)">
                                      <p:cBhvr>
                                        <p:cTn id="77" dur="500"/>
                                        <p:tgtEl>
                                          <p:spTgt spid="26638"/>
                                        </p:tgtEl>
                                      </p:cBhvr>
                                    </p:animEffect>
                                  </p:childTnLst>
                                </p:cTn>
                              </p:par>
                              <p:par>
                                <p:cTn id="78" presetID="22" presetClass="entr" presetSubtype="8" fill="hold" grpId="0" nodeType="withEffect">
                                  <p:stCondLst>
                                    <p:cond delay="200"/>
                                  </p:stCondLst>
                                  <p:childTnLst>
                                    <p:set>
                                      <p:cBhvr>
                                        <p:cTn id="79" dur="1" fill="hold">
                                          <p:stCondLst>
                                            <p:cond delay="0"/>
                                          </p:stCondLst>
                                        </p:cTn>
                                        <p:tgtEl>
                                          <p:spTgt spid="26639"/>
                                        </p:tgtEl>
                                        <p:attrNameLst>
                                          <p:attrName>style.visibility</p:attrName>
                                        </p:attrNameLst>
                                      </p:cBhvr>
                                      <p:to>
                                        <p:strVal val="visible"/>
                                      </p:to>
                                    </p:set>
                                    <p:animEffect transition="in" filter="wipe(left)">
                                      <p:cBhvr>
                                        <p:cTn id="80" dur="500"/>
                                        <p:tgtEl>
                                          <p:spTgt spid="26639"/>
                                        </p:tgtEl>
                                      </p:cBhvr>
                                    </p:animEffect>
                                  </p:childTnLst>
                                </p:cTn>
                              </p:par>
                              <p:par>
                                <p:cTn id="81" presetID="22" presetClass="entr" presetSubtype="8" fill="hold" grpId="0" nodeType="withEffect">
                                  <p:stCondLst>
                                    <p:cond delay="300"/>
                                  </p:stCondLst>
                                  <p:childTnLst>
                                    <p:set>
                                      <p:cBhvr>
                                        <p:cTn id="82" dur="1" fill="hold">
                                          <p:stCondLst>
                                            <p:cond delay="0"/>
                                          </p:stCondLst>
                                        </p:cTn>
                                        <p:tgtEl>
                                          <p:spTgt spid="26647"/>
                                        </p:tgtEl>
                                        <p:attrNameLst>
                                          <p:attrName>style.visibility</p:attrName>
                                        </p:attrNameLst>
                                      </p:cBhvr>
                                      <p:to>
                                        <p:strVal val="visible"/>
                                      </p:to>
                                    </p:set>
                                    <p:animEffect transition="in" filter="wipe(left)">
                                      <p:cBhvr>
                                        <p:cTn id="83" dur="500"/>
                                        <p:tgtEl>
                                          <p:spTgt spid="26647"/>
                                        </p:tgtEl>
                                      </p:cBhvr>
                                    </p:animEffect>
                                  </p:childTnLst>
                                </p:cTn>
                              </p:par>
                              <p:par>
                                <p:cTn id="84" presetID="22" presetClass="entr" presetSubtype="8" fill="hold" grpId="0" nodeType="withEffect">
                                  <p:stCondLst>
                                    <p:cond delay="400"/>
                                  </p:stCondLst>
                                  <p:childTnLst>
                                    <p:set>
                                      <p:cBhvr>
                                        <p:cTn id="85" dur="1" fill="hold">
                                          <p:stCondLst>
                                            <p:cond delay="0"/>
                                          </p:stCondLst>
                                        </p:cTn>
                                        <p:tgtEl>
                                          <p:spTgt spid="26648"/>
                                        </p:tgtEl>
                                        <p:attrNameLst>
                                          <p:attrName>style.visibility</p:attrName>
                                        </p:attrNameLst>
                                      </p:cBhvr>
                                      <p:to>
                                        <p:strVal val="visible"/>
                                      </p:to>
                                    </p:set>
                                    <p:animEffect transition="in" filter="wipe(left)">
                                      <p:cBhvr>
                                        <p:cTn id="86" dur="500"/>
                                        <p:tgtEl>
                                          <p:spTgt spid="26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autoUpdateAnimBg="0"/>
      <p:bldP spid="26632" grpId="0" animBg="1"/>
      <p:bldP spid="26633" grpId="0" animBg="1" autoUpdateAnimBg="0"/>
      <p:bldP spid="26634" grpId="0" animBg="1" autoUpdateAnimBg="0"/>
      <p:bldP spid="26635" grpId="0" animBg="1" autoUpdateAnimBg="0"/>
      <p:bldP spid="26636" grpId="0" autoUpdateAnimBg="0"/>
      <p:bldP spid="26637" grpId="0" autoUpdateAnimBg="0"/>
      <p:bldP spid="26638" grpId="0" autoUpdateAnimBg="0"/>
      <p:bldP spid="26639" grpId="0" autoUpdateAnimBg="0"/>
      <p:bldP spid="26644" grpId="0" autoUpdateAnimBg="0"/>
      <p:bldP spid="26645" grpId="0" animBg="1" autoUpdateAnimBg="0"/>
      <p:bldP spid="26646" grpId="0" animBg="1" autoUpdateAnimBg="0"/>
      <p:bldP spid="26647" grpId="0" autoUpdateAnimBg="0"/>
      <p:bldP spid="26648"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优惠政策</a:t>
            </a:r>
          </a:p>
        </p:txBody>
      </p:sp>
      <p:sp>
        <p:nvSpPr>
          <p:cNvPr id="2765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PREFERENTIAL POLICIES</a:t>
            </a:r>
            <a:endParaRPr lang="zh-CN" altLang="en-US" sz="1200">
              <a:latin typeface="微软雅黑" pitchFamily="34" charset="-122"/>
              <a:ea typeface="微软雅黑" pitchFamily="34" charset="-122"/>
            </a:endParaRPr>
          </a:p>
        </p:txBody>
      </p:sp>
      <p:sp>
        <p:nvSpPr>
          <p:cNvPr id="27653" name="矩形 83"/>
          <p:cNvSpPr>
            <a:spLocks noChangeArrowheads="1"/>
          </p:cNvSpPr>
          <p:nvPr/>
        </p:nvSpPr>
        <p:spPr bwMode="auto">
          <a:xfrm>
            <a:off x="727075" y="1500188"/>
            <a:ext cx="3635375" cy="462756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7654" name="Freeform 12"/>
          <p:cNvSpPr>
            <a:spLocks/>
          </p:cNvSpPr>
          <p:nvPr/>
        </p:nvSpPr>
        <p:spPr bwMode="auto">
          <a:xfrm>
            <a:off x="652463" y="13541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Freeform 12"/>
          <p:cNvSpPr>
            <a:spLocks/>
          </p:cNvSpPr>
          <p:nvPr/>
        </p:nvSpPr>
        <p:spPr bwMode="auto">
          <a:xfrm flipH="1" flipV="1">
            <a:off x="3922713" y="565308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TextBox 25"/>
          <p:cNvSpPr txBox="1">
            <a:spLocks noChangeArrowheads="1"/>
          </p:cNvSpPr>
          <p:nvPr/>
        </p:nvSpPr>
        <p:spPr bwMode="auto">
          <a:xfrm>
            <a:off x="963613" y="2208213"/>
            <a:ext cx="3133725"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般性“七通一平”</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通水、电、路、通信、排水、排污、天然气、土地平整</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工业项目用地，按最低基准工业地价供应，政府另补贝醅阶企业基</a:t>
            </a: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燃建设费用，补贴后的地价</a:t>
            </a:r>
            <a:r>
              <a:rPr lang="en-US" altLang="zh-CN" sz="1600">
                <a:latin typeface="微软雅黑" pitchFamily="34" charset="-122"/>
                <a:ea typeface="微软雅黑" pitchFamily="34" charset="-122"/>
              </a:rPr>
              <a:t>_</a:t>
            </a:r>
            <a:r>
              <a:rPr lang="zh-CN" altLang="en-US" sz="1600">
                <a:latin typeface="微软雅黑" pitchFamily="34" charset="-122"/>
                <a:ea typeface="微软雅黑" pitchFamily="34" charset="-122"/>
              </a:rPr>
              <a:t>帔在</a:t>
            </a:r>
            <a:r>
              <a:rPr lang="en-US" altLang="zh-CN" sz="1600">
                <a:latin typeface="微软雅黑" pitchFamily="34" charset="-122"/>
                <a:ea typeface="微软雅黑" pitchFamily="34" charset="-122"/>
              </a:rPr>
              <a:t>5-6</a:t>
            </a:r>
            <a:r>
              <a:rPr lang="zh-CN" altLang="en-US" sz="1600">
                <a:latin typeface="微软雅黑" pitchFamily="34" charset="-122"/>
                <a:ea typeface="微软雅黑" pitchFamily="34" charset="-122"/>
              </a:rPr>
              <a:t>万元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亩。</a:t>
            </a:r>
            <a:endParaRPr lang="en-US" sz="1600">
              <a:latin typeface="微软雅黑" pitchFamily="34" charset="-122"/>
              <a:ea typeface="微软雅黑" pitchFamily="34" charset="-122"/>
            </a:endParaRP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zh-CN" altLang="en-US" sz="1600">
                <a:latin typeface="微软雅黑" pitchFamily="34" charset="-122"/>
                <a:ea typeface="微软雅黑" pitchFamily="34" charset="-122"/>
              </a:rPr>
              <a:t>经省以上认定的高新技术企业、国家驰名商标企业、中国名牌转移企业投资的项目及固定资产一次</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生股资过亿元的项目，其土地供应及基础设施的费用补偿采取更为优惠的政策，满足企业的要求。</a:t>
            </a:r>
          </a:p>
        </p:txBody>
      </p:sp>
      <p:sp>
        <p:nvSpPr>
          <p:cNvPr id="27657" name="TextBox 26"/>
          <p:cNvSpPr txBox="1">
            <a:spLocks noChangeArrowheads="1"/>
          </p:cNvSpPr>
          <p:nvPr/>
        </p:nvSpPr>
        <p:spPr bwMode="auto">
          <a:xfrm>
            <a:off x="1528763" y="1733550"/>
            <a:ext cx="20113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bg1"/>
                </a:solidFill>
                <a:latin typeface="微软雅黑" pitchFamily="34" charset="-122"/>
                <a:ea typeface="微软雅黑" pitchFamily="34" charset="-122"/>
              </a:rPr>
              <a:t>土地政策</a:t>
            </a:r>
          </a:p>
        </p:txBody>
      </p:sp>
      <p:sp>
        <p:nvSpPr>
          <p:cNvPr id="27658" name="矩形 83"/>
          <p:cNvSpPr>
            <a:spLocks noChangeArrowheads="1"/>
          </p:cNvSpPr>
          <p:nvPr/>
        </p:nvSpPr>
        <p:spPr bwMode="auto">
          <a:xfrm>
            <a:off x="4876800" y="1500188"/>
            <a:ext cx="3633788" cy="462756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27659" name="Freeform 12"/>
          <p:cNvSpPr>
            <a:spLocks/>
          </p:cNvSpPr>
          <p:nvPr/>
        </p:nvSpPr>
        <p:spPr bwMode="auto">
          <a:xfrm>
            <a:off x="4802188" y="13541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0" name="Freeform 12"/>
          <p:cNvSpPr>
            <a:spLocks/>
          </p:cNvSpPr>
          <p:nvPr/>
        </p:nvSpPr>
        <p:spPr bwMode="auto">
          <a:xfrm flipH="1" flipV="1">
            <a:off x="8070850" y="5653088"/>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TextBox 31"/>
          <p:cNvSpPr txBox="1">
            <a:spLocks noChangeArrowheads="1"/>
          </p:cNvSpPr>
          <p:nvPr/>
        </p:nvSpPr>
        <p:spPr bwMode="auto">
          <a:xfrm>
            <a:off x="5111750" y="2208213"/>
            <a:ext cx="3135313" cy="378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般生产企业，从投产年度起，缴纳的所得税地方留成部分，前二年等额奖励给企业，后三年按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比例奖励给企业。高新技术企业，从投产年度起，缴纳的所得税地方留成部分，前三年等额奖励给企业，后三年按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％比例奖励给企业。</a:t>
            </a:r>
          </a:p>
          <a:p>
            <a:pPr algn="just" eaLnBrk="1" hangingPunct="1">
              <a:buFont typeface="Arial" pitchFamily="34" charset="0"/>
              <a:buNone/>
            </a:pPr>
            <a:r>
              <a:rPr lang="zh-CN" altLang="en-US" sz="1600">
                <a:latin typeface="微软雅黑" pitchFamily="34" charset="-122"/>
                <a:ea typeface="微软雅黑" pitchFamily="34" charset="-122"/>
              </a:rPr>
              <a:t>农产品精深加工的高新企业，从投产年度起，缴纳的所得税地方留成部分，前二年等额奖励给企业，后三年按</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％比</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列奖励给企业；其缴纳的房产税、土地使用税地方留成部分，</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年内全额奖励给企业。</a:t>
            </a:r>
          </a:p>
        </p:txBody>
      </p:sp>
      <p:sp>
        <p:nvSpPr>
          <p:cNvPr id="27662" name="TextBox 32"/>
          <p:cNvSpPr txBox="1">
            <a:spLocks noChangeArrowheads="1"/>
          </p:cNvSpPr>
          <p:nvPr/>
        </p:nvSpPr>
        <p:spPr bwMode="auto">
          <a:xfrm>
            <a:off x="5678488" y="1733550"/>
            <a:ext cx="2009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bg1"/>
                </a:solidFill>
                <a:latin typeface="微软雅黑" pitchFamily="34" charset="-122"/>
                <a:ea typeface="微软雅黑" pitchFamily="34" charset="-122"/>
              </a:rPr>
              <a:t>税费政策</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300" fill="hold"/>
                                        <p:tgtEl>
                                          <p:spTgt spid="27651"/>
                                        </p:tgtEl>
                                        <p:attrNameLst>
                                          <p:attrName>ppt_x</p:attrName>
                                        </p:attrNameLst>
                                      </p:cBhvr>
                                      <p:tavLst>
                                        <p:tav tm="0">
                                          <p:val>
                                            <p:strVal val="0-#ppt_w/2"/>
                                          </p:val>
                                        </p:tav>
                                        <p:tav tm="100000">
                                          <p:val>
                                            <p:strVal val="#ppt_x"/>
                                          </p:val>
                                        </p:tav>
                                      </p:tavLst>
                                    </p:anim>
                                    <p:anim calcmode="lin" valueType="num">
                                      <p:cBhvr additive="base">
                                        <p:cTn id="8" dur="300" fill="hold"/>
                                        <p:tgtEl>
                                          <p:spTgt spid="2765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7650"/>
                                        </p:tgtEl>
                                        <p:attrNameLst>
                                          <p:attrName>style.visibility</p:attrName>
                                        </p:attrNameLst>
                                      </p:cBhvr>
                                      <p:to>
                                        <p:strVal val="visible"/>
                                      </p:to>
                                    </p:set>
                                    <p:anim by="(-#ppt_w*2)" calcmode="lin" valueType="num">
                                      <p:cBhvr rctx="PPT">
                                        <p:cTn id="12" dur="250" autoRev="1" fill="hold">
                                          <p:stCondLst>
                                            <p:cond delay="0"/>
                                          </p:stCondLst>
                                        </p:cTn>
                                        <p:tgtEl>
                                          <p:spTgt spid="27650"/>
                                        </p:tgtEl>
                                        <p:attrNameLst>
                                          <p:attrName>ppt_w</p:attrName>
                                        </p:attrNameLst>
                                      </p:cBhvr>
                                    </p:anim>
                                    <p:anim by="(#ppt_w*0.50)" calcmode="lin" valueType="num">
                                      <p:cBhvr>
                                        <p:cTn id="13" dur="250" decel="50000" autoRev="1" fill="hold">
                                          <p:stCondLst>
                                            <p:cond delay="0"/>
                                          </p:stCondLst>
                                        </p:cTn>
                                        <p:tgtEl>
                                          <p:spTgt spid="27650"/>
                                        </p:tgtEl>
                                        <p:attrNameLst>
                                          <p:attrName>ppt_x</p:attrName>
                                        </p:attrNameLst>
                                      </p:cBhvr>
                                    </p:anim>
                                    <p:anim from="(-#ppt_h/2)" to="(#ppt_y)" calcmode="lin" valueType="num">
                                      <p:cBhvr>
                                        <p:cTn id="14" dur="500" fill="hold">
                                          <p:stCondLst>
                                            <p:cond delay="0"/>
                                          </p:stCondLst>
                                        </p:cTn>
                                        <p:tgtEl>
                                          <p:spTgt spid="27650"/>
                                        </p:tgtEl>
                                        <p:attrNameLst>
                                          <p:attrName>ppt_y</p:attrName>
                                        </p:attrNameLst>
                                      </p:cBhvr>
                                    </p:anim>
                                    <p:animRot by="21600000">
                                      <p:cBhvr>
                                        <p:cTn id="15" dur="500" fill="hold">
                                          <p:stCondLst>
                                            <p:cond delay="0"/>
                                          </p:stCondLst>
                                        </p:cTn>
                                        <p:tgtEl>
                                          <p:spTgt spid="2765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7652"/>
                                        </p:tgtEl>
                                        <p:attrNameLst>
                                          <p:attrName>style.visibility</p:attrName>
                                        </p:attrNameLst>
                                      </p:cBhvr>
                                      <p:to>
                                        <p:strVal val="visible"/>
                                      </p:to>
                                    </p:set>
                                    <p:anim calcmode="lin" valueType="num">
                                      <p:cBhvr>
                                        <p:cTn id="19" dur="300" fill="hold"/>
                                        <p:tgtEl>
                                          <p:spTgt spid="2765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7652"/>
                                        </p:tgtEl>
                                        <p:attrNameLst>
                                          <p:attrName>ppt_y</p:attrName>
                                        </p:attrNameLst>
                                      </p:cBhvr>
                                      <p:tavLst>
                                        <p:tav tm="0">
                                          <p:val>
                                            <p:strVal val="#ppt_y"/>
                                          </p:val>
                                        </p:tav>
                                        <p:tav tm="100000">
                                          <p:val>
                                            <p:strVal val="#ppt_y"/>
                                          </p:val>
                                        </p:tav>
                                      </p:tavLst>
                                    </p:anim>
                                    <p:anim calcmode="lin" valueType="num">
                                      <p:cBhvr>
                                        <p:cTn id="21" dur="300" fill="hold"/>
                                        <p:tgtEl>
                                          <p:spTgt spid="2765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765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7652"/>
                                        </p:tgtEl>
                                      </p:cBhvr>
                                    </p:animEffect>
                                  </p:childTnLst>
                                </p:cTn>
                              </p:par>
                            </p:childTnLst>
                          </p:cTn>
                        </p:par>
                        <p:par>
                          <p:cTn id="24" fill="hold" nodeType="afterGroup">
                            <p:stCondLst>
                              <p:cond delay="1850"/>
                            </p:stCondLst>
                            <p:childTnLst>
                              <p:par>
                                <p:cTn id="25" presetID="1" presetClass="entr" presetSubtype="0" fill="hold" grpId="0" nodeType="afterEffect">
                                  <p:stCondLst>
                                    <p:cond delay="0"/>
                                  </p:stCondLst>
                                  <p:childTnLst>
                                    <p:set>
                                      <p:cBhvr>
                                        <p:cTn id="26" dur="1" fill="hold">
                                          <p:stCondLst>
                                            <p:cond delay="0"/>
                                          </p:stCondLst>
                                        </p:cTn>
                                        <p:tgtEl>
                                          <p:spTgt spid="27654"/>
                                        </p:tgtEl>
                                        <p:attrNameLst>
                                          <p:attrName>style.visibility</p:attrName>
                                        </p:attrNameLst>
                                      </p:cBhvr>
                                      <p:to>
                                        <p:strVal val="visible"/>
                                      </p:to>
                                    </p:set>
                                  </p:childTnLst>
                                </p:cTn>
                              </p:par>
                              <p:par>
                                <p:cTn id="27" presetID="35" presetClass="path" presetSubtype="0" accel="50000" decel="50000" fill="hold" grpId="1" nodeType="withEffect">
                                  <p:stCondLst>
                                    <p:cond delay="0"/>
                                  </p:stCondLst>
                                  <p:childTnLst>
                                    <p:animMotion origin="layout" path="M 2.17538E-6 -2.95097E-6 L 0.16536 0.28539 " pathEditMode="relative" rAng="0" ptsTypes="AA">
                                      <p:cBhvr>
                                        <p:cTn id="28" dur="500" spd="-99700" fill="hold"/>
                                        <p:tgtEl>
                                          <p:spTgt spid="27654"/>
                                        </p:tgtEl>
                                        <p:attrNameLst>
                                          <p:attrName>ppt_x,ppt_y</p:attrName>
                                        </p:attrNameLst>
                                      </p:cBhvr>
                                      <p:rCtr x="8300" y="14300"/>
                                    </p:animMotion>
                                  </p:childTnLst>
                                </p:cTn>
                              </p:par>
                              <p:par>
                                <p:cTn id="29" presetID="1" presetClass="entr" presetSubtype="0" fill="hold" grpId="0" nodeType="withEffect">
                                  <p:stCondLst>
                                    <p:cond delay="0"/>
                                  </p:stCondLst>
                                  <p:childTnLst>
                                    <p:set>
                                      <p:cBhvr>
                                        <p:cTn id="30" dur="1" fill="hold">
                                          <p:stCondLst>
                                            <p:cond delay="0"/>
                                          </p:stCondLst>
                                        </p:cTn>
                                        <p:tgtEl>
                                          <p:spTgt spid="27655"/>
                                        </p:tgtEl>
                                        <p:attrNameLst>
                                          <p:attrName>style.visibility</p:attrName>
                                        </p:attrNameLst>
                                      </p:cBhvr>
                                      <p:to>
                                        <p:strVal val="visible"/>
                                      </p:to>
                                    </p:set>
                                  </p:childTnLst>
                                </p:cTn>
                              </p:par>
                              <p:par>
                                <p:cTn id="31" presetID="35" presetClass="path" presetSubtype="0" accel="50000" decel="50000" fill="hold" grpId="1" nodeType="withEffect">
                                  <p:stCondLst>
                                    <p:cond delay="0"/>
                                  </p:stCondLst>
                                  <p:childTnLst>
                                    <p:animMotion origin="layout" path="M 3.64299E-7 3.02498E-6 L -0.15392 -0.26827 " pathEditMode="relative" rAng="0" ptsTypes="AA">
                                      <p:cBhvr>
                                        <p:cTn id="32" dur="500" spd="-99700" fill="hold"/>
                                        <p:tgtEl>
                                          <p:spTgt spid="27655"/>
                                        </p:tgtEl>
                                        <p:attrNameLst>
                                          <p:attrName>ppt_x,ppt_y</p:attrName>
                                        </p:attrNameLst>
                                      </p:cBhvr>
                                      <p:rCtr x="-7500" y="-13200"/>
                                    </p:animMotion>
                                  </p:childTnLst>
                                </p:cTn>
                              </p:par>
                              <p:par>
                                <p:cTn id="33" presetID="10" presetClass="entr" presetSubtype="0" fill="hold" grpId="0" nodeType="withEffect">
                                  <p:stCondLst>
                                    <p:cond delay="0"/>
                                  </p:stCondLst>
                                  <p:childTnLst>
                                    <p:set>
                                      <p:cBhvr>
                                        <p:cTn id="34" dur="1" fill="hold">
                                          <p:stCondLst>
                                            <p:cond delay="0"/>
                                          </p:stCondLst>
                                        </p:cTn>
                                        <p:tgtEl>
                                          <p:spTgt spid="27653"/>
                                        </p:tgtEl>
                                        <p:attrNameLst>
                                          <p:attrName>style.visibility</p:attrName>
                                        </p:attrNameLst>
                                      </p:cBhvr>
                                      <p:to>
                                        <p:strVal val="visible"/>
                                      </p:to>
                                    </p:set>
                                    <p:anim calcmode="lin" valueType="num">
                                      <p:cBhvr>
                                        <p:cTn id="35" dur="500" fill="hold"/>
                                        <p:tgtEl>
                                          <p:spTgt spid="27653"/>
                                        </p:tgtEl>
                                        <p:attrNameLst>
                                          <p:attrName>ppt_w</p:attrName>
                                        </p:attrNameLst>
                                      </p:cBhvr>
                                      <p:tavLst>
                                        <p:tav tm="0">
                                          <p:val>
                                            <p:fltVal val="0"/>
                                          </p:val>
                                        </p:tav>
                                        <p:tav tm="100000">
                                          <p:val>
                                            <p:strVal val="#ppt_w"/>
                                          </p:val>
                                        </p:tav>
                                      </p:tavLst>
                                    </p:anim>
                                    <p:anim calcmode="lin" valueType="num">
                                      <p:cBhvr>
                                        <p:cTn id="36" dur="500" fill="hold"/>
                                        <p:tgtEl>
                                          <p:spTgt spid="27653"/>
                                        </p:tgtEl>
                                        <p:attrNameLst>
                                          <p:attrName>ppt_h</p:attrName>
                                        </p:attrNameLst>
                                      </p:cBhvr>
                                      <p:tavLst>
                                        <p:tav tm="0">
                                          <p:val>
                                            <p:fltVal val="0"/>
                                          </p:val>
                                        </p:tav>
                                        <p:tav tm="100000">
                                          <p:val>
                                            <p:strVal val="#ppt_h"/>
                                          </p:val>
                                        </p:tav>
                                      </p:tavLst>
                                    </p:anim>
                                    <p:animEffect transition="in" filter="fade">
                                      <p:cBhvr>
                                        <p:cTn id="37" dur="500"/>
                                        <p:tgtEl>
                                          <p:spTgt spid="27653"/>
                                        </p:tgtEl>
                                      </p:cBhvr>
                                    </p:animEffect>
                                  </p:childTnLst>
                                </p:cTn>
                              </p:par>
                            </p:childTnLst>
                          </p:cTn>
                        </p:par>
                        <p:par>
                          <p:cTn id="38" fill="hold" nodeType="afterGroup">
                            <p:stCondLst>
                              <p:cond delay="2350"/>
                            </p:stCondLst>
                            <p:childTnLst>
                              <p:par>
                                <p:cTn id="39" presetID="31" presetClass="entr" presetSubtype="0" fill="hold" grpId="0" nodeType="afterEffect">
                                  <p:stCondLst>
                                    <p:cond delay="0"/>
                                  </p:stCondLst>
                                  <p:childTnLst>
                                    <p:set>
                                      <p:cBhvr>
                                        <p:cTn id="40" dur="1" fill="hold">
                                          <p:stCondLst>
                                            <p:cond delay="0"/>
                                          </p:stCondLst>
                                        </p:cTn>
                                        <p:tgtEl>
                                          <p:spTgt spid="27657"/>
                                        </p:tgtEl>
                                        <p:attrNameLst>
                                          <p:attrName>style.visibility</p:attrName>
                                        </p:attrNameLst>
                                      </p:cBhvr>
                                      <p:to>
                                        <p:strVal val="visible"/>
                                      </p:to>
                                    </p:set>
                                    <p:anim calcmode="lin" valueType="num">
                                      <p:cBhvr>
                                        <p:cTn id="41" dur="300" fill="hold"/>
                                        <p:tgtEl>
                                          <p:spTgt spid="27657"/>
                                        </p:tgtEl>
                                        <p:attrNameLst>
                                          <p:attrName>ppt_w</p:attrName>
                                        </p:attrNameLst>
                                      </p:cBhvr>
                                      <p:tavLst>
                                        <p:tav tm="0">
                                          <p:val>
                                            <p:fltVal val="0"/>
                                          </p:val>
                                        </p:tav>
                                        <p:tav tm="100000">
                                          <p:val>
                                            <p:strVal val="#ppt_w"/>
                                          </p:val>
                                        </p:tav>
                                      </p:tavLst>
                                    </p:anim>
                                    <p:anim calcmode="lin" valueType="num">
                                      <p:cBhvr>
                                        <p:cTn id="42" dur="300" fill="hold"/>
                                        <p:tgtEl>
                                          <p:spTgt spid="27657"/>
                                        </p:tgtEl>
                                        <p:attrNameLst>
                                          <p:attrName>ppt_h</p:attrName>
                                        </p:attrNameLst>
                                      </p:cBhvr>
                                      <p:tavLst>
                                        <p:tav tm="0">
                                          <p:val>
                                            <p:fltVal val="0"/>
                                          </p:val>
                                        </p:tav>
                                        <p:tav tm="100000">
                                          <p:val>
                                            <p:strVal val="#ppt_h"/>
                                          </p:val>
                                        </p:tav>
                                      </p:tavLst>
                                    </p:anim>
                                    <p:anim calcmode="lin" valueType="num">
                                      <p:cBhvr>
                                        <p:cTn id="43" dur="300" fill="hold"/>
                                        <p:tgtEl>
                                          <p:spTgt spid="27657"/>
                                        </p:tgtEl>
                                        <p:attrNameLst>
                                          <p:attrName>style.rotation</p:attrName>
                                        </p:attrNameLst>
                                      </p:cBhvr>
                                      <p:tavLst>
                                        <p:tav tm="0">
                                          <p:val>
                                            <p:fltVal val="90"/>
                                          </p:val>
                                        </p:tav>
                                        <p:tav tm="100000">
                                          <p:val>
                                            <p:fltVal val="0"/>
                                          </p:val>
                                        </p:tav>
                                      </p:tavLst>
                                    </p:anim>
                                    <p:animEffect transition="in" filter="fade">
                                      <p:cBhvr>
                                        <p:cTn id="44" dur="300"/>
                                        <p:tgtEl>
                                          <p:spTgt spid="27657"/>
                                        </p:tgtEl>
                                      </p:cBhvr>
                                    </p:animEffect>
                                  </p:childTnLst>
                                </p:cTn>
                              </p:par>
                            </p:childTnLst>
                          </p:cTn>
                        </p:par>
                        <p:par>
                          <p:cTn id="45" fill="hold" nodeType="afterGroup">
                            <p:stCondLst>
                              <p:cond delay="2650"/>
                            </p:stCondLst>
                            <p:childTnLst>
                              <p:par>
                                <p:cTn id="46" presetID="22" presetClass="entr" presetSubtype="8" fill="hold" grpId="0" nodeType="afterEffect">
                                  <p:stCondLst>
                                    <p:cond delay="0"/>
                                  </p:stCondLst>
                                  <p:childTnLst>
                                    <p:set>
                                      <p:cBhvr>
                                        <p:cTn id="47" dur="1" fill="hold">
                                          <p:stCondLst>
                                            <p:cond delay="0"/>
                                          </p:stCondLst>
                                        </p:cTn>
                                        <p:tgtEl>
                                          <p:spTgt spid="27656"/>
                                        </p:tgtEl>
                                        <p:attrNameLst>
                                          <p:attrName>style.visibility</p:attrName>
                                        </p:attrNameLst>
                                      </p:cBhvr>
                                      <p:to>
                                        <p:strVal val="visible"/>
                                      </p:to>
                                    </p:set>
                                    <p:animEffect transition="in" filter="wipe(left)">
                                      <p:cBhvr>
                                        <p:cTn id="48" dur="500"/>
                                        <p:tgtEl>
                                          <p:spTgt spid="27656"/>
                                        </p:tgtEl>
                                      </p:cBhvr>
                                    </p:animEffect>
                                  </p:childTnLst>
                                </p:cTn>
                              </p:par>
                            </p:childTnLst>
                          </p:cTn>
                        </p:par>
                        <p:par>
                          <p:cTn id="49" fill="hold" nodeType="afterGroup">
                            <p:stCondLst>
                              <p:cond delay="3150"/>
                            </p:stCondLst>
                            <p:childTnLst>
                              <p:par>
                                <p:cTn id="50" presetID="1" presetClass="entr" presetSubtype="0" fill="hold" grpId="0" nodeType="afterEffect">
                                  <p:stCondLst>
                                    <p:cond delay="0"/>
                                  </p:stCondLst>
                                  <p:childTnLst>
                                    <p:set>
                                      <p:cBhvr>
                                        <p:cTn id="51" dur="1" fill="hold">
                                          <p:stCondLst>
                                            <p:cond delay="0"/>
                                          </p:stCondLst>
                                        </p:cTn>
                                        <p:tgtEl>
                                          <p:spTgt spid="27659"/>
                                        </p:tgtEl>
                                        <p:attrNameLst>
                                          <p:attrName>style.visibility</p:attrName>
                                        </p:attrNameLst>
                                      </p:cBhvr>
                                      <p:to>
                                        <p:strVal val="visible"/>
                                      </p:to>
                                    </p:set>
                                  </p:childTnLst>
                                </p:cTn>
                              </p:par>
                              <p:par>
                                <p:cTn id="52" presetID="35" presetClass="path" presetSubtype="0" accel="50000" decel="50000" fill="hold" grpId="1" nodeType="withEffect">
                                  <p:stCondLst>
                                    <p:cond delay="0"/>
                                  </p:stCondLst>
                                  <p:childTnLst>
                                    <p:animMotion origin="layout" path="M 2.17538E-6 -2.95097E-6 L 0.16536 0.28539 " pathEditMode="relative" rAng="0" ptsTypes="AA">
                                      <p:cBhvr>
                                        <p:cTn id="53" dur="500" spd="-99700" fill="hold"/>
                                        <p:tgtEl>
                                          <p:spTgt spid="27659"/>
                                        </p:tgtEl>
                                        <p:attrNameLst>
                                          <p:attrName>ppt_x,ppt_y</p:attrName>
                                        </p:attrNameLst>
                                      </p:cBhvr>
                                      <p:rCtr x="8300" y="14300"/>
                                    </p:animMotion>
                                  </p:childTnLst>
                                </p:cTn>
                              </p:par>
                              <p:par>
                                <p:cTn id="54" presetID="1" presetClass="entr" presetSubtype="0" fill="hold" grpId="0" nodeType="withEffect">
                                  <p:stCondLst>
                                    <p:cond delay="0"/>
                                  </p:stCondLst>
                                  <p:childTnLst>
                                    <p:set>
                                      <p:cBhvr>
                                        <p:cTn id="55" dur="1" fill="hold">
                                          <p:stCondLst>
                                            <p:cond delay="0"/>
                                          </p:stCondLst>
                                        </p:cTn>
                                        <p:tgtEl>
                                          <p:spTgt spid="27660"/>
                                        </p:tgtEl>
                                        <p:attrNameLst>
                                          <p:attrName>style.visibility</p:attrName>
                                        </p:attrNameLst>
                                      </p:cBhvr>
                                      <p:to>
                                        <p:strVal val="visible"/>
                                      </p:to>
                                    </p:set>
                                  </p:childTnLst>
                                </p:cTn>
                              </p:par>
                              <p:par>
                                <p:cTn id="56" presetID="35" presetClass="path" presetSubtype="0" accel="50000" decel="50000" fill="hold" grpId="1" nodeType="withEffect">
                                  <p:stCondLst>
                                    <p:cond delay="0"/>
                                  </p:stCondLst>
                                  <p:childTnLst>
                                    <p:animMotion origin="layout" path="M 3.64299E-7 3.02498E-6 L -0.15392 -0.26827 " pathEditMode="relative" rAng="0" ptsTypes="AA">
                                      <p:cBhvr>
                                        <p:cTn id="57" dur="500" spd="-99700" fill="hold"/>
                                        <p:tgtEl>
                                          <p:spTgt spid="27660"/>
                                        </p:tgtEl>
                                        <p:attrNameLst>
                                          <p:attrName>ppt_x,ppt_y</p:attrName>
                                        </p:attrNameLst>
                                      </p:cBhvr>
                                      <p:rCtr x="-7500" y="-13200"/>
                                    </p:animMotion>
                                  </p:childTnLst>
                                </p:cTn>
                              </p:par>
                              <p:par>
                                <p:cTn id="58" presetID="10" presetClass="entr" presetSubtype="0" fill="hold" grpId="0" nodeType="withEffect">
                                  <p:stCondLst>
                                    <p:cond delay="0"/>
                                  </p:stCondLst>
                                  <p:childTnLst>
                                    <p:set>
                                      <p:cBhvr>
                                        <p:cTn id="59" dur="1" fill="hold">
                                          <p:stCondLst>
                                            <p:cond delay="0"/>
                                          </p:stCondLst>
                                        </p:cTn>
                                        <p:tgtEl>
                                          <p:spTgt spid="27658"/>
                                        </p:tgtEl>
                                        <p:attrNameLst>
                                          <p:attrName>style.visibility</p:attrName>
                                        </p:attrNameLst>
                                      </p:cBhvr>
                                      <p:to>
                                        <p:strVal val="visible"/>
                                      </p:to>
                                    </p:set>
                                    <p:anim calcmode="lin" valueType="num">
                                      <p:cBhvr>
                                        <p:cTn id="60" dur="500" fill="hold"/>
                                        <p:tgtEl>
                                          <p:spTgt spid="27658"/>
                                        </p:tgtEl>
                                        <p:attrNameLst>
                                          <p:attrName>ppt_w</p:attrName>
                                        </p:attrNameLst>
                                      </p:cBhvr>
                                      <p:tavLst>
                                        <p:tav tm="0">
                                          <p:val>
                                            <p:fltVal val="0"/>
                                          </p:val>
                                        </p:tav>
                                        <p:tav tm="100000">
                                          <p:val>
                                            <p:strVal val="#ppt_w"/>
                                          </p:val>
                                        </p:tav>
                                      </p:tavLst>
                                    </p:anim>
                                    <p:anim calcmode="lin" valueType="num">
                                      <p:cBhvr>
                                        <p:cTn id="61" dur="500" fill="hold"/>
                                        <p:tgtEl>
                                          <p:spTgt spid="27658"/>
                                        </p:tgtEl>
                                        <p:attrNameLst>
                                          <p:attrName>ppt_h</p:attrName>
                                        </p:attrNameLst>
                                      </p:cBhvr>
                                      <p:tavLst>
                                        <p:tav tm="0">
                                          <p:val>
                                            <p:fltVal val="0"/>
                                          </p:val>
                                        </p:tav>
                                        <p:tav tm="100000">
                                          <p:val>
                                            <p:strVal val="#ppt_h"/>
                                          </p:val>
                                        </p:tav>
                                      </p:tavLst>
                                    </p:anim>
                                    <p:animEffect transition="in" filter="fade">
                                      <p:cBhvr>
                                        <p:cTn id="62" dur="500"/>
                                        <p:tgtEl>
                                          <p:spTgt spid="27658"/>
                                        </p:tgtEl>
                                      </p:cBhvr>
                                    </p:animEffect>
                                  </p:childTnLst>
                                </p:cTn>
                              </p:par>
                            </p:childTnLst>
                          </p:cTn>
                        </p:par>
                        <p:par>
                          <p:cTn id="63" fill="hold" nodeType="afterGroup">
                            <p:stCondLst>
                              <p:cond delay="3650"/>
                            </p:stCondLst>
                            <p:childTnLst>
                              <p:par>
                                <p:cTn id="64" presetID="31" presetClass="entr" presetSubtype="0" fill="hold" grpId="0" nodeType="afterEffect">
                                  <p:stCondLst>
                                    <p:cond delay="0"/>
                                  </p:stCondLst>
                                  <p:childTnLst>
                                    <p:set>
                                      <p:cBhvr>
                                        <p:cTn id="65" dur="1" fill="hold">
                                          <p:stCondLst>
                                            <p:cond delay="0"/>
                                          </p:stCondLst>
                                        </p:cTn>
                                        <p:tgtEl>
                                          <p:spTgt spid="27662"/>
                                        </p:tgtEl>
                                        <p:attrNameLst>
                                          <p:attrName>style.visibility</p:attrName>
                                        </p:attrNameLst>
                                      </p:cBhvr>
                                      <p:to>
                                        <p:strVal val="visible"/>
                                      </p:to>
                                    </p:set>
                                    <p:anim calcmode="lin" valueType="num">
                                      <p:cBhvr>
                                        <p:cTn id="66" dur="300" fill="hold"/>
                                        <p:tgtEl>
                                          <p:spTgt spid="27662"/>
                                        </p:tgtEl>
                                        <p:attrNameLst>
                                          <p:attrName>ppt_w</p:attrName>
                                        </p:attrNameLst>
                                      </p:cBhvr>
                                      <p:tavLst>
                                        <p:tav tm="0">
                                          <p:val>
                                            <p:fltVal val="0"/>
                                          </p:val>
                                        </p:tav>
                                        <p:tav tm="100000">
                                          <p:val>
                                            <p:strVal val="#ppt_w"/>
                                          </p:val>
                                        </p:tav>
                                      </p:tavLst>
                                    </p:anim>
                                    <p:anim calcmode="lin" valueType="num">
                                      <p:cBhvr>
                                        <p:cTn id="67" dur="300" fill="hold"/>
                                        <p:tgtEl>
                                          <p:spTgt spid="27662"/>
                                        </p:tgtEl>
                                        <p:attrNameLst>
                                          <p:attrName>ppt_h</p:attrName>
                                        </p:attrNameLst>
                                      </p:cBhvr>
                                      <p:tavLst>
                                        <p:tav tm="0">
                                          <p:val>
                                            <p:fltVal val="0"/>
                                          </p:val>
                                        </p:tav>
                                        <p:tav tm="100000">
                                          <p:val>
                                            <p:strVal val="#ppt_h"/>
                                          </p:val>
                                        </p:tav>
                                      </p:tavLst>
                                    </p:anim>
                                    <p:anim calcmode="lin" valueType="num">
                                      <p:cBhvr>
                                        <p:cTn id="68" dur="300" fill="hold"/>
                                        <p:tgtEl>
                                          <p:spTgt spid="27662"/>
                                        </p:tgtEl>
                                        <p:attrNameLst>
                                          <p:attrName>style.rotation</p:attrName>
                                        </p:attrNameLst>
                                      </p:cBhvr>
                                      <p:tavLst>
                                        <p:tav tm="0">
                                          <p:val>
                                            <p:fltVal val="90"/>
                                          </p:val>
                                        </p:tav>
                                        <p:tav tm="100000">
                                          <p:val>
                                            <p:fltVal val="0"/>
                                          </p:val>
                                        </p:tav>
                                      </p:tavLst>
                                    </p:anim>
                                    <p:animEffect transition="in" filter="fade">
                                      <p:cBhvr>
                                        <p:cTn id="69" dur="300"/>
                                        <p:tgtEl>
                                          <p:spTgt spid="27662"/>
                                        </p:tgtEl>
                                      </p:cBhvr>
                                    </p:animEffect>
                                  </p:childTnLst>
                                </p:cTn>
                              </p:par>
                            </p:childTnLst>
                          </p:cTn>
                        </p:par>
                        <p:par>
                          <p:cTn id="70" fill="hold" nodeType="afterGroup">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27661"/>
                                        </p:tgtEl>
                                        <p:attrNameLst>
                                          <p:attrName>style.visibility</p:attrName>
                                        </p:attrNameLst>
                                      </p:cBhvr>
                                      <p:to>
                                        <p:strVal val="visible"/>
                                      </p:to>
                                    </p:set>
                                    <p:animEffect transition="in" filter="wipe(left)">
                                      <p:cBhvr>
                                        <p:cTn id="73" dur="500"/>
                                        <p:tgtEl>
                                          <p:spTgt spid="27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utoUpdateAnimBg="0"/>
      <p:bldP spid="27653" grpId="0" animBg="1" autoUpdateAnimBg="0"/>
      <p:bldP spid="27654" grpId="0" animBg="1"/>
      <p:bldP spid="27654" grpId="1" animBg="1"/>
      <p:bldP spid="27655" grpId="0" animBg="1"/>
      <p:bldP spid="27655" grpId="1" animBg="1"/>
      <p:bldP spid="27656" grpId="0" autoUpdateAnimBg="0"/>
      <p:bldP spid="27657" grpId="0" autoUpdateAnimBg="0"/>
      <p:bldP spid="27658" grpId="0" animBg="1" autoUpdateAnimBg="0"/>
      <p:bldP spid="27659" grpId="0" animBg="1"/>
      <p:bldP spid="27659" grpId="1" animBg="1"/>
      <p:bldP spid="27660" grpId="0" animBg="1"/>
      <p:bldP spid="27660" grpId="1" animBg="1"/>
      <p:bldP spid="27661" grpId="0" autoUpdateAnimBg="0"/>
      <p:bldP spid="27662"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优惠政策</a:t>
            </a:r>
          </a:p>
        </p:txBody>
      </p:sp>
      <p:sp>
        <p:nvSpPr>
          <p:cNvPr id="2867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TextBox 1"/>
          <p:cNvSpPr txBox="1">
            <a:spLocks noChangeArrowheads="1"/>
          </p:cNvSpPr>
          <p:nvPr/>
        </p:nvSpPr>
        <p:spPr bwMode="auto">
          <a:xfrm>
            <a:off x="636588" y="596900"/>
            <a:ext cx="19716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PREFERENTIAL POLICIES</a:t>
            </a:r>
            <a:endParaRPr lang="zh-CN" altLang="en-US" sz="1200">
              <a:latin typeface="微软雅黑" pitchFamily="34" charset="-122"/>
              <a:ea typeface="微软雅黑" pitchFamily="34" charset="-122"/>
            </a:endParaRPr>
          </a:p>
        </p:txBody>
      </p:sp>
      <p:sp>
        <p:nvSpPr>
          <p:cNvPr id="28677" name="TextBox 16"/>
          <p:cNvSpPr txBox="1">
            <a:spLocks noChangeArrowheads="1"/>
          </p:cNvSpPr>
          <p:nvPr/>
        </p:nvSpPr>
        <p:spPr bwMode="auto">
          <a:xfrm>
            <a:off x="2020888" y="1341438"/>
            <a:ext cx="62960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企业力哩手续涉及到国家和省级必须缴纳的费用，一律按标准下限收取，市级行政事业</a:t>
            </a:r>
            <a:r>
              <a:rPr lang="en-US" altLang="zh-CN" sz="1600">
                <a:latin typeface="微软雅黑" pitchFamily="34" charset="-122"/>
                <a:ea typeface="微软雅黑" pitchFamily="34" charset="-122"/>
              </a:rPr>
              <a:t>I</a:t>
            </a:r>
            <a:r>
              <a:rPr lang="zh-CN" altLang="en-US" sz="1600">
                <a:latin typeface="微软雅黑" pitchFamily="34" charset="-122"/>
                <a:ea typeface="微软雅黑" pitchFamily="34" charset="-122"/>
              </a:rPr>
              <a:t>生收费一律减免。</a:t>
            </a:r>
          </a:p>
          <a:p>
            <a:pPr algn="just" eaLnBrk="1" hangingPunct="1">
              <a:buFont typeface="Arial" pitchFamily="34" charset="0"/>
              <a:buNone/>
            </a:pPr>
            <a:r>
              <a:rPr lang="zh-CN" altLang="en-US" sz="1600">
                <a:latin typeface="微软雅黑" pitchFamily="34" charset="-122"/>
                <a:ea typeface="微软雅黑" pitchFamily="34" charset="-122"/>
              </a:rPr>
              <a:t>市级中介组织收费按最低标准下限的</a:t>
            </a:r>
            <a:r>
              <a:rPr lang="en-US" altLang="zh-CN" sz="1600">
                <a:latin typeface="微软雅黑" pitchFamily="34" charset="-122"/>
                <a:ea typeface="微软雅黑" pitchFamily="34" charset="-122"/>
              </a:rPr>
              <a:t>20</a:t>
            </a:r>
            <a:r>
              <a:rPr lang="zh-CN" altLang="en-US" sz="1600">
                <a:latin typeface="微软雅黑" pitchFamily="34" charset="-122"/>
                <a:ea typeface="微软雅黑" pitchFamily="34" charset="-122"/>
              </a:rPr>
              <a:t>％收取。</a:t>
            </a:r>
          </a:p>
        </p:txBody>
      </p:sp>
      <p:grpSp>
        <p:nvGrpSpPr>
          <p:cNvPr id="28678" name="组合 2"/>
          <p:cNvGrpSpPr>
            <a:grpSpLocks/>
          </p:cNvGrpSpPr>
          <p:nvPr/>
        </p:nvGrpSpPr>
        <p:grpSpPr bwMode="auto">
          <a:xfrm>
            <a:off x="673100" y="1333500"/>
            <a:ext cx="1112838" cy="1111250"/>
            <a:chOff x="0" y="0"/>
            <a:chExt cx="1112120" cy="1111394"/>
          </a:xfrm>
        </p:grpSpPr>
        <p:sp>
          <p:nvSpPr>
            <p:cNvPr id="40978" name="Freeform 14"/>
            <p:cNvSpPr>
              <a:spLocks/>
            </p:cNvSpPr>
            <p:nvPr/>
          </p:nvSpPr>
          <p:spPr bwMode="auto">
            <a:xfrm>
              <a:off x="0" y="0"/>
              <a:ext cx="1112120" cy="1111394"/>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9" name="TextBox 18"/>
            <p:cNvSpPr txBox="1">
              <a:spLocks noChangeArrowheads="1"/>
            </p:cNvSpPr>
            <p:nvPr/>
          </p:nvSpPr>
          <p:spPr bwMode="auto">
            <a:xfrm>
              <a:off x="160399" y="135059"/>
              <a:ext cx="880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税费政策</a:t>
              </a:r>
            </a:p>
          </p:txBody>
        </p:sp>
      </p:grpSp>
      <p:grpSp>
        <p:nvGrpSpPr>
          <p:cNvPr id="28681" name="组合 3"/>
          <p:cNvGrpSpPr>
            <a:grpSpLocks/>
          </p:cNvGrpSpPr>
          <p:nvPr/>
        </p:nvGrpSpPr>
        <p:grpSpPr bwMode="auto">
          <a:xfrm>
            <a:off x="673100" y="4213225"/>
            <a:ext cx="1112838" cy="1111250"/>
            <a:chOff x="0" y="0"/>
            <a:chExt cx="1112120" cy="1111394"/>
          </a:xfrm>
        </p:grpSpPr>
        <p:sp>
          <p:nvSpPr>
            <p:cNvPr id="40976" name="Freeform 14"/>
            <p:cNvSpPr>
              <a:spLocks/>
            </p:cNvSpPr>
            <p:nvPr/>
          </p:nvSpPr>
          <p:spPr bwMode="auto">
            <a:xfrm>
              <a:off x="0" y="0"/>
              <a:ext cx="1112120" cy="1111394"/>
            </a:xfrm>
            <a:custGeom>
              <a:avLst/>
              <a:gdLst>
                <a:gd name="T0" fmla="*/ 2147483647 w 3227"/>
                <a:gd name="T1" fmla="*/ 2147483647 h 3227"/>
                <a:gd name="T2" fmla="*/ 2147483647 w 3227"/>
                <a:gd name="T3" fmla="*/ 2147483647 h 3227"/>
                <a:gd name="T4" fmla="*/ 0 w 3227"/>
                <a:gd name="T5" fmla="*/ 2147483647 h 3227"/>
                <a:gd name="T6" fmla="*/ 2147483647 w 3227"/>
                <a:gd name="T7" fmla="*/ 0 h 3227"/>
                <a:gd name="T8" fmla="*/ 2147483647 w 3227"/>
                <a:gd name="T9" fmla="*/ 0 h 3227"/>
                <a:gd name="T10" fmla="*/ 2147483647 w 3227"/>
                <a:gd name="T11" fmla="*/ 0 h 3227"/>
                <a:gd name="T12" fmla="*/ 2147483647 w 3227"/>
                <a:gd name="T13" fmla="*/ 0 h 3227"/>
                <a:gd name="T14" fmla="*/ 2147483647 w 3227"/>
                <a:gd name="T15" fmla="*/ 2147483647 h 3227"/>
                <a:gd name="T16" fmla="*/ 2147483647 w 3227"/>
                <a:gd name="T17" fmla="*/ 2147483647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77" name="TextBox 14"/>
            <p:cNvSpPr txBox="1">
              <a:spLocks noChangeArrowheads="1"/>
            </p:cNvSpPr>
            <p:nvPr/>
          </p:nvSpPr>
          <p:spPr bwMode="auto">
            <a:xfrm>
              <a:off x="160399" y="135059"/>
              <a:ext cx="88028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2400" b="1">
                  <a:solidFill>
                    <a:schemeClr val="accent2"/>
                  </a:solidFill>
                  <a:latin typeface="微软雅黑" pitchFamily="34" charset="-122"/>
                  <a:ea typeface="微软雅黑" pitchFamily="34" charset="-122"/>
                </a:rPr>
                <a:t>奖励政策</a:t>
              </a:r>
            </a:p>
          </p:txBody>
        </p:sp>
      </p:grpSp>
      <p:sp>
        <p:nvSpPr>
          <p:cNvPr id="28684" name="TextBox 4"/>
          <p:cNvSpPr>
            <a:spLocks noChangeArrowheads="1"/>
          </p:cNvSpPr>
          <p:nvPr/>
        </p:nvSpPr>
        <p:spPr bwMode="auto">
          <a:xfrm>
            <a:off x="2262188" y="3127375"/>
            <a:ext cx="605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属省级、国家级高新技术产业项目的，分别奖励项目企业负责人</a:t>
            </a:r>
            <a:r>
              <a:rPr lang="en-US" altLang="zh-CN" sz="1600">
                <a:solidFill>
                  <a:srgbClr val="595959"/>
                </a:solidFill>
                <a:latin typeface="微软雅黑" pitchFamily="34" charset="-122"/>
                <a:ea typeface="微软雅黑" pitchFamily="34" charset="-122"/>
                <a:sym typeface="微软雅黑" pitchFamily="34" charset="-122"/>
              </a:rPr>
              <a:t>5</a:t>
            </a:r>
            <a:r>
              <a:rPr lang="zh-CN" altLang="en-US" sz="1600">
                <a:solidFill>
                  <a:srgbClr val="595959"/>
                </a:solidFill>
                <a:latin typeface="微软雅黑" pitchFamily="34" charset="-122"/>
                <a:ea typeface="微软雅黑" pitchFamily="34" charset="-122"/>
                <a:sym typeface="微软雅黑" pitchFamily="34" charset="-122"/>
              </a:rPr>
              <a:t>万元、</a:t>
            </a:r>
            <a:r>
              <a:rPr lang="en-US" altLang="zh-CN" sz="1600">
                <a:solidFill>
                  <a:srgbClr val="595959"/>
                </a:solidFill>
                <a:latin typeface="微软雅黑" pitchFamily="34" charset="-122"/>
                <a:ea typeface="微软雅黑" pitchFamily="34" charset="-122"/>
                <a:sym typeface="微软雅黑" pitchFamily="34" charset="-122"/>
              </a:rPr>
              <a:t>10</a:t>
            </a:r>
            <a:r>
              <a:rPr lang="zh-CN" altLang="en-US" sz="1600">
                <a:solidFill>
                  <a:srgbClr val="595959"/>
                </a:solidFill>
                <a:latin typeface="微软雅黑" pitchFamily="34" charset="-122"/>
                <a:ea typeface="微软雅黑" pitchFamily="34" charset="-122"/>
                <a:sym typeface="微软雅黑" pitchFamily="34" charset="-122"/>
              </a:rPr>
              <a:t>万元。</a:t>
            </a:r>
          </a:p>
        </p:txBody>
      </p:sp>
      <p:sp>
        <p:nvSpPr>
          <p:cNvPr id="28685" name="椭圆 25"/>
          <p:cNvSpPr>
            <a:spLocks noChangeArrowheads="1"/>
          </p:cNvSpPr>
          <p:nvPr/>
        </p:nvSpPr>
        <p:spPr bwMode="auto">
          <a:xfrm>
            <a:off x="2065338" y="3198813"/>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86" name="TextBox 4"/>
          <p:cNvSpPr>
            <a:spLocks noChangeArrowheads="1"/>
          </p:cNvSpPr>
          <p:nvPr/>
        </p:nvSpPr>
        <p:spPr bwMode="auto">
          <a:xfrm>
            <a:off x="2262188" y="3813175"/>
            <a:ext cx="6054725"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拥有自主知识产权的企业在园区内进行二次投资的，二次投资部分上缴的所得税地方留成部分，</a:t>
            </a:r>
            <a:r>
              <a:rPr lang="en-US" altLang="zh-CN" sz="1600">
                <a:solidFill>
                  <a:srgbClr val="595959"/>
                </a:solidFill>
                <a:latin typeface="微软雅黑" pitchFamily="34" charset="-122"/>
                <a:ea typeface="微软雅黑" pitchFamily="34" charset="-122"/>
                <a:sym typeface="微软雅黑" pitchFamily="34" charset="-122"/>
              </a:rPr>
              <a:t>3</a:t>
            </a:r>
            <a:r>
              <a:rPr lang="zh-CN" altLang="en-US" sz="1600">
                <a:solidFill>
                  <a:srgbClr val="595959"/>
                </a:solidFill>
                <a:latin typeface="微软雅黑" pitchFamily="34" charset="-122"/>
                <a:ea typeface="微软雅黑" pitchFamily="34" charset="-122"/>
                <a:sym typeface="微软雅黑" pitchFamily="34" charset="-122"/>
              </a:rPr>
              <a:t>年内</a:t>
            </a:r>
          </a:p>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以适当方式返还给企业。</a:t>
            </a:r>
          </a:p>
        </p:txBody>
      </p:sp>
      <p:sp>
        <p:nvSpPr>
          <p:cNvPr id="28687" name="椭圆 28"/>
          <p:cNvSpPr>
            <a:spLocks noChangeArrowheads="1"/>
          </p:cNvSpPr>
          <p:nvPr/>
        </p:nvSpPr>
        <p:spPr bwMode="auto">
          <a:xfrm>
            <a:off x="2065338" y="4135438"/>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88" name="TextBox 4"/>
          <p:cNvSpPr>
            <a:spLocks noChangeArrowheads="1"/>
          </p:cNvSpPr>
          <p:nvPr/>
        </p:nvSpPr>
        <p:spPr bwMode="auto">
          <a:xfrm>
            <a:off x="2262188" y="4776788"/>
            <a:ext cx="6054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生产型出口创汇企业，除享受国家、省、市有关政策外，每出口</a:t>
            </a:r>
            <a:r>
              <a:rPr lang="en-US" altLang="zh-CN" sz="1600">
                <a:solidFill>
                  <a:srgbClr val="595959"/>
                </a:solidFill>
                <a:latin typeface="微软雅黑" pitchFamily="34" charset="-122"/>
                <a:ea typeface="微软雅黑" pitchFamily="34" charset="-122"/>
                <a:sym typeface="微软雅黑" pitchFamily="34" charset="-122"/>
              </a:rPr>
              <a:t>1</a:t>
            </a:r>
            <a:r>
              <a:rPr lang="zh-CN" altLang="en-US" sz="1600">
                <a:solidFill>
                  <a:srgbClr val="595959"/>
                </a:solidFill>
                <a:latin typeface="微软雅黑" pitchFamily="34" charset="-122"/>
                <a:ea typeface="微软雅黑" pitchFamily="34" charset="-122"/>
                <a:sym typeface="微软雅黑" pitchFamily="34" charset="-122"/>
              </a:rPr>
              <a:t>美元，奖励人民币</a:t>
            </a:r>
            <a:r>
              <a:rPr lang="en-US" altLang="zh-CN" sz="1600">
                <a:solidFill>
                  <a:srgbClr val="595959"/>
                </a:solidFill>
                <a:latin typeface="微软雅黑" pitchFamily="34" charset="-122"/>
                <a:ea typeface="微软雅黑" pitchFamily="34" charset="-122"/>
                <a:sym typeface="微软雅黑" pitchFamily="34" charset="-122"/>
              </a:rPr>
              <a:t>0</a:t>
            </a:r>
            <a:r>
              <a:rPr lang="zh-CN" altLang="en-US" sz="1600">
                <a:solidFill>
                  <a:srgbClr val="595959"/>
                </a:solidFill>
                <a:latin typeface="微软雅黑" pitchFamily="34" charset="-122"/>
                <a:ea typeface="微软雅黑" pitchFamily="34" charset="-122"/>
                <a:sym typeface="微软雅黑" pitchFamily="34" charset="-122"/>
              </a:rPr>
              <a:t>．</a:t>
            </a:r>
            <a:r>
              <a:rPr lang="en-US" altLang="zh-CN" sz="1600">
                <a:solidFill>
                  <a:srgbClr val="595959"/>
                </a:solidFill>
                <a:latin typeface="微软雅黑" pitchFamily="34" charset="-122"/>
                <a:ea typeface="微软雅黑" pitchFamily="34" charset="-122"/>
                <a:sym typeface="微软雅黑" pitchFamily="34" charset="-122"/>
              </a:rPr>
              <a:t>02</a:t>
            </a:r>
            <a:r>
              <a:rPr lang="zh-CN" altLang="en-US" sz="1600">
                <a:solidFill>
                  <a:srgbClr val="595959"/>
                </a:solidFill>
                <a:latin typeface="微软雅黑" pitchFamily="34" charset="-122"/>
                <a:ea typeface="微软雅黑" pitchFamily="34" charset="-122"/>
                <a:sym typeface="微软雅黑" pitchFamily="34" charset="-122"/>
              </a:rPr>
              <a:t>元。</a:t>
            </a:r>
          </a:p>
        </p:txBody>
      </p:sp>
      <p:sp>
        <p:nvSpPr>
          <p:cNvPr id="28689" name="椭圆 30"/>
          <p:cNvSpPr>
            <a:spLocks noChangeArrowheads="1"/>
          </p:cNvSpPr>
          <p:nvPr/>
        </p:nvSpPr>
        <p:spPr bwMode="auto">
          <a:xfrm>
            <a:off x="2065338" y="5000625"/>
            <a:ext cx="196850" cy="1968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
        <p:nvSpPr>
          <p:cNvPr id="28690" name="TextBox 4"/>
          <p:cNvSpPr>
            <a:spLocks noChangeArrowheads="1"/>
          </p:cNvSpPr>
          <p:nvPr/>
        </p:nvSpPr>
        <p:spPr bwMode="auto">
          <a:xfrm>
            <a:off x="2262188" y="5581650"/>
            <a:ext cx="60547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itchFamily="34" charset="0"/>
              <a:buNone/>
            </a:pPr>
            <a:r>
              <a:rPr lang="zh-CN" altLang="en-US" sz="1600">
                <a:solidFill>
                  <a:srgbClr val="595959"/>
                </a:solidFill>
                <a:latin typeface="微软雅黑" pitchFamily="34" charset="-122"/>
                <a:ea typeface="微软雅黑" pitchFamily="34" charset="-122"/>
                <a:sym typeface="微软雅黑" pitchFamily="34" charset="-122"/>
              </a:rPr>
              <a:t>自主创新投入企业可按当年实际发生的技术开发费用的</a:t>
            </a:r>
            <a:r>
              <a:rPr lang="en-US" altLang="zh-CN" sz="1600">
                <a:solidFill>
                  <a:srgbClr val="595959"/>
                </a:solidFill>
                <a:latin typeface="微软雅黑" pitchFamily="34" charset="-122"/>
                <a:ea typeface="微软雅黑" pitchFamily="34" charset="-122"/>
                <a:sym typeface="微软雅黑" pitchFamily="34" charset="-122"/>
              </a:rPr>
              <a:t>15</a:t>
            </a:r>
            <a:r>
              <a:rPr lang="zh-CN" altLang="en-US" sz="1600">
                <a:solidFill>
                  <a:srgbClr val="595959"/>
                </a:solidFill>
                <a:latin typeface="微软雅黑" pitchFamily="34" charset="-122"/>
                <a:ea typeface="微软雅黑" pitchFamily="34" charset="-122"/>
                <a:sym typeface="微软雅黑" pitchFamily="34" charset="-122"/>
              </a:rPr>
              <a:t>％抵扣当年应纳税所得额。实际发生的技术开发费用当年抵扣不足部分，可按税法规定在</a:t>
            </a:r>
            <a:r>
              <a:rPr lang="en-US" altLang="zh-CN" sz="1600">
                <a:solidFill>
                  <a:srgbClr val="595959"/>
                </a:solidFill>
                <a:latin typeface="微软雅黑" pitchFamily="34" charset="-122"/>
                <a:ea typeface="微软雅黑" pitchFamily="34" charset="-122"/>
                <a:sym typeface="微软雅黑" pitchFamily="34" charset="-122"/>
              </a:rPr>
              <a:t>5</a:t>
            </a:r>
            <a:r>
              <a:rPr lang="zh-CN" altLang="en-US" sz="1600">
                <a:solidFill>
                  <a:srgbClr val="595959"/>
                </a:solidFill>
                <a:latin typeface="微软雅黑" pitchFamily="34" charset="-122"/>
                <a:ea typeface="微软雅黑" pitchFamily="34" charset="-122"/>
                <a:sym typeface="微软雅黑" pitchFamily="34" charset="-122"/>
              </a:rPr>
              <a:t>年内结转抵扣。</a:t>
            </a:r>
          </a:p>
        </p:txBody>
      </p:sp>
      <p:sp>
        <p:nvSpPr>
          <p:cNvPr id="28691" name="椭圆 32"/>
          <p:cNvSpPr>
            <a:spLocks noChangeArrowheads="1"/>
          </p:cNvSpPr>
          <p:nvPr/>
        </p:nvSpPr>
        <p:spPr bwMode="auto">
          <a:xfrm>
            <a:off x="2065338" y="5805488"/>
            <a:ext cx="196850" cy="1984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300" fill="hold"/>
                                        <p:tgtEl>
                                          <p:spTgt spid="28675"/>
                                        </p:tgtEl>
                                        <p:attrNameLst>
                                          <p:attrName>ppt_x</p:attrName>
                                        </p:attrNameLst>
                                      </p:cBhvr>
                                      <p:tavLst>
                                        <p:tav tm="0">
                                          <p:val>
                                            <p:strVal val="0-#ppt_w/2"/>
                                          </p:val>
                                        </p:tav>
                                        <p:tav tm="100000">
                                          <p:val>
                                            <p:strVal val="#ppt_x"/>
                                          </p:val>
                                        </p:tav>
                                      </p:tavLst>
                                    </p:anim>
                                    <p:anim calcmode="lin" valueType="num">
                                      <p:cBhvr additive="base">
                                        <p:cTn id="8" dur="300" fill="hold"/>
                                        <p:tgtEl>
                                          <p:spTgt spid="2867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8674"/>
                                        </p:tgtEl>
                                        <p:attrNameLst>
                                          <p:attrName>style.visibility</p:attrName>
                                        </p:attrNameLst>
                                      </p:cBhvr>
                                      <p:to>
                                        <p:strVal val="visible"/>
                                      </p:to>
                                    </p:set>
                                    <p:anim by="(-#ppt_w*2)" calcmode="lin" valueType="num">
                                      <p:cBhvr rctx="PPT">
                                        <p:cTn id="12" dur="250" autoRev="1" fill="hold">
                                          <p:stCondLst>
                                            <p:cond delay="0"/>
                                          </p:stCondLst>
                                        </p:cTn>
                                        <p:tgtEl>
                                          <p:spTgt spid="28674"/>
                                        </p:tgtEl>
                                        <p:attrNameLst>
                                          <p:attrName>ppt_w</p:attrName>
                                        </p:attrNameLst>
                                      </p:cBhvr>
                                    </p:anim>
                                    <p:anim by="(#ppt_w*0.50)" calcmode="lin" valueType="num">
                                      <p:cBhvr>
                                        <p:cTn id="13" dur="250" decel="50000" autoRev="1" fill="hold">
                                          <p:stCondLst>
                                            <p:cond delay="0"/>
                                          </p:stCondLst>
                                        </p:cTn>
                                        <p:tgtEl>
                                          <p:spTgt spid="28674"/>
                                        </p:tgtEl>
                                        <p:attrNameLst>
                                          <p:attrName>ppt_x</p:attrName>
                                        </p:attrNameLst>
                                      </p:cBhvr>
                                    </p:anim>
                                    <p:anim from="(-#ppt_h/2)" to="(#ppt_y)" calcmode="lin" valueType="num">
                                      <p:cBhvr>
                                        <p:cTn id="14" dur="500" fill="hold">
                                          <p:stCondLst>
                                            <p:cond delay="0"/>
                                          </p:stCondLst>
                                        </p:cTn>
                                        <p:tgtEl>
                                          <p:spTgt spid="28674"/>
                                        </p:tgtEl>
                                        <p:attrNameLst>
                                          <p:attrName>ppt_y</p:attrName>
                                        </p:attrNameLst>
                                      </p:cBhvr>
                                    </p:anim>
                                    <p:animRot by="21600000">
                                      <p:cBhvr>
                                        <p:cTn id="15" dur="500" fill="hold">
                                          <p:stCondLst>
                                            <p:cond delay="0"/>
                                          </p:stCondLst>
                                        </p:cTn>
                                        <p:tgtEl>
                                          <p:spTgt spid="2867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8676"/>
                                        </p:tgtEl>
                                        <p:attrNameLst>
                                          <p:attrName>style.visibility</p:attrName>
                                        </p:attrNameLst>
                                      </p:cBhvr>
                                      <p:to>
                                        <p:strVal val="visible"/>
                                      </p:to>
                                    </p:set>
                                    <p:anim calcmode="lin" valueType="num">
                                      <p:cBhvr>
                                        <p:cTn id="19" dur="300" fill="hold"/>
                                        <p:tgtEl>
                                          <p:spTgt spid="2867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28676"/>
                                        </p:tgtEl>
                                        <p:attrNameLst>
                                          <p:attrName>ppt_y</p:attrName>
                                        </p:attrNameLst>
                                      </p:cBhvr>
                                      <p:tavLst>
                                        <p:tav tm="0">
                                          <p:val>
                                            <p:strVal val="#ppt_y"/>
                                          </p:val>
                                        </p:tav>
                                        <p:tav tm="100000">
                                          <p:val>
                                            <p:strVal val="#ppt_y"/>
                                          </p:val>
                                        </p:tav>
                                      </p:tavLst>
                                    </p:anim>
                                    <p:anim calcmode="lin" valueType="num">
                                      <p:cBhvr>
                                        <p:cTn id="21" dur="300" fill="hold"/>
                                        <p:tgtEl>
                                          <p:spTgt spid="2867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2867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28676"/>
                                        </p:tgtEl>
                                      </p:cBhvr>
                                    </p:animEffect>
                                  </p:childTnLst>
                                </p:cTn>
                              </p:par>
                            </p:childTnLst>
                          </p:cTn>
                        </p:par>
                        <p:par>
                          <p:cTn id="24" fill="hold" nodeType="afterGroup">
                            <p:stCondLst>
                              <p:cond delay="1850"/>
                            </p:stCondLst>
                            <p:childTnLst>
                              <p:par>
                                <p:cTn id="25" presetID="31" presetClass="entr" presetSubtype="0" fill="hold" nodeType="afterEffect">
                                  <p:stCondLst>
                                    <p:cond delay="0"/>
                                  </p:stCondLst>
                                  <p:childTnLst>
                                    <p:set>
                                      <p:cBhvr>
                                        <p:cTn id="26" dur="1" fill="hold">
                                          <p:stCondLst>
                                            <p:cond delay="0"/>
                                          </p:stCondLst>
                                        </p:cTn>
                                        <p:tgtEl>
                                          <p:spTgt spid="28678"/>
                                        </p:tgtEl>
                                        <p:attrNameLst>
                                          <p:attrName>style.visibility</p:attrName>
                                        </p:attrNameLst>
                                      </p:cBhvr>
                                      <p:to>
                                        <p:strVal val="visible"/>
                                      </p:to>
                                    </p:set>
                                    <p:anim calcmode="lin" valueType="num">
                                      <p:cBhvr>
                                        <p:cTn id="27" dur="500" fill="hold"/>
                                        <p:tgtEl>
                                          <p:spTgt spid="28678"/>
                                        </p:tgtEl>
                                        <p:attrNameLst>
                                          <p:attrName>ppt_w</p:attrName>
                                        </p:attrNameLst>
                                      </p:cBhvr>
                                      <p:tavLst>
                                        <p:tav tm="0">
                                          <p:val>
                                            <p:fltVal val="0"/>
                                          </p:val>
                                        </p:tav>
                                        <p:tav tm="100000">
                                          <p:val>
                                            <p:strVal val="#ppt_w"/>
                                          </p:val>
                                        </p:tav>
                                      </p:tavLst>
                                    </p:anim>
                                    <p:anim calcmode="lin" valueType="num">
                                      <p:cBhvr>
                                        <p:cTn id="28" dur="500" fill="hold"/>
                                        <p:tgtEl>
                                          <p:spTgt spid="28678"/>
                                        </p:tgtEl>
                                        <p:attrNameLst>
                                          <p:attrName>ppt_h</p:attrName>
                                        </p:attrNameLst>
                                      </p:cBhvr>
                                      <p:tavLst>
                                        <p:tav tm="0">
                                          <p:val>
                                            <p:fltVal val="0"/>
                                          </p:val>
                                        </p:tav>
                                        <p:tav tm="100000">
                                          <p:val>
                                            <p:strVal val="#ppt_h"/>
                                          </p:val>
                                        </p:tav>
                                      </p:tavLst>
                                    </p:anim>
                                    <p:anim calcmode="lin" valueType="num">
                                      <p:cBhvr>
                                        <p:cTn id="29" dur="500" fill="hold"/>
                                        <p:tgtEl>
                                          <p:spTgt spid="28678"/>
                                        </p:tgtEl>
                                        <p:attrNameLst>
                                          <p:attrName>style.rotation</p:attrName>
                                        </p:attrNameLst>
                                      </p:cBhvr>
                                      <p:tavLst>
                                        <p:tav tm="0">
                                          <p:val>
                                            <p:fltVal val="90"/>
                                          </p:val>
                                        </p:tav>
                                        <p:tav tm="100000">
                                          <p:val>
                                            <p:fltVal val="0"/>
                                          </p:val>
                                        </p:tav>
                                      </p:tavLst>
                                    </p:anim>
                                    <p:animEffect transition="in" filter="fade">
                                      <p:cBhvr>
                                        <p:cTn id="30" dur="500"/>
                                        <p:tgtEl>
                                          <p:spTgt spid="28678"/>
                                        </p:tgtEl>
                                      </p:cBhvr>
                                    </p:animEffect>
                                  </p:childTnLst>
                                </p:cTn>
                              </p:par>
                            </p:childTnLst>
                          </p:cTn>
                        </p:par>
                        <p:par>
                          <p:cTn id="31" fill="hold" nodeType="afterGroup">
                            <p:stCondLst>
                              <p:cond delay="2350"/>
                            </p:stCondLst>
                            <p:childTnLst>
                              <p:par>
                                <p:cTn id="32" presetID="22" presetClass="entr" presetSubtype="8" fill="hold" grpId="0" nodeType="afterEffect">
                                  <p:stCondLst>
                                    <p:cond delay="0"/>
                                  </p:stCondLst>
                                  <p:childTnLst>
                                    <p:set>
                                      <p:cBhvr>
                                        <p:cTn id="33" dur="1" fill="hold">
                                          <p:stCondLst>
                                            <p:cond delay="0"/>
                                          </p:stCondLst>
                                        </p:cTn>
                                        <p:tgtEl>
                                          <p:spTgt spid="28677"/>
                                        </p:tgtEl>
                                        <p:attrNameLst>
                                          <p:attrName>style.visibility</p:attrName>
                                        </p:attrNameLst>
                                      </p:cBhvr>
                                      <p:to>
                                        <p:strVal val="visible"/>
                                      </p:to>
                                    </p:set>
                                    <p:animEffect transition="in" filter="wipe(left)">
                                      <p:cBhvr>
                                        <p:cTn id="34" dur="500"/>
                                        <p:tgtEl>
                                          <p:spTgt spid="28677"/>
                                        </p:tgtEl>
                                      </p:cBhvr>
                                    </p:animEffect>
                                  </p:childTnLst>
                                </p:cTn>
                              </p:par>
                            </p:childTnLst>
                          </p:cTn>
                        </p:par>
                        <p:par>
                          <p:cTn id="35" fill="hold" nodeType="afterGroup">
                            <p:stCondLst>
                              <p:cond delay="2850"/>
                            </p:stCondLst>
                            <p:childTnLst>
                              <p:par>
                                <p:cTn id="36" presetID="31" presetClass="entr" presetSubtype="0" fill="hold" nodeType="afterEffect">
                                  <p:stCondLst>
                                    <p:cond delay="0"/>
                                  </p:stCondLst>
                                  <p:childTnLst>
                                    <p:set>
                                      <p:cBhvr>
                                        <p:cTn id="37" dur="1" fill="hold">
                                          <p:stCondLst>
                                            <p:cond delay="0"/>
                                          </p:stCondLst>
                                        </p:cTn>
                                        <p:tgtEl>
                                          <p:spTgt spid="28681"/>
                                        </p:tgtEl>
                                        <p:attrNameLst>
                                          <p:attrName>style.visibility</p:attrName>
                                        </p:attrNameLst>
                                      </p:cBhvr>
                                      <p:to>
                                        <p:strVal val="visible"/>
                                      </p:to>
                                    </p:set>
                                    <p:anim calcmode="lin" valueType="num">
                                      <p:cBhvr>
                                        <p:cTn id="38" dur="500" fill="hold"/>
                                        <p:tgtEl>
                                          <p:spTgt spid="28681"/>
                                        </p:tgtEl>
                                        <p:attrNameLst>
                                          <p:attrName>ppt_w</p:attrName>
                                        </p:attrNameLst>
                                      </p:cBhvr>
                                      <p:tavLst>
                                        <p:tav tm="0">
                                          <p:val>
                                            <p:fltVal val="0"/>
                                          </p:val>
                                        </p:tav>
                                        <p:tav tm="100000">
                                          <p:val>
                                            <p:strVal val="#ppt_w"/>
                                          </p:val>
                                        </p:tav>
                                      </p:tavLst>
                                    </p:anim>
                                    <p:anim calcmode="lin" valueType="num">
                                      <p:cBhvr>
                                        <p:cTn id="39" dur="500" fill="hold"/>
                                        <p:tgtEl>
                                          <p:spTgt spid="28681"/>
                                        </p:tgtEl>
                                        <p:attrNameLst>
                                          <p:attrName>ppt_h</p:attrName>
                                        </p:attrNameLst>
                                      </p:cBhvr>
                                      <p:tavLst>
                                        <p:tav tm="0">
                                          <p:val>
                                            <p:fltVal val="0"/>
                                          </p:val>
                                        </p:tav>
                                        <p:tav tm="100000">
                                          <p:val>
                                            <p:strVal val="#ppt_h"/>
                                          </p:val>
                                        </p:tav>
                                      </p:tavLst>
                                    </p:anim>
                                    <p:anim calcmode="lin" valueType="num">
                                      <p:cBhvr>
                                        <p:cTn id="40" dur="500" fill="hold"/>
                                        <p:tgtEl>
                                          <p:spTgt spid="28681"/>
                                        </p:tgtEl>
                                        <p:attrNameLst>
                                          <p:attrName>style.rotation</p:attrName>
                                        </p:attrNameLst>
                                      </p:cBhvr>
                                      <p:tavLst>
                                        <p:tav tm="0">
                                          <p:val>
                                            <p:fltVal val="90"/>
                                          </p:val>
                                        </p:tav>
                                        <p:tav tm="100000">
                                          <p:val>
                                            <p:fltVal val="0"/>
                                          </p:val>
                                        </p:tav>
                                      </p:tavLst>
                                    </p:anim>
                                    <p:animEffect transition="in" filter="fade">
                                      <p:cBhvr>
                                        <p:cTn id="41" dur="500"/>
                                        <p:tgtEl>
                                          <p:spTgt spid="28681"/>
                                        </p:tgtEl>
                                      </p:cBhvr>
                                    </p:animEffect>
                                  </p:childTnLst>
                                </p:cTn>
                              </p:par>
                            </p:childTnLst>
                          </p:cTn>
                        </p:par>
                        <p:par>
                          <p:cTn id="42" fill="hold" nodeType="afterGroup">
                            <p:stCondLst>
                              <p:cond delay="3350"/>
                            </p:stCondLst>
                            <p:childTnLst>
                              <p:par>
                                <p:cTn id="43" presetID="2" presetClass="entr" presetSubtype="12" fill="hold" grpId="0" nodeType="afterEffect">
                                  <p:stCondLst>
                                    <p:cond delay="0"/>
                                  </p:stCondLst>
                                  <p:childTnLst>
                                    <p:set>
                                      <p:cBhvr>
                                        <p:cTn id="44" dur="1" fill="hold">
                                          <p:stCondLst>
                                            <p:cond delay="0"/>
                                          </p:stCondLst>
                                        </p:cTn>
                                        <p:tgtEl>
                                          <p:spTgt spid="28685"/>
                                        </p:tgtEl>
                                        <p:attrNameLst>
                                          <p:attrName>style.visibility</p:attrName>
                                        </p:attrNameLst>
                                      </p:cBhvr>
                                      <p:to>
                                        <p:strVal val="visible"/>
                                      </p:to>
                                    </p:set>
                                    <p:anim calcmode="lin" valueType="num">
                                      <p:cBhvr additive="base">
                                        <p:cTn id="45" dur="500" fill="hold"/>
                                        <p:tgtEl>
                                          <p:spTgt spid="28685"/>
                                        </p:tgtEl>
                                        <p:attrNameLst>
                                          <p:attrName>ppt_x</p:attrName>
                                        </p:attrNameLst>
                                      </p:cBhvr>
                                      <p:tavLst>
                                        <p:tav tm="0">
                                          <p:val>
                                            <p:strVal val="0-#ppt_w/2"/>
                                          </p:val>
                                        </p:tav>
                                        <p:tav tm="100000">
                                          <p:val>
                                            <p:strVal val="#ppt_x"/>
                                          </p:val>
                                        </p:tav>
                                      </p:tavLst>
                                    </p:anim>
                                    <p:anim calcmode="lin" valueType="num">
                                      <p:cBhvr additive="base">
                                        <p:cTn id="46" dur="500" fill="hold"/>
                                        <p:tgtEl>
                                          <p:spTgt spid="28685"/>
                                        </p:tgtEl>
                                        <p:attrNameLst>
                                          <p:attrName>ppt_y</p:attrName>
                                        </p:attrNameLst>
                                      </p:cBhvr>
                                      <p:tavLst>
                                        <p:tav tm="0">
                                          <p:val>
                                            <p:strVal val="1+#ppt_h/2"/>
                                          </p:val>
                                        </p:tav>
                                        <p:tav tm="100000">
                                          <p:val>
                                            <p:strVal val="#ppt_y"/>
                                          </p:val>
                                        </p:tav>
                                      </p:tavLst>
                                    </p:anim>
                                  </p:childTnLst>
                                </p:cTn>
                              </p:par>
                              <p:par>
                                <p:cTn id="47" presetID="2" presetClass="entr" presetSubtype="12" fill="hold" grpId="0" nodeType="withEffect">
                                  <p:stCondLst>
                                    <p:cond delay="100"/>
                                  </p:stCondLst>
                                  <p:childTnLst>
                                    <p:set>
                                      <p:cBhvr>
                                        <p:cTn id="48" dur="1" fill="hold">
                                          <p:stCondLst>
                                            <p:cond delay="0"/>
                                          </p:stCondLst>
                                        </p:cTn>
                                        <p:tgtEl>
                                          <p:spTgt spid="28687"/>
                                        </p:tgtEl>
                                        <p:attrNameLst>
                                          <p:attrName>style.visibility</p:attrName>
                                        </p:attrNameLst>
                                      </p:cBhvr>
                                      <p:to>
                                        <p:strVal val="visible"/>
                                      </p:to>
                                    </p:set>
                                    <p:anim calcmode="lin" valueType="num">
                                      <p:cBhvr additive="base">
                                        <p:cTn id="49" dur="500" fill="hold"/>
                                        <p:tgtEl>
                                          <p:spTgt spid="28687"/>
                                        </p:tgtEl>
                                        <p:attrNameLst>
                                          <p:attrName>ppt_x</p:attrName>
                                        </p:attrNameLst>
                                      </p:cBhvr>
                                      <p:tavLst>
                                        <p:tav tm="0">
                                          <p:val>
                                            <p:strVal val="0-#ppt_w/2"/>
                                          </p:val>
                                        </p:tav>
                                        <p:tav tm="100000">
                                          <p:val>
                                            <p:strVal val="#ppt_x"/>
                                          </p:val>
                                        </p:tav>
                                      </p:tavLst>
                                    </p:anim>
                                    <p:anim calcmode="lin" valueType="num">
                                      <p:cBhvr additive="base">
                                        <p:cTn id="50" dur="500" fill="hold"/>
                                        <p:tgtEl>
                                          <p:spTgt spid="28687"/>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100"/>
                                  </p:stCondLst>
                                  <p:childTnLst>
                                    <p:set>
                                      <p:cBhvr>
                                        <p:cTn id="52" dur="1" fill="hold">
                                          <p:stCondLst>
                                            <p:cond delay="0"/>
                                          </p:stCondLst>
                                        </p:cTn>
                                        <p:tgtEl>
                                          <p:spTgt spid="28689"/>
                                        </p:tgtEl>
                                        <p:attrNameLst>
                                          <p:attrName>style.visibility</p:attrName>
                                        </p:attrNameLst>
                                      </p:cBhvr>
                                      <p:to>
                                        <p:strVal val="visible"/>
                                      </p:to>
                                    </p:set>
                                    <p:anim calcmode="lin" valueType="num">
                                      <p:cBhvr additive="base">
                                        <p:cTn id="53" dur="500" fill="hold"/>
                                        <p:tgtEl>
                                          <p:spTgt spid="28689"/>
                                        </p:tgtEl>
                                        <p:attrNameLst>
                                          <p:attrName>ppt_x</p:attrName>
                                        </p:attrNameLst>
                                      </p:cBhvr>
                                      <p:tavLst>
                                        <p:tav tm="0">
                                          <p:val>
                                            <p:strVal val="0-#ppt_w/2"/>
                                          </p:val>
                                        </p:tav>
                                        <p:tav tm="100000">
                                          <p:val>
                                            <p:strVal val="#ppt_x"/>
                                          </p:val>
                                        </p:tav>
                                      </p:tavLst>
                                    </p:anim>
                                    <p:anim calcmode="lin" valueType="num">
                                      <p:cBhvr additive="base">
                                        <p:cTn id="54" dur="500" fill="hold"/>
                                        <p:tgtEl>
                                          <p:spTgt spid="28689"/>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100"/>
                                  </p:stCondLst>
                                  <p:childTnLst>
                                    <p:set>
                                      <p:cBhvr>
                                        <p:cTn id="56" dur="1" fill="hold">
                                          <p:stCondLst>
                                            <p:cond delay="0"/>
                                          </p:stCondLst>
                                        </p:cTn>
                                        <p:tgtEl>
                                          <p:spTgt spid="28691"/>
                                        </p:tgtEl>
                                        <p:attrNameLst>
                                          <p:attrName>style.visibility</p:attrName>
                                        </p:attrNameLst>
                                      </p:cBhvr>
                                      <p:to>
                                        <p:strVal val="visible"/>
                                      </p:to>
                                    </p:set>
                                    <p:anim calcmode="lin" valueType="num">
                                      <p:cBhvr additive="base">
                                        <p:cTn id="57" dur="500" fill="hold"/>
                                        <p:tgtEl>
                                          <p:spTgt spid="28691"/>
                                        </p:tgtEl>
                                        <p:attrNameLst>
                                          <p:attrName>ppt_x</p:attrName>
                                        </p:attrNameLst>
                                      </p:cBhvr>
                                      <p:tavLst>
                                        <p:tav tm="0">
                                          <p:val>
                                            <p:strVal val="0-#ppt_w/2"/>
                                          </p:val>
                                        </p:tav>
                                        <p:tav tm="100000">
                                          <p:val>
                                            <p:strVal val="#ppt_x"/>
                                          </p:val>
                                        </p:tav>
                                      </p:tavLst>
                                    </p:anim>
                                    <p:anim calcmode="lin" valueType="num">
                                      <p:cBhvr additive="base">
                                        <p:cTn id="58" dur="500" fill="hold"/>
                                        <p:tgtEl>
                                          <p:spTgt spid="28691"/>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3950"/>
                            </p:stCondLst>
                            <p:childTnLst>
                              <p:par>
                                <p:cTn id="60" presetID="22" presetClass="entr" presetSubtype="8" fill="hold" grpId="0" nodeType="afterEffect">
                                  <p:stCondLst>
                                    <p:cond delay="0"/>
                                  </p:stCondLst>
                                  <p:childTnLst>
                                    <p:set>
                                      <p:cBhvr>
                                        <p:cTn id="61" dur="1" fill="hold">
                                          <p:stCondLst>
                                            <p:cond delay="0"/>
                                          </p:stCondLst>
                                        </p:cTn>
                                        <p:tgtEl>
                                          <p:spTgt spid="28684"/>
                                        </p:tgtEl>
                                        <p:attrNameLst>
                                          <p:attrName>style.visibility</p:attrName>
                                        </p:attrNameLst>
                                      </p:cBhvr>
                                      <p:to>
                                        <p:strVal val="visible"/>
                                      </p:to>
                                    </p:set>
                                    <p:animEffect transition="in" filter="wipe(left)">
                                      <p:cBhvr>
                                        <p:cTn id="62" dur="500"/>
                                        <p:tgtEl>
                                          <p:spTgt spid="28684"/>
                                        </p:tgtEl>
                                      </p:cBhvr>
                                    </p:animEffect>
                                  </p:childTnLst>
                                </p:cTn>
                              </p:par>
                              <p:par>
                                <p:cTn id="63" presetID="22" presetClass="entr" presetSubtype="8" fill="hold" grpId="0" nodeType="withEffect">
                                  <p:stCondLst>
                                    <p:cond delay="100"/>
                                  </p:stCondLst>
                                  <p:childTnLst>
                                    <p:set>
                                      <p:cBhvr>
                                        <p:cTn id="64" dur="1" fill="hold">
                                          <p:stCondLst>
                                            <p:cond delay="0"/>
                                          </p:stCondLst>
                                        </p:cTn>
                                        <p:tgtEl>
                                          <p:spTgt spid="28686"/>
                                        </p:tgtEl>
                                        <p:attrNameLst>
                                          <p:attrName>style.visibility</p:attrName>
                                        </p:attrNameLst>
                                      </p:cBhvr>
                                      <p:to>
                                        <p:strVal val="visible"/>
                                      </p:to>
                                    </p:set>
                                    <p:animEffect transition="in" filter="wipe(left)">
                                      <p:cBhvr>
                                        <p:cTn id="65" dur="500"/>
                                        <p:tgtEl>
                                          <p:spTgt spid="28686"/>
                                        </p:tgtEl>
                                      </p:cBhvr>
                                    </p:animEffect>
                                  </p:childTnLst>
                                </p:cTn>
                              </p:par>
                              <p:par>
                                <p:cTn id="66" presetID="22" presetClass="entr" presetSubtype="8" fill="hold" grpId="0" nodeType="withEffect">
                                  <p:stCondLst>
                                    <p:cond delay="100"/>
                                  </p:stCondLst>
                                  <p:childTnLst>
                                    <p:set>
                                      <p:cBhvr>
                                        <p:cTn id="67" dur="1" fill="hold">
                                          <p:stCondLst>
                                            <p:cond delay="0"/>
                                          </p:stCondLst>
                                        </p:cTn>
                                        <p:tgtEl>
                                          <p:spTgt spid="28688"/>
                                        </p:tgtEl>
                                        <p:attrNameLst>
                                          <p:attrName>style.visibility</p:attrName>
                                        </p:attrNameLst>
                                      </p:cBhvr>
                                      <p:to>
                                        <p:strVal val="visible"/>
                                      </p:to>
                                    </p:set>
                                    <p:animEffect transition="in" filter="wipe(left)">
                                      <p:cBhvr>
                                        <p:cTn id="68" dur="500"/>
                                        <p:tgtEl>
                                          <p:spTgt spid="28688"/>
                                        </p:tgtEl>
                                      </p:cBhvr>
                                    </p:animEffect>
                                  </p:childTnLst>
                                </p:cTn>
                              </p:par>
                              <p:par>
                                <p:cTn id="69" presetID="22" presetClass="entr" presetSubtype="8" fill="hold" grpId="0" nodeType="withEffect">
                                  <p:stCondLst>
                                    <p:cond delay="100"/>
                                  </p:stCondLst>
                                  <p:childTnLst>
                                    <p:set>
                                      <p:cBhvr>
                                        <p:cTn id="70" dur="1" fill="hold">
                                          <p:stCondLst>
                                            <p:cond delay="0"/>
                                          </p:stCondLst>
                                        </p:cTn>
                                        <p:tgtEl>
                                          <p:spTgt spid="28690"/>
                                        </p:tgtEl>
                                        <p:attrNameLst>
                                          <p:attrName>style.visibility</p:attrName>
                                        </p:attrNameLst>
                                      </p:cBhvr>
                                      <p:to>
                                        <p:strVal val="visible"/>
                                      </p:to>
                                    </p:set>
                                    <p:animEffect transition="in" filter="wipe(left)">
                                      <p:cBhvr>
                                        <p:cTn id="71" dur="500"/>
                                        <p:tgtEl>
                                          <p:spTgt spid="28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utoUpdateAnimBg="0"/>
      <p:bldP spid="28677" grpId="0" autoUpdateAnimBg="0"/>
      <p:bldP spid="28684" grpId="0" autoUpdateAnimBg="0"/>
      <p:bldP spid="28685" grpId="0" animBg="1" autoUpdateAnimBg="0"/>
      <p:bldP spid="28686" grpId="0" autoUpdateAnimBg="0"/>
      <p:bldP spid="28687" grpId="0" animBg="1" autoUpdateAnimBg="0"/>
      <p:bldP spid="28688" grpId="0" autoUpdateAnimBg="0"/>
      <p:bldP spid="28689" grpId="0" animBg="1" autoUpdateAnimBg="0"/>
      <p:bldP spid="28690" grpId="0" autoUpdateAnimBg="0"/>
      <p:bldP spid="28691"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独资（合资）企业申报程序及材料</a:t>
            </a:r>
          </a:p>
        </p:txBody>
      </p:sp>
      <p:sp>
        <p:nvSpPr>
          <p:cNvPr id="2969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Application Procedures and Materials for Single Proprietorship or Joint Venture Enterprises</a:t>
            </a:r>
            <a:endParaRPr lang="zh-CN" altLang="en-US" sz="1200">
              <a:latin typeface="微软雅黑" pitchFamily="34" charset="-122"/>
              <a:ea typeface="微软雅黑" pitchFamily="34" charset="-122"/>
            </a:endParaRPr>
          </a:p>
        </p:txBody>
      </p:sp>
      <p:sp>
        <p:nvSpPr>
          <p:cNvPr id="29701" name="Line 68"/>
          <p:cNvSpPr>
            <a:spLocks noChangeShapeType="1"/>
          </p:cNvSpPr>
          <p:nvPr/>
        </p:nvSpPr>
        <p:spPr bwMode="auto">
          <a:xfrm>
            <a:off x="3003550" y="1458913"/>
            <a:ext cx="407988" cy="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2" name="Line 69"/>
          <p:cNvSpPr>
            <a:spLocks noChangeShapeType="1"/>
          </p:cNvSpPr>
          <p:nvPr/>
        </p:nvSpPr>
        <p:spPr bwMode="auto">
          <a:xfrm>
            <a:off x="5689600" y="1458913"/>
            <a:ext cx="407988" cy="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3" name="Line 70"/>
          <p:cNvSpPr>
            <a:spLocks noChangeShapeType="1"/>
          </p:cNvSpPr>
          <p:nvPr/>
        </p:nvSpPr>
        <p:spPr bwMode="auto">
          <a:xfrm>
            <a:off x="7250113" y="1809750"/>
            <a:ext cx="0" cy="244475"/>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4" name="Line 71"/>
          <p:cNvSpPr>
            <a:spLocks noChangeShapeType="1"/>
          </p:cNvSpPr>
          <p:nvPr/>
        </p:nvSpPr>
        <p:spPr bwMode="auto">
          <a:xfrm flipH="1">
            <a:off x="5689600" y="2395538"/>
            <a:ext cx="407988" cy="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05" name="Line 72"/>
          <p:cNvSpPr>
            <a:spLocks noChangeShapeType="1"/>
          </p:cNvSpPr>
          <p:nvPr/>
        </p:nvSpPr>
        <p:spPr bwMode="auto">
          <a:xfrm flipH="1">
            <a:off x="3003550" y="2395538"/>
            <a:ext cx="407988" cy="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29706" name="组合 19"/>
          <p:cNvGrpSpPr>
            <a:grpSpLocks/>
          </p:cNvGrpSpPr>
          <p:nvPr/>
        </p:nvGrpSpPr>
        <p:grpSpPr bwMode="auto">
          <a:xfrm>
            <a:off x="1744663" y="2740025"/>
            <a:ext cx="5508625" cy="882650"/>
            <a:chOff x="0" y="0"/>
            <a:chExt cx="5508625" cy="882650"/>
          </a:xfrm>
        </p:grpSpPr>
        <p:sp>
          <p:nvSpPr>
            <p:cNvPr id="42055" name="Line 74"/>
            <p:cNvSpPr>
              <a:spLocks noChangeShapeType="1"/>
            </p:cNvSpPr>
            <p:nvPr/>
          </p:nvSpPr>
          <p:spPr bwMode="auto">
            <a:xfrm>
              <a:off x="5505450" y="341313"/>
              <a:ext cx="3175" cy="53975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42056" name="组合 8"/>
            <p:cNvGrpSpPr>
              <a:grpSpLocks/>
            </p:cNvGrpSpPr>
            <p:nvPr/>
          </p:nvGrpSpPr>
          <p:grpSpPr bwMode="auto">
            <a:xfrm>
              <a:off x="0" y="0"/>
              <a:ext cx="5505450" cy="882650"/>
              <a:chOff x="0" y="0"/>
              <a:chExt cx="5505450" cy="882650"/>
            </a:xfrm>
          </p:grpSpPr>
          <p:sp>
            <p:nvSpPr>
              <p:cNvPr id="42057" name="Line 73"/>
              <p:cNvSpPr>
                <a:spLocks noChangeShapeType="1"/>
              </p:cNvSpPr>
              <p:nvPr/>
            </p:nvSpPr>
            <p:spPr bwMode="auto">
              <a:xfrm>
                <a:off x="1587" y="0"/>
                <a:ext cx="0" cy="88265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58" name="Line 75"/>
              <p:cNvSpPr>
                <a:spLocks noChangeShapeType="1"/>
              </p:cNvSpPr>
              <p:nvPr/>
            </p:nvSpPr>
            <p:spPr bwMode="auto">
              <a:xfrm>
                <a:off x="0" y="341313"/>
                <a:ext cx="5505450" cy="0"/>
              </a:xfrm>
              <a:prstGeom prst="line">
                <a:avLst/>
              </a:prstGeom>
              <a:noFill/>
              <a:ln w="7">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9" name="Line 76"/>
              <p:cNvSpPr>
                <a:spLocks noChangeShapeType="1"/>
              </p:cNvSpPr>
              <p:nvPr/>
            </p:nvSpPr>
            <p:spPr bwMode="auto">
              <a:xfrm>
                <a:off x="1717675" y="341313"/>
                <a:ext cx="3175" cy="53975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60" name="Line 77"/>
              <p:cNvSpPr>
                <a:spLocks noChangeShapeType="1"/>
              </p:cNvSpPr>
              <p:nvPr/>
            </p:nvSpPr>
            <p:spPr bwMode="auto">
              <a:xfrm>
                <a:off x="3678237" y="341313"/>
                <a:ext cx="3175" cy="53975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9713" name="组合 20"/>
          <p:cNvGrpSpPr>
            <a:grpSpLocks/>
          </p:cNvGrpSpPr>
          <p:nvPr/>
        </p:nvGrpSpPr>
        <p:grpSpPr bwMode="auto">
          <a:xfrm>
            <a:off x="5411788" y="4110038"/>
            <a:ext cx="1838325" cy="798512"/>
            <a:chOff x="0" y="0"/>
            <a:chExt cx="1838325" cy="798512"/>
          </a:xfrm>
        </p:grpSpPr>
        <p:sp>
          <p:nvSpPr>
            <p:cNvPr id="42048" name="Line 88"/>
            <p:cNvSpPr>
              <a:spLocks noChangeShapeType="1"/>
            </p:cNvSpPr>
            <p:nvPr/>
          </p:nvSpPr>
          <p:spPr bwMode="auto">
            <a:xfrm>
              <a:off x="0" y="296862"/>
              <a:ext cx="1838325" cy="0"/>
            </a:xfrm>
            <a:prstGeom prst="line">
              <a:avLst/>
            </a:prstGeom>
            <a:noFill/>
            <a:ln w="7">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9" name="Line 89"/>
            <p:cNvSpPr>
              <a:spLocks noChangeShapeType="1"/>
            </p:cNvSpPr>
            <p:nvPr/>
          </p:nvSpPr>
          <p:spPr bwMode="auto">
            <a:xfrm flipV="1">
              <a:off x="1838325" y="0"/>
              <a:ext cx="0" cy="288925"/>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50" name="Line 90"/>
            <p:cNvSpPr>
              <a:spLocks noChangeShapeType="1"/>
            </p:cNvSpPr>
            <p:nvPr/>
          </p:nvSpPr>
          <p:spPr bwMode="auto">
            <a:xfrm flipV="1">
              <a:off x="4762" y="0"/>
              <a:ext cx="0" cy="288925"/>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51" name="Line 91"/>
            <p:cNvSpPr>
              <a:spLocks noChangeShapeType="1"/>
            </p:cNvSpPr>
            <p:nvPr/>
          </p:nvSpPr>
          <p:spPr bwMode="auto">
            <a:xfrm>
              <a:off x="0" y="501650"/>
              <a:ext cx="1838325" cy="0"/>
            </a:xfrm>
            <a:prstGeom prst="line">
              <a:avLst/>
            </a:prstGeom>
            <a:noFill/>
            <a:ln w="7">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2" name="Line 92"/>
            <p:cNvSpPr>
              <a:spLocks noChangeShapeType="1"/>
            </p:cNvSpPr>
            <p:nvPr/>
          </p:nvSpPr>
          <p:spPr bwMode="auto">
            <a:xfrm>
              <a:off x="1838325" y="508000"/>
              <a:ext cx="0" cy="290512"/>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53" name="Line 93"/>
            <p:cNvSpPr>
              <a:spLocks noChangeShapeType="1"/>
            </p:cNvSpPr>
            <p:nvPr/>
          </p:nvSpPr>
          <p:spPr bwMode="auto">
            <a:xfrm>
              <a:off x="4762" y="508000"/>
              <a:ext cx="0" cy="290512"/>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2054" name="Line 94"/>
            <p:cNvSpPr>
              <a:spLocks noChangeShapeType="1"/>
            </p:cNvSpPr>
            <p:nvPr/>
          </p:nvSpPr>
          <p:spPr bwMode="auto">
            <a:xfrm>
              <a:off x="869950" y="292100"/>
              <a:ext cx="0" cy="211137"/>
            </a:xfrm>
            <a:prstGeom prst="line">
              <a:avLst/>
            </a:prstGeom>
            <a:noFill/>
            <a:ln w="7">
              <a:solidFill>
                <a:srgbClr val="606265"/>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721" name="Line 95"/>
          <p:cNvSpPr>
            <a:spLocks noChangeShapeType="1"/>
          </p:cNvSpPr>
          <p:nvPr/>
        </p:nvSpPr>
        <p:spPr bwMode="auto">
          <a:xfrm>
            <a:off x="5422900" y="5399088"/>
            <a:ext cx="3175" cy="325437"/>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2" name="Line 96"/>
          <p:cNvSpPr>
            <a:spLocks noChangeShapeType="1"/>
          </p:cNvSpPr>
          <p:nvPr/>
        </p:nvSpPr>
        <p:spPr bwMode="auto">
          <a:xfrm>
            <a:off x="3462338" y="4102100"/>
            <a:ext cx="3175" cy="29210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3" name="Line 97"/>
          <p:cNvSpPr>
            <a:spLocks noChangeShapeType="1"/>
          </p:cNvSpPr>
          <p:nvPr/>
        </p:nvSpPr>
        <p:spPr bwMode="auto">
          <a:xfrm>
            <a:off x="3462338" y="4886325"/>
            <a:ext cx="3175" cy="29210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9724" name="Line 98"/>
          <p:cNvSpPr>
            <a:spLocks noChangeShapeType="1"/>
          </p:cNvSpPr>
          <p:nvPr/>
        </p:nvSpPr>
        <p:spPr bwMode="auto">
          <a:xfrm>
            <a:off x="3462338" y="5700713"/>
            <a:ext cx="3175" cy="292100"/>
          </a:xfrm>
          <a:prstGeom prst="line">
            <a:avLst/>
          </a:prstGeom>
          <a:noFill/>
          <a:ln w="7">
            <a:solidFill>
              <a:srgbClr val="606265"/>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grpSp>
        <p:nvGrpSpPr>
          <p:cNvPr id="29725" name="组合 2"/>
          <p:cNvGrpSpPr>
            <a:grpSpLocks/>
          </p:cNvGrpSpPr>
          <p:nvPr/>
        </p:nvGrpSpPr>
        <p:grpSpPr bwMode="auto">
          <a:xfrm>
            <a:off x="835025" y="1131888"/>
            <a:ext cx="2058988" cy="627062"/>
            <a:chOff x="0" y="0"/>
            <a:chExt cx="2058988" cy="627062"/>
          </a:xfrm>
        </p:grpSpPr>
        <p:sp>
          <p:nvSpPr>
            <p:cNvPr id="42046" name="Freeform 67"/>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7" name="TextBox 133"/>
            <p:cNvSpPr txBox="1">
              <a:spLocks noChangeArrowheads="1"/>
            </p:cNvSpPr>
            <p:nvPr/>
          </p:nvSpPr>
          <p:spPr bwMode="auto">
            <a:xfrm>
              <a:off x="83405" y="157748"/>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签订合同</a:t>
              </a:r>
            </a:p>
          </p:txBody>
        </p:sp>
      </p:grpSp>
      <p:grpSp>
        <p:nvGrpSpPr>
          <p:cNvPr id="29728" name="组合 3"/>
          <p:cNvGrpSpPr>
            <a:grpSpLocks/>
          </p:cNvGrpSpPr>
          <p:nvPr/>
        </p:nvGrpSpPr>
        <p:grpSpPr bwMode="auto">
          <a:xfrm>
            <a:off x="3527425" y="1125538"/>
            <a:ext cx="2058988" cy="646112"/>
            <a:chOff x="0" y="0"/>
            <a:chExt cx="2058988" cy="646331"/>
          </a:xfrm>
        </p:grpSpPr>
        <p:sp>
          <p:nvSpPr>
            <p:cNvPr id="42044" name="Freeform 66"/>
            <p:cNvSpPr>
              <a:spLocks/>
            </p:cNvSpPr>
            <p:nvPr/>
          </p:nvSpPr>
          <p:spPr bwMode="auto">
            <a:xfrm>
              <a:off x="0" y="7144"/>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5" name="TextBox 134"/>
            <p:cNvSpPr txBox="1">
              <a:spLocks noChangeArrowheads="1"/>
            </p:cNvSpPr>
            <p:nvPr/>
          </p:nvSpPr>
          <p:spPr bwMode="auto">
            <a:xfrm>
              <a:off x="106910" y="0"/>
              <a:ext cx="1810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登记、明确服务</a:t>
              </a:r>
            </a:p>
            <a:p>
              <a:pPr algn="ctr" eaLnBrk="1" hangingPunct="1">
                <a:buFont typeface="Arial" pitchFamily="34" charset="0"/>
                <a:buNone/>
              </a:pPr>
              <a:r>
                <a:rPr lang="zh-CN" altLang="en-US">
                  <a:solidFill>
                    <a:schemeClr val="bg1"/>
                  </a:solidFill>
                  <a:latin typeface="微软雅黑" pitchFamily="34" charset="-122"/>
                  <a:ea typeface="微软雅黑" pitchFamily="34" charset="-122"/>
                </a:rPr>
                <a:t>单位及责任领导</a:t>
              </a:r>
            </a:p>
          </p:txBody>
        </p:sp>
      </p:grpSp>
      <p:grpSp>
        <p:nvGrpSpPr>
          <p:cNvPr id="29731" name="组合 4"/>
          <p:cNvGrpSpPr>
            <a:grpSpLocks/>
          </p:cNvGrpSpPr>
          <p:nvPr/>
        </p:nvGrpSpPr>
        <p:grpSpPr bwMode="auto">
          <a:xfrm>
            <a:off x="6219825" y="1125538"/>
            <a:ext cx="2058988" cy="646112"/>
            <a:chOff x="0" y="0"/>
            <a:chExt cx="2058988" cy="646331"/>
          </a:xfrm>
        </p:grpSpPr>
        <p:sp>
          <p:nvSpPr>
            <p:cNvPr id="42042" name="Freeform 65"/>
            <p:cNvSpPr>
              <a:spLocks/>
            </p:cNvSpPr>
            <p:nvPr/>
          </p:nvSpPr>
          <p:spPr bwMode="auto">
            <a:xfrm>
              <a:off x="0" y="7144"/>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3" name="TextBox 135"/>
            <p:cNvSpPr txBox="1">
              <a:spLocks noChangeArrowheads="1"/>
            </p:cNvSpPr>
            <p:nvPr/>
          </p:nvSpPr>
          <p:spPr bwMode="auto">
            <a:xfrm>
              <a:off x="157710" y="0"/>
              <a:ext cx="18104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征政服务中心协</a:t>
              </a:r>
            </a:p>
            <a:p>
              <a:pPr algn="ctr" eaLnBrk="1" hangingPunct="1">
                <a:buFont typeface="Arial" pitchFamily="34" charset="0"/>
                <a:buNone/>
              </a:pPr>
              <a:r>
                <a:rPr lang="zh-CN" altLang="en-US">
                  <a:solidFill>
                    <a:schemeClr val="bg1"/>
                  </a:solidFill>
                  <a:latin typeface="微软雅黑" pitchFamily="34" charset="-122"/>
                  <a:ea typeface="微软雅黑" pitchFamily="34" charset="-122"/>
                </a:rPr>
                <a:t>助办理以下事项</a:t>
              </a:r>
            </a:p>
          </p:txBody>
        </p:sp>
      </p:grpSp>
      <p:grpSp>
        <p:nvGrpSpPr>
          <p:cNvPr id="29734" name="组合 5"/>
          <p:cNvGrpSpPr>
            <a:grpSpLocks/>
          </p:cNvGrpSpPr>
          <p:nvPr/>
        </p:nvGrpSpPr>
        <p:grpSpPr bwMode="auto">
          <a:xfrm>
            <a:off x="835025" y="2079625"/>
            <a:ext cx="2058988" cy="627063"/>
            <a:chOff x="0" y="0"/>
            <a:chExt cx="2058988" cy="627062"/>
          </a:xfrm>
        </p:grpSpPr>
        <p:sp>
          <p:nvSpPr>
            <p:cNvPr id="42040" name="Freeform 64"/>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41" name="TextBox 136"/>
            <p:cNvSpPr txBox="1">
              <a:spLocks noChangeArrowheads="1"/>
            </p:cNvSpPr>
            <p:nvPr/>
          </p:nvSpPr>
          <p:spPr bwMode="auto">
            <a:xfrm>
              <a:off x="83405"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工商注册</a:t>
              </a:r>
            </a:p>
          </p:txBody>
        </p:sp>
      </p:grpSp>
      <p:grpSp>
        <p:nvGrpSpPr>
          <p:cNvPr id="29737" name="组合 6"/>
          <p:cNvGrpSpPr>
            <a:grpSpLocks/>
          </p:cNvGrpSpPr>
          <p:nvPr/>
        </p:nvGrpSpPr>
        <p:grpSpPr bwMode="auto">
          <a:xfrm>
            <a:off x="3527425" y="2079625"/>
            <a:ext cx="2058988" cy="627063"/>
            <a:chOff x="0" y="0"/>
            <a:chExt cx="2058988" cy="627062"/>
          </a:xfrm>
        </p:grpSpPr>
        <p:sp>
          <p:nvSpPr>
            <p:cNvPr id="42038" name="Freeform 63"/>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9" name="TextBox 137"/>
            <p:cNvSpPr txBox="1">
              <a:spLocks noChangeArrowheads="1"/>
            </p:cNvSpPr>
            <p:nvPr/>
          </p:nvSpPr>
          <p:spPr bwMode="auto">
            <a:xfrm>
              <a:off x="106910"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合同章程审批</a:t>
              </a:r>
            </a:p>
          </p:txBody>
        </p:sp>
      </p:grpSp>
      <p:grpSp>
        <p:nvGrpSpPr>
          <p:cNvPr id="29740" name="组合 7"/>
          <p:cNvGrpSpPr>
            <a:grpSpLocks/>
          </p:cNvGrpSpPr>
          <p:nvPr/>
        </p:nvGrpSpPr>
        <p:grpSpPr bwMode="auto">
          <a:xfrm>
            <a:off x="6219825" y="2079625"/>
            <a:ext cx="2058988" cy="627063"/>
            <a:chOff x="0" y="0"/>
            <a:chExt cx="2058988" cy="627062"/>
          </a:xfrm>
        </p:grpSpPr>
        <p:sp>
          <p:nvSpPr>
            <p:cNvPr id="42036" name="Freeform 62"/>
            <p:cNvSpPr>
              <a:spLocks/>
            </p:cNvSpPr>
            <p:nvPr/>
          </p:nvSpPr>
          <p:spPr bwMode="auto">
            <a:xfrm>
              <a:off x="0" y="0"/>
              <a:ext cx="2058988" cy="627062"/>
            </a:xfrm>
            <a:custGeom>
              <a:avLst/>
              <a:gdLst>
                <a:gd name="T0" fmla="*/ 2147483647 w 3464"/>
                <a:gd name="T1" fmla="*/ 0 h 1051"/>
                <a:gd name="T2" fmla="*/ 2147483647 w 3464"/>
                <a:gd name="T3" fmla="*/ 0 h 1051"/>
                <a:gd name="T4" fmla="*/ 2147483647 w 3464"/>
                <a:gd name="T5" fmla="*/ 2147483647 h 1051"/>
                <a:gd name="T6" fmla="*/ 2147483647 w 3464"/>
                <a:gd name="T7" fmla="*/ 2147483647 h 1051"/>
                <a:gd name="T8" fmla="*/ 2147483647 w 3464"/>
                <a:gd name="T9" fmla="*/ 2147483647 h 1051"/>
                <a:gd name="T10" fmla="*/ 2147483647 w 3464"/>
                <a:gd name="T11" fmla="*/ 2147483647 h 1051"/>
                <a:gd name="T12" fmla="*/ 0 w 3464"/>
                <a:gd name="T13" fmla="*/ 2147483647 h 1051"/>
                <a:gd name="T14" fmla="*/ 0 w 3464"/>
                <a:gd name="T15" fmla="*/ 2147483647 h 1051"/>
                <a:gd name="T16" fmla="*/ 2147483647 w 3464"/>
                <a:gd name="T17" fmla="*/ 0 h 10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64" h="1051">
                  <a:moveTo>
                    <a:pt x="117" y="0"/>
                  </a:moveTo>
                  <a:lnTo>
                    <a:pt x="3347" y="0"/>
                  </a:lnTo>
                  <a:cubicBezTo>
                    <a:pt x="3411" y="0"/>
                    <a:pt x="3464" y="53"/>
                    <a:pt x="3464" y="117"/>
                  </a:cubicBezTo>
                  <a:lnTo>
                    <a:pt x="3464" y="934"/>
                  </a:lnTo>
                  <a:cubicBezTo>
                    <a:pt x="3464" y="998"/>
                    <a:pt x="3411" y="1051"/>
                    <a:pt x="3347" y="1051"/>
                  </a:cubicBezTo>
                  <a:lnTo>
                    <a:pt x="117" y="1051"/>
                  </a:lnTo>
                  <a:cubicBezTo>
                    <a:pt x="53" y="1051"/>
                    <a:pt x="0" y="998"/>
                    <a:pt x="0" y="934"/>
                  </a:cubicBezTo>
                  <a:lnTo>
                    <a:pt x="0" y="117"/>
                  </a:lnTo>
                  <a:cubicBezTo>
                    <a:pt x="0" y="53"/>
                    <a:pt x="53" y="0"/>
                    <a:pt x="11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7" name="TextBox 138"/>
            <p:cNvSpPr txBox="1">
              <a:spLocks noChangeArrowheads="1"/>
            </p:cNvSpPr>
            <p:nvPr/>
          </p:nvSpPr>
          <p:spPr bwMode="auto">
            <a:xfrm>
              <a:off x="157710" y="124411"/>
              <a:ext cx="18104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bg1"/>
                  </a:solidFill>
                  <a:latin typeface="微软雅黑" pitchFamily="34" charset="-122"/>
                  <a:ea typeface="微软雅黑" pitchFamily="34" charset="-122"/>
                </a:rPr>
                <a:t>项目备案</a:t>
              </a:r>
            </a:p>
          </p:txBody>
        </p:sp>
      </p:grpSp>
      <p:grpSp>
        <p:nvGrpSpPr>
          <p:cNvPr id="29743" name="组合 9"/>
          <p:cNvGrpSpPr>
            <a:grpSpLocks/>
          </p:cNvGrpSpPr>
          <p:nvPr/>
        </p:nvGrpSpPr>
        <p:grpSpPr bwMode="auto">
          <a:xfrm>
            <a:off x="858838" y="3617913"/>
            <a:ext cx="1516062" cy="1022350"/>
            <a:chOff x="0" y="0"/>
            <a:chExt cx="1516063" cy="1022326"/>
          </a:xfrm>
        </p:grpSpPr>
        <p:sp>
          <p:nvSpPr>
            <p:cNvPr id="42034" name="Freeform 78"/>
            <p:cNvSpPr>
              <a:spLocks/>
            </p:cNvSpPr>
            <p:nvPr/>
          </p:nvSpPr>
          <p:spPr bwMode="auto">
            <a:xfrm>
              <a:off x="0" y="0"/>
              <a:ext cx="1516063" cy="1022326"/>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5" name="TextBox 139"/>
            <p:cNvSpPr txBox="1">
              <a:spLocks noChangeArrowheads="1"/>
            </p:cNvSpPr>
            <p:nvPr/>
          </p:nvSpPr>
          <p:spPr bwMode="auto">
            <a:xfrm>
              <a:off x="59592" y="95664"/>
              <a:ext cx="145647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办理安检、质监、药监等手续</a:t>
              </a:r>
            </a:p>
          </p:txBody>
        </p:sp>
      </p:grpSp>
      <p:grpSp>
        <p:nvGrpSpPr>
          <p:cNvPr id="29746" name="组合 10"/>
          <p:cNvGrpSpPr>
            <a:grpSpLocks/>
          </p:cNvGrpSpPr>
          <p:nvPr/>
        </p:nvGrpSpPr>
        <p:grpSpPr bwMode="auto">
          <a:xfrm>
            <a:off x="2728913" y="3617913"/>
            <a:ext cx="1517650" cy="461962"/>
            <a:chOff x="0" y="0"/>
            <a:chExt cx="1517650" cy="461962"/>
          </a:xfrm>
        </p:grpSpPr>
        <p:sp>
          <p:nvSpPr>
            <p:cNvPr id="42032" name="Freeform 79"/>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3" name="TextBox 140"/>
            <p:cNvSpPr txBox="1">
              <a:spLocks noChangeArrowheads="1"/>
            </p:cNvSpPr>
            <p:nvPr/>
          </p:nvSpPr>
          <p:spPr bwMode="auto">
            <a:xfrm>
              <a:off x="61179" y="61704"/>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外汇管理登记</a:t>
              </a:r>
            </a:p>
          </p:txBody>
        </p:sp>
      </p:grpSp>
      <p:grpSp>
        <p:nvGrpSpPr>
          <p:cNvPr id="29749" name="组合 11"/>
          <p:cNvGrpSpPr>
            <a:grpSpLocks/>
          </p:cNvGrpSpPr>
          <p:nvPr/>
        </p:nvGrpSpPr>
        <p:grpSpPr bwMode="auto">
          <a:xfrm>
            <a:off x="4600575" y="3617913"/>
            <a:ext cx="1517650" cy="461962"/>
            <a:chOff x="0" y="0"/>
            <a:chExt cx="1517651" cy="461962"/>
          </a:xfrm>
        </p:grpSpPr>
        <p:sp>
          <p:nvSpPr>
            <p:cNvPr id="42030" name="Freeform 80"/>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31" name="TextBox 141"/>
            <p:cNvSpPr txBox="1">
              <a:spLocks noChangeArrowheads="1"/>
            </p:cNvSpPr>
            <p:nvPr/>
          </p:nvSpPr>
          <p:spPr bwMode="auto">
            <a:xfrm>
              <a:off x="1" y="7007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办理用地手续</a:t>
              </a:r>
            </a:p>
          </p:txBody>
        </p:sp>
      </p:grpSp>
      <p:grpSp>
        <p:nvGrpSpPr>
          <p:cNvPr id="29752" name="组合 12"/>
          <p:cNvGrpSpPr>
            <a:grpSpLocks/>
          </p:cNvGrpSpPr>
          <p:nvPr/>
        </p:nvGrpSpPr>
        <p:grpSpPr bwMode="auto">
          <a:xfrm>
            <a:off x="6472238" y="3617913"/>
            <a:ext cx="1557337" cy="461962"/>
            <a:chOff x="0" y="0"/>
            <a:chExt cx="1556674" cy="461962"/>
          </a:xfrm>
        </p:grpSpPr>
        <p:sp>
          <p:nvSpPr>
            <p:cNvPr id="42028" name="Freeform 81"/>
            <p:cNvSpPr>
              <a:spLocks/>
            </p:cNvSpPr>
            <p:nvPr/>
          </p:nvSpPr>
          <p:spPr bwMode="auto">
            <a:xfrm>
              <a:off x="0" y="0"/>
              <a:ext cx="1516063" cy="461962"/>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7"/>
                  </a:cubicBezTo>
                  <a:lnTo>
                    <a:pt x="2551" y="688"/>
                  </a:lnTo>
                  <a:cubicBezTo>
                    <a:pt x="2551" y="735"/>
                    <a:pt x="2512" y="774"/>
                    <a:pt x="2465" y="774"/>
                  </a:cubicBezTo>
                  <a:lnTo>
                    <a:pt x="86" y="774"/>
                  </a:lnTo>
                  <a:cubicBezTo>
                    <a:pt x="39" y="774"/>
                    <a:pt x="0" y="735"/>
                    <a:pt x="0" y="688"/>
                  </a:cubicBezTo>
                  <a:lnTo>
                    <a:pt x="0" y="87"/>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9" name="TextBox 142"/>
            <p:cNvSpPr txBox="1">
              <a:spLocks noChangeArrowheads="1"/>
            </p:cNvSpPr>
            <p:nvPr/>
          </p:nvSpPr>
          <p:spPr bwMode="auto">
            <a:xfrm>
              <a:off x="39024" y="7007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办理规划手续</a:t>
              </a:r>
            </a:p>
          </p:txBody>
        </p:sp>
      </p:grpSp>
      <p:grpSp>
        <p:nvGrpSpPr>
          <p:cNvPr id="29755" name="组合 13"/>
          <p:cNvGrpSpPr>
            <a:grpSpLocks/>
          </p:cNvGrpSpPr>
          <p:nvPr/>
        </p:nvGrpSpPr>
        <p:grpSpPr bwMode="auto">
          <a:xfrm>
            <a:off x="2728913" y="4395788"/>
            <a:ext cx="1517650" cy="461962"/>
            <a:chOff x="0" y="0"/>
            <a:chExt cx="1517650" cy="461962"/>
          </a:xfrm>
        </p:grpSpPr>
        <p:sp>
          <p:nvSpPr>
            <p:cNvPr id="42026" name="Freeform 82"/>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5"/>
                    <a:pt x="2513" y="774"/>
                    <a:pt x="2465" y="774"/>
                  </a:cubicBezTo>
                  <a:lnTo>
                    <a:pt x="87" y="774"/>
                  </a:lnTo>
                  <a:cubicBezTo>
                    <a:pt x="39" y="774"/>
                    <a:pt x="0" y="735"/>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7" name="TextBox 143"/>
            <p:cNvSpPr txBox="1">
              <a:spLocks noChangeArrowheads="1"/>
            </p:cNvSpPr>
            <p:nvPr/>
          </p:nvSpPr>
          <p:spPr bwMode="auto">
            <a:xfrm>
              <a:off x="61179" y="75399"/>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银行开户</a:t>
              </a:r>
            </a:p>
          </p:txBody>
        </p:sp>
      </p:grpSp>
      <p:grpSp>
        <p:nvGrpSpPr>
          <p:cNvPr id="29758" name="组合 14"/>
          <p:cNvGrpSpPr>
            <a:grpSpLocks/>
          </p:cNvGrpSpPr>
          <p:nvPr/>
        </p:nvGrpSpPr>
        <p:grpSpPr bwMode="auto">
          <a:xfrm>
            <a:off x="2728913" y="5222875"/>
            <a:ext cx="1517650" cy="461963"/>
            <a:chOff x="0" y="0"/>
            <a:chExt cx="1517650" cy="461962"/>
          </a:xfrm>
        </p:grpSpPr>
        <p:sp>
          <p:nvSpPr>
            <p:cNvPr id="42024" name="Freeform 85"/>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6"/>
                  </a:cubicBezTo>
                  <a:lnTo>
                    <a:pt x="2552" y="687"/>
                  </a:lnTo>
                  <a:cubicBezTo>
                    <a:pt x="2552" y="735"/>
                    <a:pt x="2513" y="774"/>
                    <a:pt x="2465" y="774"/>
                  </a:cubicBezTo>
                  <a:lnTo>
                    <a:pt x="87" y="774"/>
                  </a:lnTo>
                  <a:cubicBezTo>
                    <a:pt x="39" y="774"/>
                    <a:pt x="0" y="735"/>
                    <a:pt x="0" y="687"/>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5" name="TextBox 144"/>
            <p:cNvSpPr txBox="1">
              <a:spLocks noChangeArrowheads="1"/>
            </p:cNvSpPr>
            <p:nvPr/>
          </p:nvSpPr>
          <p:spPr bwMode="auto">
            <a:xfrm>
              <a:off x="61179" y="67178"/>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税务登记</a:t>
              </a:r>
            </a:p>
          </p:txBody>
        </p:sp>
      </p:grpSp>
      <p:grpSp>
        <p:nvGrpSpPr>
          <p:cNvPr id="29761" name="组合 15"/>
          <p:cNvGrpSpPr>
            <a:grpSpLocks/>
          </p:cNvGrpSpPr>
          <p:nvPr/>
        </p:nvGrpSpPr>
        <p:grpSpPr bwMode="auto">
          <a:xfrm>
            <a:off x="2728913" y="5988050"/>
            <a:ext cx="1517650" cy="461963"/>
            <a:chOff x="0" y="0"/>
            <a:chExt cx="1517650" cy="461962"/>
          </a:xfrm>
        </p:grpSpPr>
        <p:sp>
          <p:nvSpPr>
            <p:cNvPr id="42022" name="Freeform 87"/>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3" name="TextBox 145"/>
            <p:cNvSpPr txBox="1">
              <a:spLocks noChangeArrowheads="1"/>
            </p:cNvSpPr>
            <p:nvPr/>
          </p:nvSpPr>
          <p:spPr bwMode="auto">
            <a:xfrm>
              <a:off x="61179" y="79925"/>
              <a:ext cx="145647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海关商检登记</a:t>
              </a:r>
            </a:p>
          </p:txBody>
        </p:sp>
      </p:grpSp>
      <p:grpSp>
        <p:nvGrpSpPr>
          <p:cNvPr id="29764" name="组合 16"/>
          <p:cNvGrpSpPr>
            <a:grpSpLocks/>
          </p:cNvGrpSpPr>
          <p:nvPr/>
        </p:nvGrpSpPr>
        <p:grpSpPr bwMode="auto">
          <a:xfrm>
            <a:off x="4600575" y="4924425"/>
            <a:ext cx="1517650" cy="461963"/>
            <a:chOff x="0" y="0"/>
            <a:chExt cx="1517651" cy="461962"/>
          </a:xfrm>
        </p:grpSpPr>
        <p:sp>
          <p:nvSpPr>
            <p:cNvPr id="42020" name="Freeform 83"/>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6"/>
                  </a:cubicBezTo>
                  <a:lnTo>
                    <a:pt x="2552" y="688"/>
                  </a:lnTo>
                  <a:cubicBezTo>
                    <a:pt x="2552" y="735"/>
                    <a:pt x="2513" y="774"/>
                    <a:pt x="2465" y="774"/>
                  </a:cubicBezTo>
                  <a:lnTo>
                    <a:pt x="87" y="774"/>
                  </a:lnTo>
                  <a:cubicBezTo>
                    <a:pt x="39" y="774"/>
                    <a:pt x="0" y="735"/>
                    <a:pt x="0" y="688"/>
                  </a:cubicBezTo>
                  <a:lnTo>
                    <a:pt x="0" y="86"/>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21" name="TextBox 146"/>
            <p:cNvSpPr txBox="1">
              <a:spLocks noChangeArrowheads="1"/>
            </p:cNvSpPr>
            <p:nvPr/>
          </p:nvSpPr>
          <p:spPr bwMode="auto">
            <a:xfrm>
              <a:off x="1" y="60098"/>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办理环境评估</a:t>
              </a:r>
            </a:p>
          </p:txBody>
        </p:sp>
      </p:grpSp>
      <p:grpSp>
        <p:nvGrpSpPr>
          <p:cNvPr id="29767" name="组合 17"/>
          <p:cNvGrpSpPr>
            <a:grpSpLocks/>
          </p:cNvGrpSpPr>
          <p:nvPr/>
        </p:nvGrpSpPr>
        <p:grpSpPr bwMode="auto">
          <a:xfrm>
            <a:off x="6472238" y="4924425"/>
            <a:ext cx="1557337" cy="461963"/>
            <a:chOff x="0" y="0"/>
            <a:chExt cx="1556674" cy="461962"/>
          </a:xfrm>
        </p:grpSpPr>
        <p:sp>
          <p:nvSpPr>
            <p:cNvPr id="42018" name="Freeform 84"/>
            <p:cNvSpPr>
              <a:spLocks/>
            </p:cNvSpPr>
            <p:nvPr/>
          </p:nvSpPr>
          <p:spPr bwMode="auto">
            <a:xfrm>
              <a:off x="0" y="0"/>
              <a:ext cx="1516063" cy="461962"/>
            </a:xfrm>
            <a:custGeom>
              <a:avLst/>
              <a:gdLst>
                <a:gd name="T0" fmla="*/ 2147483647 w 2551"/>
                <a:gd name="T1" fmla="*/ 0 h 774"/>
                <a:gd name="T2" fmla="*/ 2147483647 w 2551"/>
                <a:gd name="T3" fmla="*/ 0 h 774"/>
                <a:gd name="T4" fmla="*/ 2147483647 w 2551"/>
                <a:gd name="T5" fmla="*/ 2147483647 h 774"/>
                <a:gd name="T6" fmla="*/ 2147483647 w 2551"/>
                <a:gd name="T7" fmla="*/ 2147483647 h 774"/>
                <a:gd name="T8" fmla="*/ 2147483647 w 2551"/>
                <a:gd name="T9" fmla="*/ 2147483647 h 774"/>
                <a:gd name="T10" fmla="*/ 2147483647 w 2551"/>
                <a:gd name="T11" fmla="*/ 2147483647 h 774"/>
                <a:gd name="T12" fmla="*/ 0 w 2551"/>
                <a:gd name="T13" fmla="*/ 2147483647 h 774"/>
                <a:gd name="T14" fmla="*/ 0 w 2551"/>
                <a:gd name="T15" fmla="*/ 2147483647 h 774"/>
                <a:gd name="T16" fmla="*/ 2147483647 w 2551"/>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1" h="774">
                  <a:moveTo>
                    <a:pt x="86" y="0"/>
                  </a:moveTo>
                  <a:lnTo>
                    <a:pt x="2465" y="0"/>
                  </a:lnTo>
                  <a:cubicBezTo>
                    <a:pt x="2512" y="0"/>
                    <a:pt x="2551" y="39"/>
                    <a:pt x="2551" y="86"/>
                  </a:cubicBezTo>
                  <a:lnTo>
                    <a:pt x="2551" y="688"/>
                  </a:lnTo>
                  <a:cubicBezTo>
                    <a:pt x="2551" y="735"/>
                    <a:pt x="2512" y="774"/>
                    <a:pt x="2465" y="774"/>
                  </a:cubicBezTo>
                  <a:lnTo>
                    <a:pt x="86" y="774"/>
                  </a:lnTo>
                  <a:cubicBezTo>
                    <a:pt x="39" y="774"/>
                    <a:pt x="0" y="735"/>
                    <a:pt x="0" y="688"/>
                  </a:cubicBezTo>
                  <a:lnTo>
                    <a:pt x="0" y="86"/>
                  </a:lnTo>
                  <a:cubicBezTo>
                    <a:pt x="0" y="39"/>
                    <a:pt x="39" y="0"/>
                    <a:pt x="86"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19" name="TextBox 147"/>
            <p:cNvSpPr txBox="1">
              <a:spLocks noChangeArrowheads="1"/>
            </p:cNvSpPr>
            <p:nvPr/>
          </p:nvSpPr>
          <p:spPr bwMode="auto">
            <a:xfrm>
              <a:off x="39024" y="60098"/>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基建设计审批</a:t>
              </a:r>
            </a:p>
          </p:txBody>
        </p:sp>
      </p:grpSp>
      <p:grpSp>
        <p:nvGrpSpPr>
          <p:cNvPr id="29770" name="组合 18"/>
          <p:cNvGrpSpPr>
            <a:grpSpLocks/>
          </p:cNvGrpSpPr>
          <p:nvPr/>
        </p:nvGrpSpPr>
        <p:grpSpPr bwMode="auto">
          <a:xfrm>
            <a:off x="4600575" y="5751513"/>
            <a:ext cx="1517650" cy="461962"/>
            <a:chOff x="0" y="0"/>
            <a:chExt cx="1517651" cy="461962"/>
          </a:xfrm>
        </p:grpSpPr>
        <p:sp>
          <p:nvSpPr>
            <p:cNvPr id="42016" name="Freeform 86"/>
            <p:cNvSpPr>
              <a:spLocks/>
            </p:cNvSpPr>
            <p:nvPr/>
          </p:nvSpPr>
          <p:spPr bwMode="auto">
            <a:xfrm>
              <a:off x="0" y="0"/>
              <a:ext cx="1517650" cy="461962"/>
            </a:xfrm>
            <a:custGeom>
              <a:avLst/>
              <a:gdLst>
                <a:gd name="T0" fmla="*/ 2147483647 w 2552"/>
                <a:gd name="T1" fmla="*/ 0 h 774"/>
                <a:gd name="T2" fmla="*/ 2147483647 w 2552"/>
                <a:gd name="T3" fmla="*/ 0 h 774"/>
                <a:gd name="T4" fmla="*/ 2147483647 w 2552"/>
                <a:gd name="T5" fmla="*/ 2147483647 h 774"/>
                <a:gd name="T6" fmla="*/ 2147483647 w 2552"/>
                <a:gd name="T7" fmla="*/ 2147483647 h 774"/>
                <a:gd name="T8" fmla="*/ 2147483647 w 2552"/>
                <a:gd name="T9" fmla="*/ 2147483647 h 774"/>
                <a:gd name="T10" fmla="*/ 2147483647 w 2552"/>
                <a:gd name="T11" fmla="*/ 2147483647 h 774"/>
                <a:gd name="T12" fmla="*/ 0 w 2552"/>
                <a:gd name="T13" fmla="*/ 2147483647 h 774"/>
                <a:gd name="T14" fmla="*/ 0 w 2552"/>
                <a:gd name="T15" fmla="*/ 2147483647 h 774"/>
                <a:gd name="T16" fmla="*/ 2147483647 w 2552"/>
                <a:gd name="T17" fmla="*/ 0 h 7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52" h="774">
                  <a:moveTo>
                    <a:pt x="87" y="0"/>
                  </a:moveTo>
                  <a:lnTo>
                    <a:pt x="2465" y="0"/>
                  </a:lnTo>
                  <a:cubicBezTo>
                    <a:pt x="2513" y="0"/>
                    <a:pt x="2552" y="39"/>
                    <a:pt x="2552" y="87"/>
                  </a:cubicBezTo>
                  <a:lnTo>
                    <a:pt x="2552" y="688"/>
                  </a:lnTo>
                  <a:cubicBezTo>
                    <a:pt x="2552" y="736"/>
                    <a:pt x="2513" y="774"/>
                    <a:pt x="2465" y="774"/>
                  </a:cubicBezTo>
                  <a:lnTo>
                    <a:pt x="87" y="774"/>
                  </a:lnTo>
                  <a:cubicBezTo>
                    <a:pt x="39" y="774"/>
                    <a:pt x="0" y="736"/>
                    <a:pt x="0" y="688"/>
                  </a:cubicBezTo>
                  <a:lnTo>
                    <a:pt x="0" y="87"/>
                  </a:lnTo>
                  <a:cubicBezTo>
                    <a:pt x="0" y="39"/>
                    <a:pt x="39" y="0"/>
                    <a:pt x="87" y="0"/>
                  </a:cubicBezTo>
                  <a:close/>
                </a:path>
              </a:pathLst>
            </a:custGeom>
            <a:solidFill>
              <a:srgbClr val="DBDBDB"/>
            </a:solidFill>
            <a:ln w="7" cap="flat" cmpd="sng">
              <a:solidFill>
                <a:srgbClr val="B8B8B8"/>
              </a:solidFill>
              <a:round/>
              <a:headEnd/>
              <a:tailEnd/>
            </a:ln>
          </p:spPr>
          <p:txBody>
            <a:bodyPr/>
            <a:lstStyle/>
            <a:p>
              <a:endParaRPr lang="zh-CN" altLang="en-US"/>
            </a:p>
          </p:txBody>
        </p:sp>
        <p:sp>
          <p:nvSpPr>
            <p:cNvPr id="42017" name="TextBox 148"/>
            <p:cNvSpPr txBox="1">
              <a:spLocks noChangeArrowheads="1"/>
            </p:cNvSpPr>
            <p:nvPr/>
          </p:nvSpPr>
          <p:spPr bwMode="auto">
            <a:xfrm>
              <a:off x="1" y="65523"/>
              <a:ext cx="15176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1600">
                  <a:solidFill>
                    <a:schemeClr val="bg1"/>
                  </a:solidFill>
                  <a:latin typeface="微软雅黑" pitchFamily="34" charset="-122"/>
                  <a:ea typeface="微软雅黑" pitchFamily="34" charset="-122"/>
                </a:rPr>
                <a:t>立项审批</a:t>
              </a:r>
            </a:p>
          </p:txBody>
        </p:sp>
      </p:gr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300" fill="hold"/>
                                        <p:tgtEl>
                                          <p:spTgt spid="29699"/>
                                        </p:tgtEl>
                                        <p:attrNameLst>
                                          <p:attrName>ppt_x</p:attrName>
                                        </p:attrNameLst>
                                      </p:cBhvr>
                                      <p:tavLst>
                                        <p:tav tm="0">
                                          <p:val>
                                            <p:strVal val="0-#ppt_w/2"/>
                                          </p:val>
                                        </p:tav>
                                        <p:tav tm="100000">
                                          <p:val>
                                            <p:strVal val="#ppt_x"/>
                                          </p:val>
                                        </p:tav>
                                      </p:tavLst>
                                    </p:anim>
                                    <p:anim calcmode="lin" valueType="num">
                                      <p:cBhvr additive="base">
                                        <p:cTn id="8" dur="300" fill="hold"/>
                                        <p:tgtEl>
                                          <p:spTgt spid="2969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29698"/>
                                        </p:tgtEl>
                                        <p:attrNameLst>
                                          <p:attrName>style.visibility</p:attrName>
                                        </p:attrNameLst>
                                      </p:cBhvr>
                                      <p:to>
                                        <p:strVal val="visible"/>
                                      </p:to>
                                    </p:set>
                                    <p:anim by="(-#ppt_w*2)" calcmode="lin" valueType="num">
                                      <p:cBhvr rctx="PPT">
                                        <p:cTn id="12" dur="250" autoRev="1" fill="hold">
                                          <p:stCondLst>
                                            <p:cond delay="0"/>
                                          </p:stCondLst>
                                        </p:cTn>
                                        <p:tgtEl>
                                          <p:spTgt spid="29698"/>
                                        </p:tgtEl>
                                        <p:attrNameLst>
                                          <p:attrName>ppt_w</p:attrName>
                                        </p:attrNameLst>
                                      </p:cBhvr>
                                    </p:anim>
                                    <p:anim by="(#ppt_w*0.50)" calcmode="lin" valueType="num">
                                      <p:cBhvr>
                                        <p:cTn id="13" dur="250" decel="50000" autoRev="1" fill="hold">
                                          <p:stCondLst>
                                            <p:cond delay="0"/>
                                          </p:stCondLst>
                                        </p:cTn>
                                        <p:tgtEl>
                                          <p:spTgt spid="29698"/>
                                        </p:tgtEl>
                                        <p:attrNameLst>
                                          <p:attrName>ppt_x</p:attrName>
                                        </p:attrNameLst>
                                      </p:cBhvr>
                                    </p:anim>
                                    <p:anim from="(-#ppt_h/2)" to="(#ppt_y)" calcmode="lin" valueType="num">
                                      <p:cBhvr>
                                        <p:cTn id="14" dur="500" fill="hold">
                                          <p:stCondLst>
                                            <p:cond delay="0"/>
                                          </p:stCondLst>
                                        </p:cTn>
                                        <p:tgtEl>
                                          <p:spTgt spid="29698"/>
                                        </p:tgtEl>
                                        <p:attrNameLst>
                                          <p:attrName>ppt_y</p:attrName>
                                        </p:attrNameLst>
                                      </p:cBhvr>
                                    </p:anim>
                                    <p:animRot by="21600000">
                                      <p:cBhvr>
                                        <p:cTn id="15" dur="500" fill="hold">
                                          <p:stCondLst>
                                            <p:cond delay="0"/>
                                          </p:stCondLst>
                                        </p:cTn>
                                        <p:tgtEl>
                                          <p:spTgt spid="29698"/>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9700"/>
                                        </p:tgtEl>
                                        <p:attrNameLst>
                                          <p:attrName>style.visibility</p:attrName>
                                        </p:attrNameLst>
                                      </p:cBhvr>
                                      <p:to>
                                        <p:strVal val="visible"/>
                                      </p:to>
                                    </p:set>
                                    <p:animEffect transition="in" filter="wipe(left)">
                                      <p:cBhvr>
                                        <p:cTn id="19" dur="500"/>
                                        <p:tgtEl>
                                          <p:spTgt spid="29700"/>
                                        </p:tgtEl>
                                      </p:cBhvr>
                                    </p:animEffect>
                                  </p:childTnLst>
                                </p:cTn>
                              </p:par>
                            </p:childTnLst>
                          </p:cTn>
                        </p:par>
                        <p:par>
                          <p:cTn id="20" fill="hold" nodeType="afterGroup">
                            <p:stCondLst>
                              <p:cond delay="2000"/>
                            </p:stCondLst>
                            <p:childTnLst>
                              <p:par>
                                <p:cTn id="21" presetID="31" presetClass="entr" presetSubtype="0" fill="hold" nodeType="afterEffect">
                                  <p:stCondLst>
                                    <p:cond delay="0"/>
                                  </p:stCondLst>
                                  <p:childTnLst>
                                    <p:set>
                                      <p:cBhvr>
                                        <p:cTn id="22" dur="1" fill="hold">
                                          <p:stCondLst>
                                            <p:cond delay="0"/>
                                          </p:stCondLst>
                                        </p:cTn>
                                        <p:tgtEl>
                                          <p:spTgt spid="29725"/>
                                        </p:tgtEl>
                                        <p:attrNameLst>
                                          <p:attrName>style.visibility</p:attrName>
                                        </p:attrNameLst>
                                      </p:cBhvr>
                                      <p:to>
                                        <p:strVal val="visible"/>
                                      </p:to>
                                    </p:set>
                                    <p:anim calcmode="lin" valueType="num">
                                      <p:cBhvr>
                                        <p:cTn id="23" dur="500" fill="hold"/>
                                        <p:tgtEl>
                                          <p:spTgt spid="29725"/>
                                        </p:tgtEl>
                                        <p:attrNameLst>
                                          <p:attrName>ppt_w</p:attrName>
                                        </p:attrNameLst>
                                      </p:cBhvr>
                                      <p:tavLst>
                                        <p:tav tm="0">
                                          <p:val>
                                            <p:fltVal val="0"/>
                                          </p:val>
                                        </p:tav>
                                        <p:tav tm="100000">
                                          <p:val>
                                            <p:strVal val="#ppt_w"/>
                                          </p:val>
                                        </p:tav>
                                      </p:tavLst>
                                    </p:anim>
                                    <p:anim calcmode="lin" valueType="num">
                                      <p:cBhvr>
                                        <p:cTn id="24" dur="500" fill="hold"/>
                                        <p:tgtEl>
                                          <p:spTgt spid="29725"/>
                                        </p:tgtEl>
                                        <p:attrNameLst>
                                          <p:attrName>ppt_h</p:attrName>
                                        </p:attrNameLst>
                                      </p:cBhvr>
                                      <p:tavLst>
                                        <p:tav tm="0">
                                          <p:val>
                                            <p:fltVal val="0"/>
                                          </p:val>
                                        </p:tav>
                                        <p:tav tm="100000">
                                          <p:val>
                                            <p:strVal val="#ppt_h"/>
                                          </p:val>
                                        </p:tav>
                                      </p:tavLst>
                                    </p:anim>
                                    <p:anim calcmode="lin" valueType="num">
                                      <p:cBhvr>
                                        <p:cTn id="25" dur="500" fill="hold"/>
                                        <p:tgtEl>
                                          <p:spTgt spid="29725"/>
                                        </p:tgtEl>
                                        <p:attrNameLst>
                                          <p:attrName>style.rotation</p:attrName>
                                        </p:attrNameLst>
                                      </p:cBhvr>
                                      <p:tavLst>
                                        <p:tav tm="0">
                                          <p:val>
                                            <p:fltVal val="90"/>
                                          </p:val>
                                        </p:tav>
                                        <p:tav tm="100000">
                                          <p:val>
                                            <p:fltVal val="0"/>
                                          </p:val>
                                        </p:tav>
                                      </p:tavLst>
                                    </p:anim>
                                    <p:animEffect transition="in" filter="fade">
                                      <p:cBhvr>
                                        <p:cTn id="26" dur="500"/>
                                        <p:tgtEl>
                                          <p:spTgt spid="29725"/>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9701"/>
                                        </p:tgtEl>
                                        <p:attrNameLst>
                                          <p:attrName>style.visibility</p:attrName>
                                        </p:attrNameLst>
                                      </p:cBhvr>
                                      <p:to>
                                        <p:strVal val="visible"/>
                                      </p:to>
                                    </p:set>
                                    <p:animEffect transition="in" filter="wipe(left)">
                                      <p:cBhvr>
                                        <p:cTn id="30" dur="500"/>
                                        <p:tgtEl>
                                          <p:spTgt spid="29701"/>
                                        </p:tgtEl>
                                      </p:cBhvr>
                                    </p:animEffect>
                                  </p:childTnLst>
                                </p:cTn>
                              </p:par>
                            </p:childTnLst>
                          </p:cTn>
                        </p:par>
                        <p:par>
                          <p:cTn id="31" fill="hold" nodeType="afterGroup">
                            <p:stCondLst>
                              <p:cond delay="3000"/>
                            </p:stCondLst>
                            <p:childTnLst>
                              <p:par>
                                <p:cTn id="32" presetID="31" presetClass="entr" presetSubtype="0" fill="hold" nodeType="afterEffect">
                                  <p:stCondLst>
                                    <p:cond delay="0"/>
                                  </p:stCondLst>
                                  <p:childTnLst>
                                    <p:set>
                                      <p:cBhvr>
                                        <p:cTn id="33" dur="1" fill="hold">
                                          <p:stCondLst>
                                            <p:cond delay="0"/>
                                          </p:stCondLst>
                                        </p:cTn>
                                        <p:tgtEl>
                                          <p:spTgt spid="29728"/>
                                        </p:tgtEl>
                                        <p:attrNameLst>
                                          <p:attrName>style.visibility</p:attrName>
                                        </p:attrNameLst>
                                      </p:cBhvr>
                                      <p:to>
                                        <p:strVal val="visible"/>
                                      </p:to>
                                    </p:set>
                                    <p:anim calcmode="lin" valueType="num">
                                      <p:cBhvr>
                                        <p:cTn id="34" dur="500" fill="hold"/>
                                        <p:tgtEl>
                                          <p:spTgt spid="29728"/>
                                        </p:tgtEl>
                                        <p:attrNameLst>
                                          <p:attrName>ppt_w</p:attrName>
                                        </p:attrNameLst>
                                      </p:cBhvr>
                                      <p:tavLst>
                                        <p:tav tm="0">
                                          <p:val>
                                            <p:fltVal val="0"/>
                                          </p:val>
                                        </p:tav>
                                        <p:tav tm="100000">
                                          <p:val>
                                            <p:strVal val="#ppt_w"/>
                                          </p:val>
                                        </p:tav>
                                      </p:tavLst>
                                    </p:anim>
                                    <p:anim calcmode="lin" valueType="num">
                                      <p:cBhvr>
                                        <p:cTn id="35" dur="500" fill="hold"/>
                                        <p:tgtEl>
                                          <p:spTgt spid="29728"/>
                                        </p:tgtEl>
                                        <p:attrNameLst>
                                          <p:attrName>ppt_h</p:attrName>
                                        </p:attrNameLst>
                                      </p:cBhvr>
                                      <p:tavLst>
                                        <p:tav tm="0">
                                          <p:val>
                                            <p:fltVal val="0"/>
                                          </p:val>
                                        </p:tav>
                                        <p:tav tm="100000">
                                          <p:val>
                                            <p:strVal val="#ppt_h"/>
                                          </p:val>
                                        </p:tav>
                                      </p:tavLst>
                                    </p:anim>
                                    <p:anim calcmode="lin" valueType="num">
                                      <p:cBhvr>
                                        <p:cTn id="36" dur="500" fill="hold"/>
                                        <p:tgtEl>
                                          <p:spTgt spid="29728"/>
                                        </p:tgtEl>
                                        <p:attrNameLst>
                                          <p:attrName>style.rotation</p:attrName>
                                        </p:attrNameLst>
                                      </p:cBhvr>
                                      <p:tavLst>
                                        <p:tav tm="0">
                                          <p:val>
                                            <p:fltVal val="90"/>
                                          </p:val>
                                        </p:tav>
                                        <p:tav tm="100000">
                                          <p:val>
                                            <p:fltVal val="0"/>
                                          </p:val>
                                        </p:tav>
                                      </p:tavLst>
                                    </p:anim>
                                    <p:animEffect transition="in" filter="fade">
                                      <p:cBhvr>
                                        <p:cTn id="37" dur="500"/>
                                        <p:tgtEl>
                                          <p:spTgt spid="29728"/>
                                        </p:tgtEl>
                                      </p:cBhvr>
                                    </p:animEffect>
                                  </p:childTnLst>
                                </p:cTn>
                              </p:par>
                            </p:childTnLst>
                          </p:cTn>
                        </p:par>
                        <p:par>
                          <p:cTn id="38" fill="hold" nodeType="afterGroup">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9702"/>
                                        </p:tgtEl>
                                        <p:attrNameLst>
                                          <p:attrName>style.visibility</p:attrName>
                                        </p:attrNameLst>
                                      </p:cBhvr>
                                      <p:to>
                                        <p:strVal val="visible"/>
                                      </p:to>
                                    </p:set>
                                    <p:animEffect transition="in" filter="wipe(left)">
                                      <p:cBhvr>
                                        <p:cTn id="41" dur="500"/>
                                        <p:tgtEl>
                                          <p:spTgt spid="29702"/>
                                        </p:tgtEl>
                                      </p:cBhvr>
                                    </p:animEffect>
                                  </p:childTnLst>
                                </p:cTn>
                              </p:par>
                            </p:childTnLst>
                          </p:cTn>
                        </p:par>
                        <p:par>
                          <p:cTn id="42" fill="hold" nodeType="afterGroup">
                            <p:stCondLst>
                              <p:cond delay="4000"/>
                            </p:stCondLst>
                            <p:childTnLst>
                              <p:par>
                                <p:cTn id="43" presetID="31" presetClass="entr" presetSubtype="0" fill="hold" nodeType="afterEffect">
                                  <p:stCondLst>
                                    <p:cond delay="0"/>
                                  </p:stCondLst>
                                  <p:childTnLst>
                                    <p:set>
                                      <p:cBhvr>
                                        <p:cTn id="44" dur="1" fill="hold">
                                          <p:stCondLst>
                                            <p:cond delay="0"/>
                                          </p:stCondLst>
                                        </p:cTn>
                                        <p:tgtEl>
                                          <p:spTgt spid="29731"/>
                                        </p:tgtEl>
                                        <p:attrNameLst>
                                          <p:attrName>style.visibility</p:attrName>
                                        </p:attrNameLst>
                                      </p:cBhvr>
                                      <p:to>
                                        <p:strVal val="visible"/>
                                      </p:to>
                                    </p:set>
                                    <p:anim calcmode="lin" valueType="num">
                                      <p:cBhvr>
                                        <p:cTn id="45" dur="500" fill="hold"/>
                                        <p:tgtEl>
                                          <p:spTgt spid="29731"/>
                                        </p:tgtEl>
                                        <p:attrNameLst>
                                          <p:attrName>ppt_w</p:attrName>
                                        </p:attrNameLst>
                                      </p:cBhvr>
                                      <p:tavLst>
                                        <p:tav tm="0">
                                          <p:val>
                                            <p:fltVal val="0"/>
                                          </p:val>
                                        </p:tav>
                                        <p:tav tm="100000">
                                          <p:val>
                                            <p:strVal val="#ppt_w"/>
                                          </p:val>
                                        </p:tav>
                                      </p:tavLst>
                                    </p:anim>
                                    <p:anim calcmode="lin" valueType="num">
                                      <p:cBhvr>
                                        <p:cTn id="46" dur="500" fill="hold"/>
                                        <p:tgtEl>
                                          <p:spTgt spid="29731"/>
                                        </p:tgtEl>
                                        <p:attrNameLst>
                                          <p:attrName>ppt_h</p:attrName>
                                        </p:attrNameLst>
                                      </p:cBhvr>
                                      <p:tavLst>
                                        <p:tav tm="0">
                                          <p:val>
                                            <p:fltVal val="0"/>
                                          </p:val>
                                        </p:tav>
                                        <p:tav tm="100000">
                                          <p:val>
                                            <p:strVal val="#ppt_h"/>
                                          </p:val>
                                        </p:tav>
                                      </p:tavLst>
                                    </p:anim>
                                    <p:anim calcmode="lin" valueType="num">
                                      <p:cBhvr>
                                        <p:cTn id="47" dur="500" fill="hold"/>
                                        <p:tgtEl>
                                          <p:spTgt spid="29731"/>
                                        </p:tgtEl>
                                        <p:attrNameLst>
                                          <p:attrName>style.rotation</p:attrName>
                                        </p:attrNameLst>
                                      </p:cBhvr>
                                      <p:tavLst>
                                        <p:tav tm="0">
                                          <p:val>
                                            <p:fltVal val="90"/>
                                          </p:val>
                                        </p:tav>
                                        <p:tav tm="100000">
                                          <p:val>
                                            <p:fltVal val="0"/>
                                          </p:val>
                                        </p:tav>
                                      </p:tavLst>
                                    </p:anim>
                                    <p:animEffect transition="in" filter="fade">
                                      <p:cBhvr>
                                        <p:cTn id="48" dur="500"/>
                                        <p:tgtEl>
                                          <p:spTgt spid="29731"/>
                                        </p:tgtEl>
                                      </p:cBhvr>
                                    </p:animEffect>
                                  </p:childTnLst>
                                </p:cTn>
                              </p:par>
                            </p:childTnLst>
                          </p:cTn>
                        </p:par>
                        <p:par>
                          <p:cTn id="49" fill="hold" nodeType="afterGroup">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29703"/>
                                        </p:tgtEl>
                                        <p:attrNameLst>
                                          <p:attrName>style.visibility</p:attrName>
                                        </p:attrNameLst>
                                      </p:cBhvr>
                                      <p:to>
                                        <p:strVal val="visible"/>
                                      </p:to>
                                    </p:set>
                                    <p:animEffect transition="in" filter="wipe(up)">
                                      <p:cBhvr>
                                        <p:cTn id="52" dur="500"/>
                                        <p:tgtEl>
                                          <p:spTgt spid="29703"/>
                                        </p:tgtEl>
                                      </p:cBhvr>
                                    </p:animEffect>
                                  </p:childTnLst>
                                </p:cTn>
                              </p:par>
                            </p:childTnLst>
                          </p:cTn>
                        </p:par>
                        <p:par>
                          <p:cTn id="53" fill="hold" nodeType="afterGroup">
                            <p:stCondLst>
                              <p:cond delay="5000"/>
                            </p:stCondLst>
                            <p:childTnLst>
                              <p:par>
                                <p:cTn id="54" presetID="31" presetClass="entr" presetSubtype="0" fill="hold" nodeType="afterEffect">
                                  <p:stCondLst>
                                    <p:cond delay="0"/>
                                  </p:stCondLst>
                                  <p:childTnLst>
                                    <p:set>
                                      <p:cBhvr>
                                        <p:cTn id="55" dur="1" fill="hold">
                                          <p:stCondLst>
                                            <p:cond delay="0"/>
                                          </p:stCondLst>
                                        </p:cTn>
                                        <p:tgtEl>
                                          <p:spTgt spid="29740"/>
                                        </p:tgtEl>
                                        <p:attrNameLst>
                                          <p:attrName>style.visibility</p:attrName>
                                        </p:attrNameLst>
                                      </p:cBhvr>
                                      <p:to>
                                        <p:strVal val="visible"/>
                                      </p:to>
                                    </p:set>
                                    <p:anim calcmode="lin" valueType="num">
                                      <p:cBhvr>
                                        <p:cTn id="56" dur="500" fill="hold"/>
                                        <p:tgtEl>
                                          <p:spTgt spid="29740"/>
                                        </p:tgtEl>
                                        <p:attrNameLst>
                                          <p:attrName>ppt_w</p:attrName>
                                        </p:attrNameLst>
                                      </p:cBhvr>
                                      <p:tavLst>
                                        <p:tav tm="0">
                                          <p:val>
                                            <p:fltVal val="0"/>
                                          </p:val>
                                        </p:tav>
                                        <p:tav tm="100000">
                                          <p:val>
                                            <p:strVal val="#ppt_w"/>
                                          </p:val>
                                        </p:tav>
                                      </p:tavLst>
                                    </p:anim>
                                    <p:anim calcmode="lin" valueType="num">
                                      <p:cBhvr>
                                        <p:cTn id="57" dur="500" fill="hold"/>
                                        <p:tgtEl>
                                          <p:spTgt spid="29740"/>
                                        </p:tgtEl>
                                        <p:attrNameLst>
                                          <p:attrName>ppt_h</p:attrName>
                                        </p:attrNameLst>
                                      </p:cBhvr>
                                      <p:tavLst>
                                        <p:tav tm="0">
                                          <p:val>
                                            <p:fltVal val="0"/>
                                          </p:val>
                                        </p:tav>
                                        <p:tav tm="100000">
                                          <p:val>
                                            <p:strVal val="#ppt_h"/>
                                          </p:val>
                                        </p:tav>
                                      </p:tavLst>
                                    </p:anim>
                                    <p:anim calcmode="lin" valueType="num">
                                      <p:cBhvr>
                                        <p:cTn id="58" dur="500" fill="hold"/>
                                        <p:tgtEl>
                                          <p:spTgt spid="29740"/>
                                        </p:tgtEl>
                                        <p:attrNameLst>
                                          <p:attrName>style.rotation</p:attrName>
                                        </p:attrNameLst>
                                      </p:cBhvr>
                                      <p:tavLst>
                                        <p:tav tm="0">
                                          <p:val>
                                            <p:fltVal val="90"/>
                                          </p:val>
                                        </p:tav>
                                        <p:tav tm="100000">
                                          <p:val>
                                            <p:fltVal val="0"/>
                                          </p:val>
                                        </p:tav>
                                      </p:tavLst>
                                    </p:anim>
                                    <p:animEffect transition="in" filter="fade">
                                      <p:cBhvr>
                                        <p:cTn id="59" dur="500"/>
                                        <p:tgtEl>
                                          <p:spTgt spid="29740"/>
                                        </p:tgtEl>
                                      </p:cBhvr>
                                    </p:animEffect>
                                  </p:childTnLst>
                                </p:cTn>
                              </p:par>
                            </p:childTnLst>
                          </p:cTn>
                        </p:par>
                        <p:par>
                          <p:cTn id="60" fill="hold" nodeType="afterGroup">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29704"/>
                                        </p:tgtEl>
                                        <p:attrNameLst>
                                          <p:attrName>style.visibility</p:attrName>
                                        </p:attrNameLst>
                                      </p:cBhvr>
                                      <p:to>
                                        <p:strVal val="visible"/>
                                      </p:to>
                                    </p:set>
                                    <p:animEffect transition="in" filter="wipe(right)">
                                      <p:cBhvr>
                                        <p:cTn id="63" dur="500"/>
                                        <p:tgtEl>
                                          <p:spTgt spid="29704"/>
                                        </p:tgtEl>
                                      </p:cBhvr>
                                    </p:animEffect>
                                  </p:childTnLst>
                                </p:cTn>
                              </p:par>
                            </p:childTnLst>
                          </p:cTn>
                        </p:par>
                        <p:par>
                          <p:cTn id="64" fill="hold" nodeType="afterGroup">
                            <p:stCondLst>
                              <p:cond delay="6000"/>
                            </p:stCondLst>
                            <p:childTnLst>
                              <p:par>
                                <p:cTn id="65" presetID="31" presetClass="entr" presetSubtype="0" fill="hold" nodeType="afterEffect">
                                  <p:stCondLst>
                                    <p:cond delay="0"/>
                                  </p:stCondLst>
                                  <p:childTnLst>
                                    <p:set>
                                      <p:cBhvr>
                                        <p:cTn id="66" dur="1" fill="hold">
                                          <p:stCondLst>
                                            <p:cond delay="0"/>
                                          </p:stCondLst>
                                        </p:cTn>
                                        <p:tgtEl>
                                          <p:spTgt spid="29737"/>
                                        </p:tgtEl>
                                        <p:attrNameLst>
                                          <p:attrName>style.visibility</p:attrName>
                                        </p:attrNameLst>
                                      </p:cBhvr>
                                      <p:to>
                                        <p:strVal val="visible"/>
                                      </p:to>
                                    </p:set>
                                    <p:anim calcmode="lin" valueType="num">
                                      <p:cBhvr>
                                        <p:cTn id="67" dur="500" fill="hold"/>
                                        <p:tgtEl>
                                          <p:spTgt spid="29737"/>
                                        </p:tgtEl>
                                        <p:attrNameLst>
                                          <p:attrName>ppt_w</p:attrName>
                                        </p:attrNameLst>
                                      </p:cBhvr>
                                      <p:tavLst>
                                        <p:tav tm="0">
                                          <p:val>
                                            <p:fltVal val="0"/>
                                          </p:val>
                                        </p:tav>
                                        <p:tav tm="100000">
                                          <p:val>
                                            <p:strVal val="#ppt_w"/>
                                          </p:val>
                                        </p:tav>
                                      </p:tavLst>
                                    </p:anim>
                                    <p:anim calcmode="lin" valueType="num">
                                      <p:cBhvr>
                                        <p:cTn id="68" dur="500" fill="hold"/>
                                        <p:tgtEl>
                                          <p:spTgt spid="29737"/>
                                        </p:tgtEl>
                                        <p:attrNameLst>
                                          <p:attrName>ppt_h</p:attrName>
                                        </p:attrNameLst>
                                      </p:cBhvr>
                                      <p:tavLst>
                                        <p:tav tm="0">
                                          <p:val>
                                            <p:fltVal val="0"/>
                                          </p:val>
                                        </p:tav>
                                        <p:tav tm="100000">
                                          <p:val>
                                            <p:strVal val="#ppt_h"/>
                                          </p:val>
                                        </p:tav>
                                      </p:tavLst>
                                    </p:anim>
                                    <p:anim calcmode="lin" valueType="num">
                                      <p:cBhvr>
                                        <p:cTn id="69" dur="500" fill="hold"/>
                                        <p:tgtEl>
                                          <p:spTgt spid="29737"/>
                                        </p:tgtEl>
                                        <p:attrNameLst>
                                          <p:attrName>style.rotation</p:attrName>
                                        </p:attrNameLst>
                                      </p:cBhvr>
                                      <p:tavLst>
                                        <p:tav tm="0">
                                          <p:val>
                                            <p:fltVal val="90"/>
                                          </p:val>
                                        </p:tav>
                                        <p:tav tm="100000">
                                          <p:val>
                                            <p:fltVal val="0"/>
                                          </p:val>
                                        </p:tav>
                                      </p:tavLst>
                                    </p:anim>
                                    <p:animEffect transition="in" filter="fade">
                                      <p:cBhvr>
                                        <p:cTn id="70" dur="500"/>
                                        <p:tgtEl>
                                          <p:spTgt spid="29737"/>
                                        </p:tgtEl>
                                      </p:cBhvr>
                                    </p:animEffect>
                                  </p:childTnLst>
                                </p:cTn>
                              </p:par>
                            </p:childTnLst>
                          </p:cTn>
                        </p:par>
                        <p:par>
                          <p:cTn id="71" fill="hold" nodeType="afterGroup">
                            <p:stCondLst>
                              <p:cond delay="6500"/>
                            </p:stCondLst>
                            <p:childTnLst>
                              <p:par>
                                <p:cTn id="72" presetID="22" presetClass="entr" presetSubtype="2" fill="hold" grpId="0" nodeType="afterEffect">
                                  <p:stCondLst>
                                    <p:cond delay="0"/>
                                  </p:stCondLst>
                                  <p:childTnLst>
                                    <p:set>
                                      <p:cBhvr>
                                        <p:cTn id="73" dur="1" fill="hold">
                                          <p:stCondLst>
                                            <p:cond delay="0"/>
                                          </p:stCondLst>
                                        </p:cTn>
                                        <p:tgtEl>
                                          <p:spTgt spid="29705"/>
                                        </p:tgtEl>
                                        <p:attrNameLst>
                                          <p:attrName>style.visibility</p:attrName>
                                        </p:attrNameLst>
                                      </p:cBhvr>
                                      <p:to>
                                        <p:strVal val="visible"/>
                                      </p:to>
                                    </p:set>
                                    <p:animEffect transition="in" filter="wipe(right)">
                                      <p:cBhvr>
                                        <p:cTn id="74" dur="500"/>
                                        <p:tgtEl>
                                          <p:spTgt spid="29705"/>
                                        </p:tgtEl>
                                      </p:cBhvr>
                                    </p:animEffect>
                                  </p:childTnLst>
                                </p:cTn>
                              </p:par>
                            </p:childTnLst>
                          </p:cTn>
                        </p:par>
                        <p:par>
                          <p:cTn id="75" fill="hold" nodeType="afterGroup">
                            <p:stCondLst>
                              <p:cond delay="7000"/>
                            </p:stCondLst>
                            <p:childTnLst>
                              <p:par>
                                <p:cTn id="76" presetID="31" presetClass="entr" presetSubtype="0" fill="hold" nodeType="afterEffect">
                                  <p:stCondLst>
                                    <p:cond delay="0"/>
                                  </p:stCondLst>
                                  <p:childTnLst>
                                    <p:set>
                                      <p:cBhvr>
                                        <p:cTn id="77" dur="1" fill="hold">
                                          <p:stCondLst>
                                            <p:cond delay="0"/>
                                          </p:stCondLst>
                                        </p:cTn>
                                        <p:tgtEl>
                                          <p:spTgt spid="29734"/>
                                        </p:tgtEl>
                                        <p:attrNameLst>
                                          <p:attrName>style.visibility</p:attrName>
                                        </p:attrNameLst>
                                      </p:cBhvr>
                                      <p:to>
                                        <p:strVal val="visible"/>
                                      </p:to>
                                    </p:set>
                                    <p:anim calcmode="lin" valueType="num">
                                      <p:cBhvr>
                                        <p:cTn id="78" dur="500" fill="hold"/>
                                        <p:tgtEl>
                                          <p:spTgt spid="29734"/>
                                        </p:tgtEl>
                                        <p:attrNameLst>
                                          <p:attrName>ppt_w</p:attrName>
                                        </p:attrNameLst>
                                      </p:cBhvr>
                                      <p:tavLst>
                                        <p:tav tm="0">
                                          <p:val>
                                            <p:fltVal val="0"/>
                                          </p:val>
                                        </p:tav>
                                        <p:tav tm="100000">
                                          <p:val>
                                            <p:strVal val="#ppt_w"/>
                                          </p:val>
                                        </p:tav>
                                      </p:tavLst>
                                    </p:anim>
                                    <p:anim calcmode="lin" valueType="num">
                                      <p:cBhvr>
                                        <p:cTn id="79" dur="500" fill="hold"/>
                                        <p:tgtEl>
                                          <p:spTgt spid="29734"/>
                                        </p:tgtEl>
                                        <p:attrNameLst>
                                          <p:attrName>ppt_h</p:attrName>
                                        </p:attrNameLst>
                                      </p:cBhvr>
                                      <p:tavLst>
                                        <p:tav tm="0">
                                          <p:val>
                                            <p:fltVal val="0"/>
                                          </p:val>
                                        </p:tav>
                                        <p:tav tm="100000">
                                          <p:val>
                                            <p:strVal val="#ppt_h"/>
                                          </p:val>
                                        </p:tav>
                                      </p:tavLst>
                                    </p:anim>
                                    <p:anim calcmode="lin" valueType="num">
                                      <p:cBhvr>
                                        <p:cTn id="80" dur="500" fill="hold"/>
                                        <p:tgtEl>
                                          <p:spTgt spid="29734"/>
                                        </p:tgtEl>
                                        <p:attrNameLst>
                                          <p:attrName>style.rotation</p:attrName>
                                        </p:attrNameLst>
                                      </p:cBhvr>
                                      <p:tavLst>
                                        <p:tav tm="0">
                                          <p:val>
                                            <p:fltVal val="90"/>
                                          </p:val>
                                        </p:tav>
                                        <p:tav tm="100000">
                                          <p:val>
                                            <p:fltVal val="0"/>
                                          </p:val>
                                        </p:tav>
                                      </p:tavLst>
                                    </p:anim>
                                    <p:animEffect transition="in" filter="fade">
                                      <p:cBhvr>
                                        <p:cTn id="81" dur="500"/>
                                        <p:tgtEl>
                                          <p:spTgt spid="29734"/>
                                        </p:tgtEl>
                                      </p:cBhvr>
                                    </p:animEffect>
                                  </p:childTnLst>
                                </p:cTn>
                              </p:par>
                            </p:childTnLst>
                          </p:cTn>
                        </p:par>
                        <p:par>
                          <p:cTn id="82" fill="hold" nodeType="afterGroup">
                            <p:stCondLst>
                              <p:cond delay="7500"/>
                            </p:stCondLst>
                            <p:childTnLst>
                              <p:par>
                                <p:cTn id="83" presetID="22" presetClass="entr" presetSubtype="1" fill="hold" nodeType="afterEffect">
                                  <p:stCondLst>
                                    <p:cond delay="0"/>
                                  </p:stCondLst>
                                  <p:childTnLst>
                                    <p:set>
                                      <p:cBhvr>
                                        <p:cTn id="84" dur="1" fill="hold">
                                          <p:stCondLst>
                                            <p:cond delay="0"/>
                                          </p:stCondLst>
                                        </p:cTn>
                                        <p:tgtEl>
                                          <p:spTgt spid="29706"/>
                                        </p:tgtEl>
                                        <p:attrNameLst>
                                          <p:attrName>style.visibility</p:attrName>
                                        </p:attrNameLst>
                                      </p:cBhvr>
                                      <p:to>
                                        <p:strVal val="visible"/>
                                      </p:to>
                                    </p:set>
                                    <p:animEffect transition="in" filter="wipe(up)">
                                      <p:cBhvr>
                                        <p:cTn id="85" dur="500"/>
                                        <p:tgtEl>
                                          <p:spTgt spid="29706"/>
                                        </p:tgtEl>
                                      </p:cBhvr>
                                    </p:animEffect>
                                  </p:childTnLst>
                                </p:cTn>
                              </p:par>
                            </p:childTnLst>
                          </p:cTn>
                        </p:par>
                        <p:par>
                          <p:cTn id="86" fill="hold" nodeType="afterGroup">
                            <p:stCondLst>
                              <p:cond delay="8000"/>
                            </p:stCondLst>
                            <p:childTnLst>
                              <p:par>
                                <p:cTn id="87" presetID="31" presetClass="entr" presetSubtype="0" fill="hold" nodeType="afterEffect">
                                  <p:stCondLst>
                                    <p:cond delay="0"/>
                                  </p:stCondLst>
                                  <p:childTnLst>
                                    <p:set>
                                      <p:cBhvr>
                                        <p:cTn id="88" dur="1" fill="hold">
                                          <p:stCondLst>
                                            <p:cond delay="0"/>
                                          </p:stCondLst>
                                        </p:cTn>
                                        <p:tgtEl>
                                          <p:spTgt spid="29743"/>
                                        </p:tgtEl>
                                        <p:attrNameLst>
                                          <p:attrName>style.visibility</p:attrName>
                                        </p:attrNameLst>
                                      </p:cBhvr>
                                      <p:to>
                                        <p:strVal val="visible"/>
                                      </p:to>
                                    </p:set>
                                    <p:anim calcmode="lin" valueType="num">
                                      <p:cBhvr>
                                        <p:cTn id="89" dur="500" fill="hold"/>
                                        <p:tgtEl>
                                          <p:spTgt spid="29743"/>
                                        </p:tgtEl>
                                        <p:attrNameLst>
                                          <p:attrName>ppt_w</p:attrName>
                                        </p:attrNameLst>
                                      </p:cBhvr>
                                      <p:tavLst>
                                        <p:tav tm="0">
                                          <p:val>
                                            <p:fltVal val="0"/>
                                          </p:val>
                                        </p:tav>
                                        <p:tav tm="100000">
                                          <p:val>
                                            <p:strVal val="#ppt_w"/>
                                          </p:val>
                                        </p:tav>
                                      </p:tavLst>
                                    </p:anim>
                                    <p:anim calcmode="lin" valueType="num">
                                      <p:cBhvr>
                                        <p:cTn id="90" dur="500" fill="hold"/>
                                        <p:tgtEl>
                                          <p:spTgt spid="29743"/>
                                        </p:tgtEl>
                                        <p:attrNameLst>
                                          <p:attrName>ppt_h</p:attrName>
                                        </p:attrNameLst>
                                      </p:cBhvr>
                                      <p:tavLst>
                                        <p:tav tm="0">
                                          <p:val>
                                            <p:fltVal val="0"/>
                                          </p:val>
                                        </p:tav>
                                        <p:tav tm="100000">
                                          <p:val>
                                            <p:strVal val="#ppt_h"/>
                                          </p:val>
                                        </p:tav>
                                      </p:tavLst>
                                    </p:anim>
                                    <p:anim calcmode="lin" valueType="num">
                                      <p:cBhvr>
                                        <p:cTn id="91" dur="500" fill="hold"/>
                                        <p:tgtEl>
                                          <p:spTgt spid="29743"/>
                                        </p:tgtEl>
                                        <p:attrNameLst>
                                          <p:attrName>style.rotation</p:attrName>
                                        </p:attrNameLst>
                                      </p:cBhvr>
                                      <p:tavLst>
                                        <p:tav tm="0">
                                          <p:val>
                                            <p:fltVal val="90"/>
                                          </p:val>
                                        </p:tav>
                                        <p:tav tm="100000">
                                          <p:val>
                                            <p:fltVal val="0"/>
                                          </p:val>
                                        </p:tav>
                                      </p:tavLst>
                                    </p:anim>
                                    <p:animEffect transition="in" filter="fade">
                                      <p:cBhvr>
                                        <p:cTn id="92" dur="500"/>
                                        <p:tgtEl>
                                          <p:spTgt spid="29743"/>
                                        </p:tgtEl>
                                      </p:cBhvr>
                                    </p:animEffect>
                                  </p:childTnLst>
                                </p:cTn>
                              </p:par>
                              <p:par>
                                <p:cTn id="93" presetID="31" presetClass="entr" presetSubtype="0" fill="hold" nodeType="withEffect">
                                  <p:stCondLst>
                                    <p:cond delay="100"/>
                                  </p:stCondLst>
                                  <p:childTnLst>
                                    <p:set>
                                      <p:cBhvr>
                                        <p:cTn id="94" dur="1" fill="hold">
                                          <p:stCondLst>
                                            <p:cond delay="0"/>
                                          </p:stCondLst>
                                        </p:cTn>
                                        <p:tgtEl>
                                          <p:spTgt spid="29746"/>
                                        </p:tgtEl>
                                        <p:attrNameLst>
                                          <p:attrName>style.visibility</p:attrName>
                                        </p:attrNameLst>
                                      </p:cBhvr>
                                      <p:to>
                                        <p:strVal val="visible"/>
                                      </p:to>
                                    </p:set>
                                    <p:anim calcmode="lin" valueType="num">
                                      <p:cBhvr>
                                        <p:cTn id="95" dur="500" fill="hold"/>
                                        <p:tgtEl>
                                          <p:spTgt spid="29746"/>
                                        </p:tgtEl>
                                        <p:attrNameLst>
                                          <p:attrName>ppt_w</p:attrName>
                                        </p:attrNameLst>
                                      </p:cBhvr>
                                      <p:tavLst>
                                        <p:tav tm="0">
                                          <p:val>
                                            <p:fltVal val="0"/>
                                          </p:val>
                                        </p:tav>
                                        <p:tav tm="100000">
                                          <p:val>
                                            <p:strVal val="#ppt_w"/>
                                          </p:val>
                                        </p:tav>
                                      </p:tavLst>
                                    </p:anim>
                                    <p:anim calcmode="lin" valueType="num">
                                      <p:cBhvr>
                                        <p:cTn id="96" dur="500" fill="hold"/>
                                        <p:tgtEl>
                                          <p:spTgt spid="29746"/>
                                        </p:tgtEl>
                                        <p:attrNameLst>
                                          <p:attrName>ppt_h</p:attrName>
                                        </p:attrNameLst>
                                      </p:cBhvr>
                                      <p:tavLst>
                                        <p:tav tm="0">
                                          <p:val>
                                            <p:fltVal val="0"/>
                                          </p:val>
                                        </p:tav>
                                        <p:tav tm="100000">
                                          <p:val>
                                            <p:strVal val="#ppt_h"/>
                                          </p:val>
                                        </p:tav>
                                      </p:tavLst>
                                    </p:anim>
                                    <p:anim calcmode="lin" valueType="num">
                                      <p:cBhvr>
                                        <p:cTn id="97" dur="500" fill="hold"/>
                                        <p:tgtEl>
                                          <p:spTgt spid="29746"/>
                                        </p:tgtEl>
                                        <p:attrNameLst>
                                          <p:attrName>style.rotation</p:attrName>
                                        </p:attrNameLst>
                                      </p:cBhvr>
                                      <p:tavLst>
                                        <p:tav tm="0">
                                          <p:val>
                                            <p:fltVal val="90"/>
                                          </p:val>
                                        </p:tav>
                                        <p:tav tm="100000">
                                          <p:val>
                                            <p:fltVal val="0"/>
                                          </p:val>
                                        </p:tav>
                                      </p:tavLst>
                                    </p:anim>
                                    <p:animEffect transition="in" filter="fade">
                                      <p:cBhvr>
                                        <p:cTn id="98" dur="500"/>
                                        <p:tgtEl>
                                          <p:spTgt spid="29746"/>
                                        </p:tgtEl>
                                      </p:cBhvr>
                                    </p:animEffect>
                                  </p:childTnLst>
                                </p:cTn>
                              </p:par>
                              <p:par>
                                <p:cTn id="99" presetID="31" presetClass="entr" presetSubtype="0" fill="hold" nodeType="withEffect">
                                  <p:stCondLst>
                                    <p:cond delay="200"/>
                                  </p:stCondLst>
                                  <p:childTnLst>
                                    <p:set>
                                      <p:cBhvr>
                                        <p:cTn id="100" dur="1" fill="hold">
                                          <p:stCondLst>
                                            <p:cond delay="0"/>
                                          </p:stCondLst>
                                        </p:cTn>
                                        <p:tgtEl>
                                          <p:spTgt spid="29749"/>
                                        </p:tgtEl>
                                        <p:attrNameLst>
                                          <p:attrName>style.visibility</p:attrName>
                                        </p:attrNameLst>
                                      </p:cBhvr>
                                      <p:to>
                                        <p:strVal val="visible"/>
                                      </p:to>
                                    </p:set>
                                    <p:anim calcmode="lin" valueType="num">
                                      <p:cBhvr>
                                        <p:cTn id="101" dur="500" fill="hold"/>
                                        <p:tgtEl>
                                          <p:spTgt spid="29749"/>
                                        </p:tgtEl>
                                        <p:attrNameLst>
                                          <p:attrName>ppt_w</p:attrName>
                                        </p:attrNameLst>
                                      </p:cBhvr>
                                      <p:tavLst>
                                        <p:tav tm="0">
                                          <p:val>
                                            <p:fltVal val="0"/>
                                          </p:val>
                                        </p:tav>
                                        <p:tav tm="100000">
                                          <p:val>
                                            <p:strVal val="#ppt_w"/>
                                          </p:val>
                                        </p:tav>
                                      </p:tavLst>
                                    </p:anim>
                                    <p:anim calcmode="lin" valueType="num">
                                      <p:cBhvr>
                                        <p:cTn id="102" dur="500" fill="hold"/>
                                        <p:tgtEl>
                                          <p:spTgt spid="29749"/>
                                        </p:tgtEl>
                                        <p:attrNameLst>
                                          <p:attrName>ppt_h</p:attrName>
                                        </p:attrNameLst>
                                      </p:cBhvr>
                                      <p:tavLst>
                                        <p:tav tm="0">
                                          <p:val>
                                            <p:fltVal val="0"/>
                                          </p:val>
                                        </p:tav>
                                        <p:tav tm="100000">
                                          <p:val>
                                            <p:strVal val="#ppt_h"/>
                                          </p:val>
                                        </p:tav>
                                      </p:tavLst>
                                    </p:anim>
                                    <p:anim calcmode="lin" valueType="num">
                                      <p:cBhvr>
                                        <p:cTn id="103" dur="500" fill="hold"/>
                                        <p:tgtEl>
                                          <p:spTgt spid="29749"/>
                                        </p:tgtEl>
                                        <p:attrNameLst>
                                          <p:attrName>style.rotation</p:attrName>
                                        </p:attrNameLst>
                                      </p:cBhvr>
                                      <p:tavLst>
                                        <p:tav tm="0">
                                          <p:val>
                                            <p:fltVal val="90"/>
                                          </p:val>
                                        </p:tav>
                                        <p:tav tm="100000">
                                          <p:val>
                                            <p:fltVal val="0"/>
                                          </p:val>
                                        </p:tav>
                                      </p:tavLst>
                                    </p:anim>
                                    <p:animEffect transition="in" filter="fade">
                                      <p:cBhvr>
                                        <p:cTn id="104" dur="500"/>
                                        <p:tgtEl>
                                          <p:spTgt spid="29749"/>
                                        </p:tgtEl>
                                      </p:cBhvr>
                                    </p:animEffect>
                                  </p:childTnLst>
                                </p:cTn>
                              </p:par>
                              <p:par>
                                <p:cTn id="105" presetID="31" presetClass="entr" presetSubtype="0" fill="hold" nodeType="withEffect">
                                  <p:stCondLst>
                                    <p:cond delay="300"/>
                                  </p:stCondLst>
                                  <p:childTnLst>
                                    <p:set>
                                      <p:cBhvr>
                                        <p:cTn id="106" dur="1" fill="hold">
                                          <p:stCondLst>
                                            <p:cond delay="0"/>
                                          </p:stCondLst>
                                        </p:cTn>
                                        <p:tgtEl>
                                          <p:spTgt spid="29752"/>
                                        </p:tgtEl>
                                        <p:attrNameLst>
                                          <p:attrName>style.visibility</p:attrName>
                                        </p:attrNameLst>
                                      </p:cBhvr>
                                      <p:to>
                                        <p:strVal val="visible"/>
                                      </p:to>
                                    </p:set>
                                    <p:anim calcmode="lin" valueType="num">
                                      <p:cBhvr>
                                        <p:cTn id="107" dur="500" fill="hold"/>
                                        <p:tgtEl>
                                          <p:spTgt spid="29752"/>
                                        </p:tgtEl>
                                        <p:attrNameLst>
                                          <p:attrName>ppt_w</p:attrName>
                                        </p:attrNameLst>
                                      </p:cBhvr>
                                      <p:tavLst>
                                        <p:tav tm="0">
                                          <p:val>
                                            <p:fltVal val="0"/>
                                          </p:val>
                                        </p:tav>
                                        <p:tav tm="100000">
                                          <p:val>
                                            <p:strVal val="#ppt_w"/>
                                          </p:val>
                                        </p:tav>
                                      </p:tavLst>
                                    </p:anim>
                                    <p:anim calcmode="lin" valueType="num">
                                      <p:cBhvr>
                                        <p:cTn id="108" dur="500" fill="hold"/>
                                        <p:tgtEl>
                                          <p:spTgt spid="29752"/>
                                        </p:tgtEl>
                                        <p:attrNameLst>
                                          <p:attrName>ppt_h</p:attrName>
                                        </p:attrNameLst>
                                      </p:cBhvr>
                                      <p:tavLst>
                                        <p:tav tm="0">
                                          <p:val>
                                            <p:fltVal val="0"/>
                                          </p:val>
                                        </p:tav>
                                        <p:tav tm="100000">
                                          <p:val>
                                            <p:strVal val="#ppt_h"/>
                                          </p:val>
                                        </p:tav>
                                      </p:tavLst>
                                    </p:anim>
                                    <p:anim calcmode="lin" valueType="num">
                                      <p:cBhvr>
                                        <p:cTn id="109" dur="500" fill="hold"/>
                                        <p:tgtEl>
                                          <p:spTgt spid="29752"/>
                                        </p:tgtEl>
                                        <p:attrNameLst>
                                          <p:attrName>style.rotation</p:attrName>
                                        </p:attrNameLst>
                                      </p:cBhvr>
                                      <p:tavLst>
                                        <p:tav tm="0">
                                          <p:val>
                                            <p:fltVal val="90"/>
                                          </p:val>
                                        </p:tav>
                                        <p:tav tm="100000">
                                          <p:val>
                                            <p:fltVal val="0"/>
                                          </p:val>
                                        </p:tav>
                                      </p:tavLst>
                                    </p:anim>
                                    <p:animEffect transition="in" filter="fade">
                                      <p:cBhvr>
                                        <p:cTn id="110" dur="500"/>
                                        <p:tgtEl>
                                          <p:spTgt spid="29752"/>
                                        </p:tgtEl>
                                      </p:cBhvr>
                                    </p:animEffect>
                                  </p:childTnLst>
                                </p:cTn>
                              </p:par>
                            </p:childTnLst>
                          </p:cTn>
                        </p:par>
                        <p:par>
                          <p:cTn id="111" fill="hold" nodeType="afterGroup">
                            <p:stCondLst>
                              <p:cond delay="8800"/>
                            </p:stCondLst>
                            <p:childTnLst>
                              <p:par>
                                <p:cTn id="112" presetID="22" presetClass="entr" presetSubtype="1" fill="hold" grpId="0" nodeType="afterEffect">
                                  <p:stCondLst>
                                    <p:cond delay="0"/>
                                  </p:stCondLst>
                                  <p:childTnLst>
                                    <p:set>
                                      <p:cBhvr>
                                        <p:cTn id="113" dur="1" fill="hold">
                                          <p:stCondLst>
                                            <p:cond delay="0"/>
                                          </p:stCondLst>
                                        </p:cTn>
                                        <p:tgtEl>
                                          <p:spTgt spid="29722"/>
                                        </p:tgtEl>
                                        <p:attrNameLst>
                                          <p:attrName>style.visibility</p:attrName>
                                        </p:attrNameLst>
                                      </p:cBhvr>
                                      <p:to>
                                        <p:strVal val="visible"/>
                                      </p:to>
                                    </p:set>
                                    <p:animEffect transition="in" filter="wipe(up)">
                                      <p:cBhvr>
                                        <p:cTn id="114" dur="500"/>
                                        <p:tgtEl>
                                          <p:spTgt spid="29722"/>
                                        </p:tgtEl>
                                      </p:cBhvr>
                                    </p:animEffect>
                                  </p:childTnLst>
                                </p:cTn>
                              </p:par>
                              <p:par>
                                <p:cTn id="115" presetID="31" presetClass="entr" presetSubtype="0" fill="hold" nodeType="withEffect">
                                  <p:stCondLst>
                                    <p:cond delay="100"/>
                                  </p:stCondLst>
                                  <p:childTnLst>
                                    <p:set>
                                      <p:cBhvr>
                                        <p:cTn id="116" dur="1" fill="hold">
                                          <p:stCondLst>
                                            <p:cond delay="0"/>
                                          </p:stCondLst>
                                        </p:cTn>
                                        <p:tgtEl>
                                          <p:spTgt spid="29755"/>
                                        </p:tgtEl>
                                        <p:attrNameLst>
                                          <p:attrName>style.visibility</p:attrName>
                                        </p:attrNameLst>
                                      </p:cBhvr>
                                      <p:to>
                                        <p:strVal val="visible"/>
                                      </p:to>
                                    </p:set>
                                    <p:anim calcmode="lin" valueType="num">
                                      <p:cBhvr>
                                        <p:cTn id="117" dur="500" fill="hold"/>
                                        <p:tgtEl>
                                          <p:spTgt spid="29755"/>
                                        </p:tgtEl>
                                        <p:attrNameLst>
                                          <p:attrName>ppt_w</p:attrName>
                                        </p:attrNameLst>
                                      </p:cBhvr>
                                      <p:tavLst>
                                        <p:tav tm="0">
                                          <p:val>
                                            <p:fltVal val="0"/>
                                          </p:val>
                                        </p:tav>
                                        <p:tav tm="100000">
                                          <p:val>
                                            <p:strVal val="#ppt_w"/>
                                          </p:val>
                                        </p:tav>
                                      </p:tavLst>
                                    </p:anim>
                                    <p:anim calcmode="lin" valueType="num">
                                      <p:cBhvr>
                                        <p:cTn id="118" dur="500" fill="hold"/>
                                        <p:tgtEl>
                                          <p:spTgt spid="29755"/>
                                        </p:tgtEl>
                                        <p:attrNameLst>
                                          <p:attrName>ppt_h</p:attrName>
                                        </p:attrNameLst>
                                      </p:cBhvr>
                                      <p:tavLst>
                                        <p:tav tm="0">
                                          <p:val>
                                            <p:fltVal val="0"/>
                                          </p:val>
                                        </p:tav>
                                        <p:tav tm="100000">
                                          <p:val>
                                            <p:strVal val="#ppt_h"/>
                                          </p:val>
                                        </p:tav>
                                      </p:tavLst>
                                    </p:anim>
                                    <p:anim calcmode="lin" valueType="num">
                                      <p:cBhvr>
                                        <p:cTn id="119" dur="500" fill="hold"/>
                                        <p:tgtEl>
                                          <p:spTgt spid="29755"/>
                                        </p:tgtEl>
                                        <p:attrNameLst>
                                          <p:attrName>style.rotation</p:attrName>
                                        </p:attrNameLst>
                                      </p:cBhvr>
                                      <p:tavLst>
                                        <p:tav tm="0">
                                          <p:val>
                                            <p:fltVal val="90"/>
                                          </p:val>
                                        </p:tav>
                                        <p:tav tm="100000">
                                          <p:val>
                                            <p:fltVal val="0"/>
                                          </p:val>
                                        </p:tav>
                                      </p:tavLst>
                                    </p:anim>
                                    <p:animEffect transition="in" filter="fade">
                                      <p:cBhvr>
                                        <p:cTn id="120" dur="500"/>
                                        <p:tgtEl>
                                          <p:spTgt spid="29755"/>
                                        </p:tgtEl>
                                      </p:cBhvr>
                                    </p:animEffect>
                                  </p:childTnLst>
                                </p:cTn>
                              </p:par>
                            </p:childTnLst>
                          </p:cTn>
                        </p:par>
                        <p:par>
                          <p:cTn id="121" fill="hold" nodeType="afterGroup">
                            <p:stCondLst>
                              <p:cond delay="9400"/>
                            </p:stCondLst>
                            <p:childTnLst>
                              <p:par>
                                <p:cTn id="122" presetID="22" presetClass="entr" presetSubtype="1" fill="hold" grpId="0" nodeType="afterEffect">
                                  <p:stCondLst>
                                    <p:cond delay="0"/>
                                  </p:stCondLst>
                                  <p:childTnLst>
                                    <p:set>
                                      <p:cBhvr>
                                        <p:cTn id="123" dur="1" fill="hold">
                                          <p:stCondLst>
                                            <p:cond delay="0"/>
                                          </p:stCondLst>
                                        </p:cTn>
                                        <p:tgtEl>
                                          <p:spTgt spid="29723"/>
                                        </p:tgtEl>
                                        <p:attrNameLst>
                                          <p:attrName>style.visibility</p:attrName>
                                        </p:attrNameLst>
                                      </p:cBhvr>
                                      <p:to>
                                        <p:strVal val="visible"/>
                                      </p:to>
                                    </p:set>
                                    <p:animEffect transition="in" filter="wipe(up)">
                                      <p:cBhvr>
                                        <p:cTn id="124" dur="500"/>
                                        <p:tgtEl>
                                          <p:spTgt spid="29723"/>
                                        </p:tgtEl>
                                      </p:cBhvr>
                                    </p:animEffect>
                                  </p:childTnLst>
                                </p:cTn>
                              </p:par>
                              <p:par>
                                <p:cTn id="125" presetID="31" presetClass="entr" presetSubtype="0" fill="hold" nodeType="withEffect">
                                  <p:stCondLst>
                                    <p:cond delay="100"/>
                                  </p:stCondLst>
                                  <p:childTnLst>
                                    <p:set>
                                      <p:cBhvr>
                                        <p:cTn id="126" dur="1" fill="hold">
                                          <p:stCondLst>
                                            <p:cond delay="0"/>
                                          </p:stCondLst>
                                        </p:cTn>
                                        <p:tgtEl>
                                          <p:spTgt spid="29758"/>
                                        </p:tgtEl>
                                        <p:attrNameLst>
                                          <p:attrName>style.visibility</p:attrName>
                                        </p:attrNameLst>
                                      </p:cBhvr>
                                      <p:to>
                                        <p:strVal val="visible"/>
                                      </p:to>
                                    </p:set>
                                    <p:anim calcmode="lin" valueType="num">
                                      <p:cBhvr>
                                        <p:cTn id="127" dur="500" fill="hold"/>
                                        <p:tgtEl>
                                          <p:spTgt spid="29758"/>
                                        </p:tgtEl>
                                        <p:attrNameLst>
                                          <p:attrName>ppt_w</p:attrName>
                                        </p:attrNameLst>
                                      </p:cBhvr>
                                      <p:tavLst>
                                        <p:tav tm="0">
                                          <p:val>
                                            <p:fltVal val="0"/>
                                          </p:val>
                                        </p:tav>
                                        <p:tav tm="100000">
                                          <p:val>
                                            <p:strVal val="#ppt_w"/>
                                          </p:val>
                                        </p:tav>
                                      </p:tavLst>
                                    </p:anim>
                                    <p:anim calcmode="lin" valueType="num">
                                      <p:cBhvr>
                                        <p:cTn id="128" dur="500" fill="hold"/>
                                        <p:tgtEl>
                                          <p:spTgt spid="29758"/>
                                        </p:tgtEl>
                                        <p:attrNameLst>
                                          <p:attrName>ppt_h</p:attrName>
                                        </p:attrNameLst>
                                      </p:cBhvr>
                                      <p:tavLst>
                                        <p:tav tm="0">
                                          <p:val>
                                            <p:fltVal val="0"/>
                                          </p:val>
                                        </p:tav>
                                        <p:tav tm="100000">
                                          <p:val>
                                            <p:strVal val="#ppt_h"/>
                                          </p:val>
                                        </p:tav>
                                      </p:tavLst>
                                    </p:anim>
                                    <p:anim calcmode="lin" valueType="num">
                                      <p:cBhvr>
                                        <p:cTn id="129" dur="500" fill="hold"/>
                                        <p:tgtEl>
                                          <p:spTgt spid="29758"/>
                                        </p:tgtEl>
                                        <p:attrNameLst>
                                          <p:attrName>style.rotation</p:attrName>
                                        </p:attrNameLst>
                                      </p:cBhvr>
                                      <p:tavLst>
                                        <p:tav tm="0">
                                          <p:val>
                                            <p:fltVal val="90"/>
                                          </p:val>
                                        </p:tav>
                                        <p:tav tm="100000">
                                          <p:val>
                                            <p:fltVal val="0"/>
                                          </p:val>
                                        </p:tav>
                                      </p:tavLst>
                                    </p:anim>
                                    <p:animEffect transition="in" filter="fade">
                                      <p:cBhvr>
                                        <p:cTn id="130" dur="500"/>
                                        <p:tgtEl>
                                          <p:spTgt spid="29758"/>
                                        </p:tgtEl>
                                      </p:cBhvr>
                                    </p:animEffect>
                                  </p:childTnLst>
                                </p:cTn>
                              </p:par>
                            </p:childTnLst>
                          </p:cTn>
                        </p:par>
                        <p:par>
                          <p:cTn id="131" fill="hold" nodeType="afterGroup">
                            <p:stCondLst>
                              <p:cond delay="10000"/>
                            </p:stCondLst>
                            <p:childTnLst>
                              <p:par>
                                <p:cTn id="132" presetID="22" presetClass="entr" presetSubtype="1" fill="hold" grpId="0" nodeType="afterEffect">
                                  <p:stCondLst>
                                    <p:cond delay="0"/>
                                  </p:stCondLst>
                                  <p:childTnLst>
                                    <p:set>
                                      <p:cBhvr>
                                        <p:cTn id="133" dur="1" fill="hold">
                                          <p:stCondLst>
                                            <p:cond delay="0"/>
                                          </p:stCondLst>
                                        </p:cTn>
                                        <p:tgtEl>
                                          <p:spTgt spid="29724"/>
                                        </p:tgtEl>
                                        <p:attrNameLst>
                                          <p:attrName>style.visibility</p:attrName>
                                        </p:attrNameLst>
                                      </p:cBhvr>
                                      <p:to>
                                        <p:strVal val="visible"/>
                                      </p:to>
                                    </p:set>
                                    <p:animEffect transition="in" filter="wipe(up)">
                                      <p:cBhvr>
                                        <p:cTn id="134" dur="500"/>
                                        <p:tgtEl>
                                          <p:spTgt spid="29724"/>
                                        </p:tgtEl>
                                      </p:cBhvr>
                                    </p:animEffect>
                                  </p:childTnLst>
                                </p:cTn>
                              </p:par>
                              <p:par>
                                <p:cTn id="135" presetID="31" presetClass="entr" presetSubtype="0" fill="hold" nodeType="withEffect">
                                  <p:stCondLst>
                                    <p:cond delay="100"/>
                                  </p:stCondLst>
                                  <p:childTnLst>
                                    <p:set>
                                      <p:cBhvr>
                                        <p:cTn id="136" dur="1" fill="hold">
                                          <p:stCondLst>
                                            <p:cond delay="0"/>
                                          </p:stCondLst>
                                        </p:cTn>
                                        <p:tgtEl>
                                          <p:spTgt spid="29761"/>
                                        </p:tgtEl>
                                        <p:attrNameLst>
                                          <p:attrName>style.visibility</p:attrName>
                                        </p:attrNameLst>
                                      </p:cBhvr>
                                      <p:to>
                                        <p:strVal val="visible"/>
                                      </p:to>
                                    </p:set>
                                    <p:anim calcmode="lin" valueType="num">
                                      <p:cBhvr>
                                        <p:cTn id="137" dur="500" fill="hold"/>
                                        <p:tgtEl>
                                          <p:spTgt spid="29761"/>
                                        </p:tgtEl>
                                        <p:attrNameLst>
                                          <p:attrName>ppt_w</p:attrName>
                                        </p:attrNameLst>
                                      </p:cBhvr>
                                      <p:tavLst>
                                        <p:tav tm="0">
                                          <p:val>
                                            <p:fltVal val="0"/>
                                          </p:val>
                                        </p:tav>
                                        <p:tav tm="100000">
                                          <p:val>
                                            <p:strVal val="#ppt_w"/>
                                          </p:val>
                                        </p:tav>
                                      </p:tavLst>
                                    </p:anim>
                                    <p:anim calcmode="lin" valueType="num">
                                      <p:cBhvr>
                                        <p:cTn id="138" dur="500" fill="hold"/>
                                        <p:tgtEl>
                                          <p:spTgt spid="29761"/>
                                        </p:tgtEl>
                                        <p:attrNameLst>
                                          <p:attrName>ppt_h</p:attrName>
                                        </p:attrNameLst>
                                      </p:cBhvr>
                                      <p:tavLst>
                                        <p:tav tm="0">
                                          <p:val>
                                            <p:fltVal val="0"/>
                                          </p:val>
                                        </p:tav>
                                        <p:tav tm="100000">
                                          <p:val>
                                            <p:strVal val="#ppt_h"/>
                                          </p:val>
                                        </p:tav>
                                      </p:tavLst>
                                    </p:anim>
                                    <p:anim calcmode="lin" valueType="num">
                                      <p:cBhvr>
                                        <p:cTn id="139" dur="500" fill="hold"/>
                                        <p:tgtEl>
                                          <p:spTgt spid="29761"/>
                                        </p:tgtEl>
                                        <p:attrNameLst>
                                          <p:attrName>style.rotation</p:attrName>
                                        </p:attrNameLst>
                                      </p:cBhvr>
                                      <p:tavLst>
                                        <p:tav tm="0">
                                          <p:val>
                                            <p:fltVal val="90"/>
                                          </p:val>
                                        </p:tav>
                                        <p:tav tm="100000">
                                          <p:val>
                                            <p:fltVal val="0"/>
                                          </p:val>
                                        </p:tav>
                                      </p:tavLst>
                                    </p:anim>
                                    <p:animEffect transition="in" filter="fade">
                                      <p:cBhvr>
                                        <p:cTn id="140" dur="500"/>
                                        <p:tgtEl>
                                          <p:spTgt spid="29761"/>
                                        </p:tgtEl>
                                      </p:cBhvr>
                                    </p:animEffect>
                                  </p:childTnLst>
                                </p:cTn>
                              </p:par>
                            </p:childTnLst>
                          </p:cTn>
                        </p:par>
                        <p:par>
                          <p:cTn id="141" fill="hold" nodeType="afterGroup">
                            <p:stCondLst>
                              <p:cond delay="10600"/>
                            </p:stCondLst>
                            <p:childTnLst>
                              <p:par>
                                <p:cTn id="142" presetID="16" presetClass="entr" presetSubtype="42" fill="hold" nodeType="afterEffect">
                                  <p:stCondLst>
                                    <p:cond delay="0"/>
                                  </p:stCondLst>
                                  <p:childTnLst>
                                    <p:set>
                                      <p:cBhvr>
                                        <p:cTn id="143" dur="1" fill="hold">
                                          <p:stCondLst>
                                            <p:cond delay="0"/>
                                          </p:stCondLst>
                                        </p:cTn>
                                        <p:tgtEl>
                                          <p:spTgt spid="29713"/>
                                        </p:tgtEl>
                                        <p:attrNameLst>
                                          <p:attrName>style.visibility</p:attrName>
                                        </p:attrNameLst>
                                      </p:cBhvr>
                                      <p:to>
                                        <p:strVal val="visible"/>
                                      </p:to>
                                    </p:set>
                                    <p:animEffect transition="in" filter="barn(outHorizontal)">
                                      <p:cBhvr>
                                        <p:cTn id="144" dur="500"/>
                                        <p:tgtEl>
                                          <p:spTgt spid="29713"/>
                                        </p:tgtEl>
                                      </p:cBhvr>
                                    </p:animEffect>
                                  </p:childTnLst>
                                </p:cTn>
                              </p:par>
                            </p:childTnLst>
                          </p:cTn>
                        </p:par>
                        <p:par>
                          <p:cTn id="145" fill="hold" nodeType="afterGroup">
                            <p:stCondLst>
                              <p:cond delay="11100"/>
                            </p:stCondLst>
                            <p:childTnLst>
                              <p:par>
                                <p:cTn id="146" presetID="31" presetClass="entr" presetSubtype="0" fill="hold" nodeType="afterEffect">
                                  <p:stCondLst>
                                    <p:cond delay="0"/>
                                  </p:stCondLst>
                                  <p:childTnLst>
                                    <p:set>
                                      <p:cBhvr>
                                        <p:cTn id="147" dur="1" fill="hold">
                                          <p:stCondLst>
                                            <p:cond delay="0"/>
                                          </p:stCondLst>
                                        </p:cTn>
                                        <p:tgtEl>
                                          <p:spTgt spid="29764"/>
                                        </p:tgtEl>
                                        <p:attrNameLst>
                                          <p:attrName>style.visibility</p:attrName>
                                        </p:attrNameLst>
                                      </p:cBhvr>
                                      <p:to>
                                        <p:strVal val="visible"/>
                                      </p:to>
                                    </p:set>
                                    <p:anim calcmode="lin" valueType="num">
                                      <p:cBhvr>
                                        <p:cTn id="148" dur="500" fill="hold"/>
                                        <p:tgtEl>
                                          <p:spTgt spid="29764"/>
                                        </p:tgtEl>
                                        <p:attrNameLst>
                                          <p:attrName>ppt_w</p:attrName>
                                        </p:attrNameLst>
                                      </p:cBhvr>
                                      <p:tavLst>
                                        <p:tav tm="0">
                                          <p:val>
                                            <p:fltVal val="0"/>
                                          </p:val>
                                        </p:tav>
                                        <p:tav tm="100000">
                                          <p:val>
                                            <p:strVal val="#ppt_w"/>
                                          </p:val>
                                        </p:tav>
                                      </p:tavLst>
                                    </p:anim>
                                    <p:anim calcmode="lin" valueType="num">
                                      <p:cBhvr>
                                        <p:cTn id="149" dur="500" fill="hold"/>
                                        <p:tgtEl>
                                          <p:spTgt spid="29764"/>
                                        </p:tgtEl>
                                        <p:attrNameLst>
                                          <p:attrName>ppt_h</p:attrName>
                                        </p:attrNameLst>
                                      </p:cBhvr>
                                      <p:tavLst>
                                        <p:tav tm="0">
                                          <p:val>
                                            <p:fltVal val="0"/>
                                          </p:val>
                                        </p:tav>
                                        <p:tav tm="100000">
                                          <p:val>
                                            <p:strVal val="#ppt_h"/>
                                          </p:val>
                                        </p:tav>
                                      </p:tavLst>
                                    </p:anim>
                                    <p:anim calcmode="lin" valueType="num">
                                      <p:cBhvr>
                                        <p:cTn id="150" dur="500" fill="hold"/>
                                        <p:tgtEl>
                                          <p:spTgt spid="29764"/>
                                        </p:tgtEl>
                                        <p:attrNameLst>
                                          <p:attrName>style.rotation</p:attrName>
                                        </p:attrNameLst>
                                      </p:cBhvr>
                                      <p:tavLst>
                                        <p:tav tm="0">
                                          <p:val>
                                            <p:fltVal val="90"/>
                                          </p:val>
                                        </p:tav>
                                        <p:tav tm="100000">
                                          <p:val>
                                            <p:fltVal val="0"/>
                                          </p:val>
                                        </p:tav>
                                      </p:tavLst>
                                    </p:anim>
                                    <p:animEffect transition="in" filter="fade">
                                      <p:cBhvr>
                                        <p:cTn id="151" dur="500"/>
                                        <p:tgtEl>
                                          <p:spTgt spid="29764"/>
                                        </p:tgtEl>
                                      </p:cBhvr>
                                    </p:animEffect>
                                  </p:childTnLst>
                                </p:cTn>
                              </p:par>
                              <p:par>
                                <p:cTn id="152" presetID="31" presetClass="entr" presetSubtype="0" fill="hold" nodeType="withEffect">
                                  <p:stCondLst>
                                    <p:cond delay="0"/>
                                  </p:stCondLst>
                                  <p:childTnLst>
                                    <p:set>
                                      <p:cBhvr>
                                        <p:cTn id="153" dur="1" fill="hold">
                                          <p:stCondLst>
                                            <p:cond delay="0"/>
                                          </p:stCondLst>
                                        </p:cTn>
                                        <p:tgtEl>
                                          <p:spTgt spid="29767"/>
                                        </p:tgtEl>
                                        <p:attrNameLst>
                                          <p:attrName>style.visibility</p:attrName>
                                        </p:attrNameLst>
                                      </p:cBhvr>
                                      <p:to>
                                        <p:strVal val="visible"/>
                                      </p:to>
                                    </p:set>
                                    <p:anim calcmode="lin" valueType="num">
                                      <p:cBhvr>
                                        <p:cTn id="154" dur="500" fill="hold"/>
                                        <p:tgtEl>
                                          <p:spTgt spid="29767"/>
                                        </p:tgtEl>
                                        <p:attrNameLst>
                                          <p:attrName>ppt_w</p:attrName>
                                        </p:attrNameLst>
                                      </p:cBhvr>
                                      <p:tavLst>
                                        <p:tav tm="0">
                                          <p:val>
                                            <p:fltVal val="0"/>
                                          </p:val>
                                        </p:tav>
                                        <p:tav tm="100000">
                                          <p:val>
                                            <p:strVal val="#ppt_w"/>
                                          </p:val>
                                        </p:tav>
                                      </p:tavLst>
                                    </p:anim>
                                    <p:anim calcmode="lin" valueType="num">
                                      <p:cBhvr>
                                        <p:cTn id="155" dur="500" fill="hold"/>
                                        <p:tgtEl>
                                          <p:spTgt spid="29767"/>
                                        </p:tgtEl>
                                        <p:attrNameLst>
                                          <p:attrName>ppt_h</p:attrName>
                                        </p:attrNameLst>
                                      </p:cBhvr>
                                      <p:tavLst>
                                        <p:tav tm="0">
                                          <p:val>
                                            <p:fltVal val="0"/>
                                          </p:val>
                                        </p:tav>
                                        <p:tav tm="100000">
                                          <p:val>
                                            <p:strVal val="#ppt_h"/>
                                          </p:val>
                                        </p:tav>
                                      </p:tavLst>
                                    </p:anim>
                                    <p:anim calcmode="lin" valueType="num">
                                      <p:cBhvr>
                                        <p:cTn id="156" dur="500" fill="hold"/>
                                        <p:tgtEl>
                                          <p:spTgt spid="29767"/>
                                        </p:tgtEl>
                                        <p:attrNameLst>
                                          <p:attrName>style.rotation</p:attrName>
                                        </p:attrNameLst>
                                      </p:cBhvr>
                                      <p:tavLst>
                                        <p:tav tm="0">
                                          <p:val>
                                            <p:fltVal val="90"/>
                                          </p:val>
                                        </p:tav>
                                        <p:tav tm="100000">
                                          <p:val>
                                            <p:fltVal val="0"/>
                                          </p:val>
                                        </p:tav>
                                      </p:tavLst>
                                    </p:anim>
                                    <p:animEffect transition="in" filter="fade">
                                      <p:cBhvr>
                                        <p:cTn id="157" dur="500"/>
                                        <p:tgtEl>
                                          <p:spTgt spid="29767"/>
                                        </p:tgtEl>
                                      </p:cBhvr>
                                    </p:animEffect>
                                  </p:childTnLst>
                                </p:cTn>
                              </p:par>
                            </p:childTnLst>
                          </p:cTn>
                        </p:par>
                        <p:par>
                          <p:cTn id="158" fill="hold" nodeType="afterGroup">
                            <p:stCondLst>
                              <p:cond delay="11600"/>
                            </p:stCondLst>
                            <p:childTnLst>
                              <p:par>
                                <p:cTn id="159" presetID="22" presetClass="entr" presetSubtype="1" fill="hold" grpId="0" nodeType="afterEffect">
                                  <p:stCondLst>
                                    <p:cond delay="0"/>
                                  </p:stCondLst>
                                  <p:childTnLst>
                                    <p:set>
                                      <p:cBhvr>
                                        <p:cTn id="160" dur="1" fill="hold">
                                          <p:stCondLst>
                                            <p:cond delay="0"/>
                                          </p:stCondLst>
                                        </p:cTn>
                                        <p:tgtEl>
                                          <p:spTgt spid="29721"/>
                                        </p:tgtEl>
                                        <p:attrNameLst>
                                          <p:attrName>style.visibility</p:attrName>
                                        </p:attrNameLst>
                                      </p:cBhvr>
                                      <p:to>
                                        <p:strVal val="visible"/>
                                      </p:to>
                                    </p:set>
                                    <p:animEffect transition="in" filter="wipe(up)">
                                      <p:cBhvr>
                                        <p:cTn id="161" dur="500"/>
                                        <p:tgtEl>
                                          <p:spTgt spid="29721"/>
                                        </p:tgtEl>
                                      </p:cBhvr>
                                    </p:animEffect>
                                  </p:childTnLst>
                                </p:cTn>
                              </p:par>
                              <p:par>
                                <p:cTn id="162" presetID="31" presetClass="entr" presetSubtype="0" fill="hold" nodeType="withEffect">
                                  <p:stCondLst>
                                    <p:cond delay="300"/>
                                  </p:stCondLst>
                                  <p:childTnLst>
                                    <p:set>
                                      <p:cBhvr>
                                        <p:cTn id="163" dur="1" fill="hold">
                                          <p:stCondLst>
                                            <p:cond delay="0"/>
                                          </p:stCondLst>
                                        </p:cTn>
                                        <p:tgtEl>
                                          <p:spTgt spid="29770"/>
                                        </p:tgtEl>
                                        <p:attrNameLst>
                                          <p:attrName>style.visibility</p:attrName>
                                        </p:attrNameLst>
                                      </p:cBhvr>
                                      <p:to>
                                        <p:strVal val="visible"/>
                                      </p:to>
                                    </p:set>
                                    <p:anim calcmode="lin" valueType="num">
                                      <p:cBhvr>
                                        <p:cTn id="164" dur="500" fill="hold"/>
                                        <p:tgtEl>
                                          <p:spTgt spid="29770"/>
                                        </p:tgtEl>
                                        <p:attrNameLst>
                                          <p:attrName>ppt_w</p:attrName>
                                        </p:attrNameLst>
                                      </p:cBhvr>
                                      <p:tavLst>
                                        <p:tav tm="0">
                                          <p:val>
                                            <p:fltVal val="0"/>
                                          </p:val>
                                        </p:tav>
                                        <p:tav tm="100000">
                                          <p:val>
                                            <p:strVal val="#ppt_w"/>
                                          </p:val>
                                        </p:tav>
                                      </p:tavLst>
                                    </p:anim>
                                    <p:anim calcmode="lin" valueType="num">
                                      <p:cBhvr>
                                        <p:cTn id="165" dur="500" fill="hold"/>
                                        <p:tgtEl>
                                          <p:spTgt spid="29770"/>
                                        </p:tgtEl>
                                        <p:attrNameLst>
                                          <p:attrName>ppt_h</p:attrName>
                                        </p:attrNameLst>
                                      </p:cBhvr>
                                      <p:tavLst>
                                        <p:tav tm="0">
                                          <p:val>
                                            <p:fltVal val="0"/>
                                          </p:val>
                                        </p:tav>
                                        <p:tav tm="100000">
                                          <p:val>
                                            <p:strVal val="#ppt_h"/>
                                          </p:val>
                                        </p:tav>
                                      </p:tavLst>
                                    </p:anim>
                                    <p:anim calcmode="lin" valueType="num">
                                      <p:cBhvr>
                                        <p:cTn id="166" dur="500" fill="hold"/>
                                        <p:tgtEl>
                                          <p:spTgt spid="29770"/>
                                        </p:tgtEl>
                                        <p:attrNameLst>
                                          <p:attrName>style.rotation</p:attrName>
                                        </p:attrNameLst>
                                      </p:cBhvr>
                                      <p:tavLst>
                                        <p:tav tm="0">
                                          <p:val>
                                            <p:fltVal val="90"/>
                                          </p:val>
                                        </p:tav>
                                        <p:tav tm="100000">
                                          <p:val>
                                            <p:fltVal val="0"/>
                                          </p:val>
                                        </p:tav>
                                      </p:tavLst>
                                    </p:anim>
                                    <p:animEffect transition="in" filter="fade">
                                      <p:cBhvr>
                                        <p:cTn id="167" dur="500"/>
                                        <p:tgtEl>
                                          <p:spTgt spid="29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utoUpdateAnimBg="0"/>
      <p:bldP spid="29701" grpId="0" animBg="1"/>
      <p:bldP spid="29702" grpId="0" animBg="1"/>
      <p:bldP spid="29703" grpId="0" animBg="1"/>
      <p:bldP spid="29704" grpId="0" animBg="1"/>
      <p:bldP spid="29705" grpId="0" animBg="1"/>
      <p:bldP spid="29721" grpId="0" animBg="1"/>
      <p:bldP spid="29722" grpId="0" animBg="1"/>
      <p:bldP spid="29723" grpId="0" animBg="1"/>
      <p:bldP spid="297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76"/>
          <p:cNvSpPr txBox="1">
            <a:spLocks noChangeArrowheads="1"/>
          </p:cNvSpPr>
          <p:nvPr/>
        </p:nvSpPr>
        <p:spPr bwMode="auto">
          <a:xfrm>
            <a:off x="641350" y="217488"/>
            <a:ext cx="5570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独资（合资）企业申报程序及材料</a:t>
            </a:r>
          </a:p>
        </p:txBody>
      </p:sp>
      <p:sp>
        <p:nvSpPr>
          <p:cNvPr id="3072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TextBox 1"/>
          <p:cNvSpPr txBox="1">
            <a:spLocks noChangeArrowheads="1"/>
          </p:cNvSpPr>
          <p:nvPr/>
        </p:nvSpPr>
        <p:spPr bwMode="auto">
          <a:xfrm>
            <a:off x="636588" y="596900"/>
            <a:ext cx="6851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Application Procedures and Materials for Single Proprietorship or Joint Venture Enterprises</a:t>
            </a:r>
            <a:endParaRPr lang="zh-CN" altLang="en-US" sz="1200">
              <a:latin typeface="微软雅黑" pitchFamily="34" charset="-122"/>
              <a:ea typeface="微软雅黑" pitchFamily="34" charset="-122"/>
            </a:endParaRPr>
          </a:p>
        </p:txBody>
      </p:sp>
      <p:sp>
        <p:nvSpPr>
          <p:cNvPr id="30725" name="Freeform 7"/>
          <p:cNvSpPr>
            <a:spLocks/>
          </p:cNvSpPr>
          <p:nvPr/>
        </p:nvSpPr>
        <p:spPr bwMode="auto">
          <a:xfrm>
            <a:off x="1233488" y="1338263"/>
            <a:ext cx="71437" cy="5519737"/>
          </a:xfrm>
          <a:custGeom>
            <a:avLst/>
            <a:gdLst>
              <a:gd name="T0" fmla="*/ 2147483647 w 143"/>
              <a:gd name="T1" fmla="*/ 0 h 7085"/>
              <a:gd name="T2" fmla="*/ 2147483647 w 143"/>
              <a:gd name="T3" fmla="*/ 0 h 7085"/>
              <a:gd name="T4" fmla="*/ 2147483647 w 143"/>
              <a:gd name="T5" fmla="*/ 2147483647 h 7085"/>
              <a:gd name="T6" fmla="*/ 2147483647 w 143"/>
              <a:gd name="T7" fmla="*/ 2147483647 h 7085"/>
              <a:gd name="T8" fmla="*/ 2147483647 w 143"/>
              <a:gd name="T9" fmla="*/ 2147483647 h 7085"/>
              <a:gd name="T10" fmla="*/ 2147483647 w 143"/>
              <a:gd name="T11" fmla="*/ 2147483647 h 7085"/>
              <a:gd name="T12" fmla="*/ 0 w 143"/>
              <a:gd name="T13" fmla="*/ 2147483647 h 7085"/>
              <a:gd name="T14" fmla="*/ 0 w 143"/>
              <a:gd name="T15" fmla="*/ 2147483647 h 7085"/>
              <a:gd name="T16" fmla="*/ 2147483647 w 143"/>
              <a:gd name="T17" fmla="*/ 0 h 70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6" name="Oval 8"/>
          <p:cNvSpPr>
            <a:spLocks noChangeArrowheads="1"/>
          </p:cNvSpPr>
          <p:nvPr/>
        </p:nvSpPr>
        <p:spPr bwMode="auto">
          <a:xfrm>
            <a:off x="1050925" y="1068388"/>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27" name="Freeform 9"/>
          <p:cNvSpPr>
            <a:spLocks/>
          </p:cNvSpPr>
          <p:nvPr/>
        </p:nvSpPr>
        <p:spPr bwMode="auto">
          <a:xfrm>
            <a:off x="1501775" y="1182688"/>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8" name="TextBox 7"/>
          <p:cNvSpPr txBox="1">
            <a:spLocks noChangeArrowheads="1"/>
          </p:cNvSpPr>
          <p:nvPr/>
        </p:nvSpPr>
        <p:spPr bwMode="auto">
          <a:xfrm>
            <a:off x="1692275" y="1112838"/>
            <a:ext cx="2493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一、办理企业名称登记</a:t>
            </a:r>
          </a:p>
        </p:txBody>
      </p:sp>
      <p:sp>
        <p:nvSpPr>
          <p:cNvPr id="30729" name="Oval 8"/>
          <p:cNvSpPr>
            <a:spLocks noChangeArrowheads="1"/>
          </p:cNvSpPr>
          <p:nvPr/>
        </p:nvSpPr>
        <p:spPr bwMode="auto">
          <a:xfrm>
            <a:off x="1050925" y="1655763"/>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0" name="Freeform 9"/>
          <p:cNvSpPr>
            <a:spLocks/>
          </p:cNvSpPr>
          <p:nvPr/>
        </p:nvSpPr>
        <p:spPr bwMode="auto">
          <a:xfrm>
            <a:off x="1501775" y="1770063"/>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1" name="TextBox 10"/>
          <p:cNvSpPr txBox="1">
            <a:spLocks noChangeArrowheads="1"/>
          </p:cNvSpPr>
          <p:nvPr/>
        </p:nvSpPr>
        <p:spPr bwMode="auto">
          <a:xfrm>
            <a:off x="1692275" y="1700213"/>
            <a:ext cx="364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二、报批建设项目环境影响申报表</a:t>
            </a:r>
          </a:p>
        </p:txBody>
      </p:sp>
      <p:sp>
        <p:nvSpPr>
          <p:cNvPr id="30732" name="Oval 8"/>
          <p:cNvSpPr>
            <a:spLocks noChangeArrowheads="1"/>
          </p:cNvSpPr>
          <p:nvPr/>
        </p:nvSpPr>
        <p:spPr bwMode="auto">
          <a:xfrm>
            <a:off x="1050925" y="227012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3" name="Freeform 9"/>
          <p:cNvSpPr>
            <a:spLocks/>
          </p:cNvSpPr>
          <p:nvPr/>
        </p:nvSpPr>
        <p:spPr bwMode="auto">
          <a:xfrm>
            <a:off x="1501775" y="238442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4" name="TextBox 16"/>
          <p:cNvSpPr txBox="1">
            <a:spLocks noChangeArrowheads="1"/>
          </p:cNvSpPr>
          <p:nvPr/>
        </p:nvSpPr>
        <p:spPr bwMode="auto">
          <a:xfrm>
            <a:off x="1692275" y="2314575"/>
            <a:ext cx="6624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三、报批独资企业章程、可行性报告、申请表</a:t>
            </a:r>
            <a:r>
              <a:rPr lang="en-US" altLang="zh-CN" b="1">
                <a:latin typeface="微软雅黑" pitchFamily="34" charset="-122"/>
                <a:ea typeface="微软雅黑" pitchFamily="34" charset="-122"/>
              </a:rPr>
              <a:t>(</a:t>
            </a:r>
            <a:r>
              <a:rPr lang="zh-CN" altLang="en-US" b="1">
                <a:latin typeface="微软雅黑" pitchFamily="34" charset="-122"/>
                <a:ea typeface="微软雅黑" pitchFamily="34" charset="-122"/>
              </a:rPr>
              <a:t>合资企业需报合同、章程、可行性报告</a:t>
            </a:r>
            <a:r>
              <a:rPr lang="en-US" altLang="zh-CN" b="1">
                <a:latin typeface="微软雅黑" pitchFamily="34" charset="-122"/>
                <a:ea typeface="微软雅黑" pitchFamily="34" charset="-122"/>
              </a:rPr>
              <a:t>)</a:t>
            </a:r>
            <a:endParaRPr lang="zh-CN" altLang="en-US" b="1">
              <a:latin typeface="微软雅黑" pitchFamily="34" charset="-122"/>
              <a:ea typeface="微软雅黑" pitchFamily="34" charset="-122"/>
            </a:endParaRPr>
          </a:p>
        </p:txBody>
      </p:sp>
      <p:sp>
        <p:nvSpPr>
          <p:cNvPr id="30735" name="Oval 8"/>
          <p:cNvSpPr>
            <a:spLocks noChangeAspect="1" noChangeArrowheads="1"/>
          </p:cNvSpPr>
          <p:nvPr/>
        </p:nvSpPr>
        <p:spPr bwMode="auto">
          <a:xfrm>
            <a:off x="1152525" y="309562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6" name="TextBox 19"/>
          <p:cNvSpPr txBox="1">
            <a:spLocks noChangeArrowheads="1"/>
          </p:cNvSpPr>
          <p:nvPr/>
        </p:nvSpPr>
        <p:spPr bwMode="auto">
          <a:xfrm>
            <a:off x="1692275" y="3027363"/>
            <a:ext cx="662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1</a:t>
            </a:r>
            <a:r>
              <a:rPr lang="zh-CN" altLang="en-US">
                <a:latin typeface="微软雅黑" pitchFamily="34" charset="-122"/>
                <a:ea typeface="微软雅黑" pitchFamily="34" charset="-122"/>
              </a:rPr>
              <a:t>、企业名称核准通知书；</a:t>
            </a:r>
          </a:p>
        </p:txBody>
      </p:sp>
      <p:sp>
        <p:nvSpPr>
          <p:cNvPr id="30737" name="Oval 8"/>
          <p:cNvSpPr>
            <a:spLocks noChangeAspect="1" noChangeArrowheads="1"/>
          </p:cNvSpPr>
          <p:nvPr/>
        </p:nvSpPr>
        <p:spPr bwMode="auto">
          <a:xfrm>
            <a:off x="1152525" y="3511550"/>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38" name="TextBox 21"/>
          <p:cNvSpPr txBox="1">
            <a:spLocks noChangeArrowheads="1"/>
          </p:cNvSpPr>
          <p:nvPr/>
        </p:nvSpPr>
        <p:spPr bwMode="auto">
          <a:xfrm>
            <a:off x="1692275" y="3443288"/>
            <a:ext cx="66246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、环保部门初审意见；</a:t>
            </a:r>
          </a:p>
        </p:txBody>
      </p:sp>
      <p:sp>
        <p:nvSpPr>
          <p:cNvPr id="30739" name="Oval 8"/>
          <p:cNvSpPr>
            <a:spLocks noChangeAspect="1" noChangeArrowheads="1"/>
          </p:cNvSpPr>
          <p:nvPr/>
        </p:nvSpPr>
        <p:spPr bwMode="auto">
          <a:xfrm>
            <a:off x="1152525" y="3983038"/>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0" name="TextBox 23"/>
          <p:cNvSpPr txBox="1">
            <a:spLocks noChangeArrowheads="1"/>
          </p:cNvSpPr>
          <p:nvPr/>
        </p:nvSpPr>
        <p:spPr bwMode="auto">
          <a:xfrm>
            <a:off x="1692275" y="3867150"/>
            <a:ext cx="66246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3</a:t>
            </a:r>
            <a:r>
              <a:rPr lang="zh-CN" altLang="en-US">
                <a:latin typeface="微软雅黑" pitchFamily="34" charset="-122"/>
                <a:ea typeface="微软雅黑" pitchFamily="34" charset="-122"/>
              </a:rPr>
              <a:t>、独资企企业章程及可行性报告、申请报告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合资企业需提供中外方共同签署的报批项目的申请报告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0741" name="Oval 8"/>
          <p:cNvSpPr>
            <a:spLocks noChangeAspect="1" noChangeArrowheads="1"/>
          </p:cNvSpPr>
          <p:nvPr/>
        </p:nvSpPr>
        <p:spPr bwMode="auto">
          <a:xfrm>
            <a:off x="1152525" y="4643438"/>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2" name="TextBox 25"/>
          <p:cNvSpPr txBox="1">
            <a:spLocks noChangeArrowheads="1"/>
          </p:cNvSpPr>
          <p:nvPr/>
        </p:nvSpPr>
        <p:spPr bwMode="auto">
          <a:xfrm>
            <a:off x="1692275" y="4527550"/>
            <a:ext cx="66246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4</a:t>
            </a:r>
            <a:r>
              <a:rPr lang="zh-CN" altLang="en-US">
                <a:latin typeface="微软雅黑" pitchFamily="34" charset="-122"/>
                <a:ea typeface="微软雅黑" pitchFamily="34" charset="-122"/>
              </a:rPr>
              <a:t>、独资企业章程及有关附件、项目可行性研究报告、</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在中国设立外资企业申请表</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合资企业需提供中外方共同签署的合同、章程、可行性报告及有关附件</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0743" name="Oval 8"/>
          <p:cNvSpPr>
            <a:spLocks noChangeAspect="1" noChangeArrowheads="1"/>
          </p:cNvSpPr>
          <p:nvPr/>
        </p:nvSpPr>
        <p:spPr bwMode="auto">
          <a:xfrm>
            <a:off x="1152525" y="566737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0744" name="TextBox 31"/>
          <p:cNvSpPr txBox="1">
            <a:spLocks noChangeArrowheads="1"/>
          </p:cNvSpPr>
          <p:nvPr/>
        </p:nvSpPr>
        <p:spPr bwMode="auto">
          <a:xfrm>
            <a:off x="1692275" y="5551488"/>
            <a:ext cx="6624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5</a:t>
            </a:r>
            <a:r>
              <a:rPr lang="zh-CN" altLang="en-US">
                <a:latin typeface="微软雅黑" pitchFamily="34" charset="-122"/>
                <a:ea typeface="微软雅黑" pitchFamily="34" charset="-122"/>
              </a:rPr>
              <a:t>、投资方所在国</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地区</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政府出具的、并经公证和认证的合法开业证明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营业执照</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300" fill="hold"/>
                                        <p:tgtEl>
                                          <p:spTgt spid="30723"/>
                                        </p:tgtEl>
                                        <p:attrNameLst>
                                          <p:attrName>ppt_x</p:attrName>
                                        </p:attrNameLst>
                                      </p:cBhvr>
                                      <p:tavLst>
                                        <p:tav tm="0">
                                          <p:val>
                                            <p:strVal val="0-#ppt_w/2"/>
                                          </p:val>
                                        </p:tav>
                                        <p:tav tm="100000">
                                          <p:val>
                                            <p:strVal val="#ppt_x"/>
                                          </p:val>
                                        </p:tav>
                                      </p:tavLst>
                                    </p:anim>
                                    <p:anim calcmode="lin" valueType="num">
                                      <p:cBhvr additive="base">
                                        <p:cTn id="8" dur="300" fill="hold"/>
                                        <p:tgtEl>
                                          <p:spTgt spid="3072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0722"/>
                                        </p:tgtEl>
                                        <p:attrNameLst>
                                          <p:attrName>style.visibility</p:attrName>
                                        </p:attrNameLst>
                                      </p:cBhvr>
                                      <p:to>
                                        <p:strVal val="visible"/>
                                      </p:to>
                                    </p:set>
                                    <p:anim by="(-#ppt_w*2)" calcmode="lin" valueType="num">
                                      <p:cBhvr rctx="PPT">
                                        <p:cTn id="12" dur="250" autoRev="1" fill="hold">
                                          <p:stCondLst>
                                            <p:cond delay="0"/>
                                          </p:stCondLst>
                                        </p:cTn>
                                        <p:tgtEl>
                                          <p:spTgt spid="30722"/>
                                        </p:tgtEl>
                                        <p:attrNameLst>
                                          <p:attrName>ppt_w</p:attrName>
                                        </p:attrNameLst>
                                      </p:cBhvr>
                                    </p:anim>
                                    <p:anim by="(#ppt_w*0.50)" calcmode="lin" valueType="num">
                                      <p:cBhvr>
                                        <p:cTn id="13" dur="250" decel="50000" autoRev="1" fill="hold">
                                          <p:stCondLst>
                                            <p:cond delay="0"/>
                                          </p:stCondLst>
                                        </p:cTn>
                                        <p:tgtEl>
                                          <p:spTgt spid="30722"/>
                                        </p:tgtEl>
                                        <p:attrNameLst>
                                          <p:attrName>ppt_x</p:attrName>
                                        </p:attrNameLst>
                                      </p:cBhvr>
                                    </p:anim>
                                    <p:anim from="(-#ppt_h/2)" to="(#ppt_y)" calcmode="lin" valueType="num">
                                      <p:cBhvr>
                                        <p:cTn id="14" dur="500" fill="hold">
                                          <p:stCondLst>
                                            <p:cond delay="0"/>
                                          </p:stCondLst>
                                        </p:cTn>
                                        <p:tgtEl>
                                          <p:spTgt spid="30722"/>
                                        </p:tgtEl>
                                        <p:attrNameLst>
                                          <p:attrName>ppt_y</p:attrName>
                                        </p:attrNameLst>
                                      </p:cBhvr>
                                    </p:anim>
                                    <p:animRot by="21600000">
                                      <p:cBhvr>
                                        <p:cTn id="15" dur="500" fill="hold">
                                          <p:stCondLst>
                                            <p:cond delay="0"/>
                                          </p:stCondLst>
                                        </p:cTn>
                                        <p:tgtEl>
                                          <p:spTgt spid="30722"/>
                                        </p:tgtEl>
                                        <p:attrNameLst>
                                          <p:attrName>r</p:attrName>
                                        </p:attrNameLst>
                                      </p:cBhvr>
                                    </p:animRo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0724"/>
                                        </p:tgtEl>
                                        <p:attrNameLst>
                                          <p:attrName>style.visibility</p:attrName>
                                        </p:attrNameLst>
                                      </p:cBhvr>
                                      <p:to>
                                        <p:strVal val="visible"/>
                                      </p:to>
                                    </p:set>
                                    <p:animEffect transition="in" filter="wipe(left)">
                                      <p:cBhvr>
                                        <p:cTn id="19" dur="500"/>
                                        <p:tgtEl>
                                          <p:spTgt spid="30724"/>
                                        </p:tgtEl>
                                      </p:cBhvr>
                                    </p:animEffect>
                                  </p:childTnLst>
                                </p:cTn>
                              </p:par>
                            </p:childTnLst>
                          </p:cTn>
                        </p:par>
                        <p:par>
                          <p:cTn id="20" fill="hold" nodeType="afterGroup">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30725"/>
                                        </p:tgtEl>
                                        <p:attrNameLst>
                                          <p:attrName>style.visibility</p:attrName>
                                        </p:attrNameLst>
                                      </p:cBhvr>
                                      <p:to>
                                        <p:strVal val="visible"/>
                                      </p:to>
                                    </p:set>
                                    <p:animEffect transition="in" filter="wipe(up)">
                                      <p:cBhvr>
                                        <p:cTn id="23" dur="500"/>
                                        <p:tgtEl>
                                          <p:spTgt spid="30725"/>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726"/>
                                        </p:tgtEl>
                                        <p:attrNameLst>
                                          <p:attrName>style.visibility</p:attrName>
                                        </p:attrNameLst>
                                      </p:cBhvr>
                                      <p:to>
                                        <p:strVal val="visible"/>
                                      </p:to>
                                    </p:set>
                                    <p:anim calcmode="lin" valueType="num">
                                      <p:cBhvr>
                                        <p:cTn id="27" dur="500" fill="hold"/>
                                        <p:tgtEl>
                                          <p:spTgt spid="30726"/>
                                        </p:tgtEl>
                                        <p:attrNameLst>
                                          <p:attrName>ppt_w</p:attrName>
                                        </p:attrNameLst>
                                      </p:cBhvr>
                                      <p:tavLst>
                                        <p:tav tm="0">
                                          <p:val>
                                            <p:fltVal val="0"/>
                                          </p:val>
                                        </p:tav>
                                        <p:tav tm="100000">
                                          <p:val>
                                            <p:strVal val="#ppt_w"/>
                                          </p:val>
                                        </p:tav>
                                      </p:tavLst>
                                    </p:anim>
                                    <p:anim calcmode="lin" valueType="num">
                                      <p:cBhvr>
                                        <p:cTn id="28" dur="500" fill="hold"/>
                                        <p:tgtEl>
                                          <p:spTgt spid="30726"/>
                                        </p:tgtEl>
                                        <p:attrNameLst>
                                          <p:attrName>ppt_h</p:attrName>
                                        </p:attrNameLst>
                                      </p:cBhvr>
                                      <p:tavLst>
                                        <p:tav tm="0">
                                          <p:val>
                                            <p:fltVal val="0"/>
                                          </p:val>
                                        </p:tav>
                                        <p:tav tm="100000">
                                          <p:val>
                                            <p:strVal val="#ppt_h"/>
                                          </p:val>
                                        </p:tav>
                                      </p:tavLst>
                                    </p:anim>
                                    <p:animEffect transition="in" filter="fade">
                                      <p:cBhvr>
                                        <p:cTn id="29" dur="500"/>
                                        <p:tgtEl>
                                          <p:spTgt spid="30726"/>
                                        </p:tgtEl>
                                      </p:cBhvr>
                                    </p:animEffect>
                                  </p:childTnLst>
                                </p:cTn>
                              </p:par>
                            </p:childTnLst>
                          </p:cTn>
                        </p:par>
                        <p:par>
                          <p:cTn id="30" fill="hold" nodeType="afterGroup">
                            <p:stCondLst>
                              <p:cond delay="3000"/>
                            </p:stCondLst>
                            <p:childTnLst>
                              <p:par>
                                <p:cTn id="31" presetID="12" presetClass="entr" presetSubtype="8" fill="hold" grpId="0" nodeType="afterEffect">
                                  <p:stCondLst>
                                    <p:cond delay="0"/>
                                  </p:stCondLst>
                                  <p:childTnLst>
                                    <p:set>
                                      <p:cBhvr>
                                        <p:cTn id="32" dur="1" fill="hold">
                                          <p:stCondLst>
                                            <p:cond delay="0"/>
                                          </p:stCondLst>
                                        </p:cTn>
                                        <p:tgtEl>
                                          <p:spTgt spid="30727"/>
                                        </p:tgtEl>
                                        <p:attrNameLst>
                                          <p:attrName>style.visibility</p:attrName>
                                        </p:attrNameLst>
                                      </p:cBhvr>
                                      <p:to>
                                        <p:strVal val="visible"/>
                                      </p:to>
                                    </p:set>
                                    <p:anim calcmode="lin" valueType="num">
                                      <p:cBhvr additive="base">
                                        <p:cTn id="33" dur="300"/>
                                        <p:tgtEl>
                                          <p:spTgt spid="30727"/>
                                        </p:tgtEl>
                                        <p:attrNameLst>
                                          <p:attrName>ppt_x</p:attrName>
                                        </p:attrNameLst>
                                      </p:cBhvr>
                                      <p:tavLst>
                                        <p:tav tm="0">
                                          <p:val>
                                            <p:strVal val="#ppt_x-#ppt_w*1.125000"/>
                                          </p:val>
                                        </p:tav>
                                        <p:tav tm="100000">
                                          <p:val>
                                            <p:strVal val="#ppt_x"/>
                                          </p:val>
                                        </p:tav>
                                      </p:tavLst>
                                    </p:anim>
                                    <p:animEffect transition="in" filter="wipe(right)">
                                      <p:cBhvr>
                                        <p:cTn id="34" dur="300"/>
                                        <p:tgtEl>
                                          <p:spTgt spid="30727"/>
                                        </p:tgtEl>
                                      </p:cBhvr>
                                    </p:animEffect>
                                  </p:childTnLst>
                                </p:cTn>
                              </p:par>
                            </p:childTnLst>
                          </p:cTn>
                        </p:par>
                        <p:par>
                          <p:cTn id="35" fill="hold" nodeType="afterGroup">
                            <p:stCondLst>
                              <p:cond delay="3300"/>
                            </p:stCondLst>
                            <p:childTnLst>
                              <p:par>
                                <p:cTn id="36" presetID="22" presetClass="entr" presetSubtype="8" fill="hold" grpId="0" nodeType="afterEffect">
                                  <p:stCondLst>
                                    <p:cond delay="0"/>
                                  </p:stCondLst>
                                  <p:childTnLst>
                                    <p:set>
                                      <p:cBhvr>
                                        <p:cTn id="37" dur="1" fill="hold">
                                          <p:stCondLst>
                                            <p:cond delay="0"/>
                                          </p:stCondLst>
                                        </p:cTn>
                                        <p:tgtEl>
                                          <p:spTgt spid="30728"/>
                                        </p:tgtEl>
                                        <p:attrNameLst>
                                          <p:attrName>style.visibility</p:attrName>
                                        </p:attrNameLst>
                                      </p:cBhvr>
                                      <p:to>
                                        <p:strVal val="visible"/>
                                      </p:to>
                                    </p:set>
                                    <p:animEffect transition="in" filter="wipe(left)">
                                      <p:cBhvr>
                                        <p:cTn id="38" dur="500"/>
                                        <p:tgtEl>
                                          <p:spTgt spid="30728"/>
                                        </p:tgtEl>
                                      </p:cBhvr>
                                    </p:animEffect>
                                  </p:childTnLst>
                                </p:cTn>
                              </p:par>
                            </p:childTnLst>
                          </p:cTn>
                        </p:par>
                        <p:par>
                          <p:cTn id="39" fill="hold" nodeType="afterGroup">
                            <p:stCondLst>
                              <p:cond delay="3800"/>
                            </p:stCondLst>
                            <p:childTnLst>
                              <p:par>
                                <p:cTn id="40" presetID="10" presetClass="entr" presetSubtype="0" fill="hold" grpId="0" nodeType="afterEffect">
                                  <p:stCondLst>
                                    <p:cond delay="0"/>
                                  </p:stCondLst>
                                  <p:childTnLst>
                                    <p:set>
                                      <p:cBhvr>
                                        <p:cTn id="41" dur="1" fill="hold">
                                          <p:stCondLst>
                                            <p:cond delay="0"/>
                                          </p:stCondLst>
                                        </p:cTn>
                                        <p:tgtEl>
                                          <p:spTgt spid="30729"/>
                                        </p:tgtEl>
                                        <p:attrNameLst>
                                          <p:attrName>style.visibility</p:attrName>
                                        </p:attrNameLst>
                                      </p:cBhvr>
                                      <p:to>
                                        <p:strVal val="visible"/>
                                      </p:to>
                                    </p:set>
                                    <p:anim calcmode="lin" valueType="num">
                                      <p:cBhvr>
                                        <p:cTn id="42" dur="500" fill="hold"/>
                                        <p:tgtEl>
                                          <p:spTgt spid="30729"/>
                                        </p:tgtEl>
                                        <p:attrNameLst>
                                          <p:attrName>ppt_w</p:attrName>
                                        </p:attrNameLst>
                                      </p:cBhvr>
                                      <p:tavLst>
                                        <p:tav tm="0">
                                          <p:val>
                                            <p:fltVal val="0"/>
                                          </p:val>
                                        </p:tav>
                                        <p:tav tm="100000">
                                          <p:val>
                                            <p:strVal val="#ppt_w"/>
                                          </p:val>
                                        </p:tav>
                                      </p:tavLst>
                                    </p:anim>
                                    <p:anim calcmode="lin" valueType="num">
                                      <p:cBhvr>
                                        <p:cTn id="43" dur="500" fill="hold"/>
                                        <p:tgtEl>
                                          <p:spTgt spid="30729"/>
                                        </p:tgtEl>
                                        <p:attrNameLst>
                                          <p:attrName>ppt_h</p:attrName>
                                        </p:attrNameLst>
                                      </p:cBhvr>
                                      <p:tavLst>
                                        <p:tav tm="0">
                                          <p:val>
                                            <p:fltVal val="0"/>
                                          </p:val>
                                        </p:tav>
                                        <p:tav tm="100000">
                                          <p:val>
                                            <p:strVal val="#ppt_h"/>
                                          </p:val>
                                        </p:tav>
                                      </p:tavLst>
                                    </p:anim>
                                    <p:animEffect transition="in" filter="fade">
                                      <p:cBhvr>
                                        <p:cTn id="44" dur="500"/>
                                        <p:tgtEl>
                                          <p:spTgt spid="30729"/>
                                        </p:tgtEl>
                                      </p:cBhvr>
                                    </p:animEffect>
                                  </p:childTnLst>
                                </p:cTn>
                              </p:par>
                            </p:childTnLst>
                          </p:cTn>
                        </p:par>
                        <p:par>
                          <p:cTn id="45" fill="hold" nodeType="afterGroup">
                            <p:stCondLst>
                              <p:cond delay="4300"/>
                            </p:stCondLst>
                            <p:childTnLst>
                              <p:par>
                                <p:cTn id="46" presetID="12" presetClass="entr" presetSubtype="8" fill="hold" grpId="0" nodeType="afterEffect">
                                  <p:stCondLst>
                                    <p:cond delay="0"/>
                                  </p:stCondLst>
                                  <p:childTnLst>
                                    <p:set>
                                      <p:cBhvr>
                                        <p:cTn id="47" dur="1" fill="hold">
                                          <p:stCondLst>
                                            <p:cond delay="0"/>
                                          </p:stCondLst>
                                        </p:cTn>
                                        <p:tgtEl>
                                          <p:spTgt spid="30730"/>
                                        </p:tgtEl>
                                        <p:attrNameLst>
                                          <p:attrName>style.visibility</p:attrName>
                                        </p:attrNameLst>
                                      </p:cBhvr>
                                      <p:to>
                                        <p:strVal val="visible"/>
                                      </p:to>
                                    </p:set>
                                    <p:anim calcmode="lin" valueType="num">
                                      <p:cBhvr additive="base">
                                        <p:cTn id="48" dur="300"/>
                                        <p:tgtEl>
                                          <p:spTgt spid="30730"/>
                                        </p:tgtEl>
                                        <p:attrNameLst>
                                          <p:attrName>ppt_x</p:attrName>
                                        </p:attrNameLst>
                                      </p:cBhvr>
                                      <p:tavLst>
                                        <p:tav tm="0">
                                          <p:val>
                                            <p:strVal val="#ppt_x-#ppt_w*1.125000"/>
                                          </p:val>
                                        </p:tav>
                                        <p:tav tm="100000">
                                          <p:val>
                                            <p:strVal val="#ppt_x"/>
                                          </p:val>
                                        </p:tav>
                                      </p:tavLst>
                                    </p:anim>
                                    <p:animEffect transition="in" filter="wipe(right)">
                                      <p:cBhvr>
                                        <p:cTn id="49" dur="300"/>
                                        <p:tgtEl>
                                          <p:spTgt spid="30730"/>
                                        </p:tgtEl>
                                      </p:cBhvr>
                                    </p:animEffect>
                                  </p:childTnLst>
                                </p:cTn>
                              </p:par>
                            </p:childTnLst>
                          </p:cTn>
                        </p:par>
                        <p:par>
                          <p:cTn id="50" fill="hold" nodeType="afterGroup">
                            <p:stCondLst>
                              <p:cond delay="4600"/>
                            </p:stCondLst>
                            <p:childTnLst>
                              <p:par>
                                <p:cTn id="51" presetID="22" presetClass="entr" presetSubtype="8" fill="hold" grpId="0" nodeType="afterEffect">
                                  <p:stCondLst>
                                    <p:cond delay="0"/>
                                  </p:stCondLst>
                                  <p:childTnLst>
                                    <p:set>
                                      <p:cBhvr>
                                        <p:cTn id="52" dur="1" fill="hold">
                                          <p:stCondLst>
                                            <p:cond delay="0"/>
                                          </p:stCondLst>
                                        </p:cTn>
                                        <p:tgtEl>
                                          <p:spTgt spid="30731"/>
                                        </p:tgtEl>
                                        <p:attrNameLst>
                                          <p:attrName>style.visibility</p:attrName>
                                        </p:attrNameLst>
                                      </p:cBhvr>
                                      <p:to>
                                        <p:strVal val="visible"/>
                                      </p:to>
                                    </p:set>
                                    <p:animEffect transition="in" filter="wipe(left)">
                                      <p:cBhvr>
                                        <p:cTn id="53" dur="500"/>
                                        <p:tgtEl>
                                          <p:spTgt spid="30731"/>
                                        </p:tgtEl>
                                      </p:cBhvr>
                                    </p:animEffect>
                                  </p:childTnLst>
                                </p:cTn>
                              </p:par>
                            </p:childTnLst>
                          </p:cTn>
                        </p:par>
                        <p:par>
                          <p:cTn id="54" fill="hold" nodeType="afterGroup">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30732"/>
                                        </p:tgtEl>
                                        <p:attrNameLst>
                                          <p:attrName>style.visibility</p:attrName>
                                        </p:attrNameLst>
                                      </p:cBhvr>
                                      <p:to>
                                        <p:strVal val="visible"/>
                                      </p:to>
                                    </p:set>
                                    <p:anim calcmode="lin" valueType="num">
                                      <p:cBhvr>
                                        <p:cTn id="57" dur="500" fill="hold"/>
                                        <p:tgtEl>
                                          <p:spTgt spid="30732"/>
                                        </p:tgtEl>
                                        <p:attrNameLst>
                                          <p:attrName>ppt_w</p:attrName>
                                        </p:attrNameLst>
                                      </p:cBhvr>
                                      <p:tavLst>
                                        <p:tav tm="0">
                                          <p:val>
                                            <p:fltVal val="0"/>
                                          </p:val>
                                        </p:tav>
                                        <p:tav tm="100000">
                                          <p:val>
                                            <p:strVal val="#ppt_w"/>
                                          </p:val>
                                        </p:tav>
                                      </p:tavLst>
                                    </p:anim>
                                    <p:anim calcmode="lin" valueType="num">
                                      <p:cBhvr>
                                        <p:cTn id="58" dur="500" fill="hold"/>
                                        <p:tgtEl>
                                          <p:spTgt spid="30732"/>
                                        </p:tgtEl>
                                        <p:attrNameLst>
                                          <p:attrName>ppt_h</p:attrName>
                                        </p:attrNameLst>
                                      </p:cBhvr>
                                      <p:tavLst>
                                        <p:tav tm="0">
                                          <p:val>
                                            <p:fltVal val="0"/>
                                          </p:val>
                                        </p:tav>
                                        <p:tav tm="100000">
                                          <p:val>
                                            <p:strVal val="#ppt_h"/>
                                          </p:val>
                                        </p:tav>
                                      </p:tavLst>
                                    </p:anim>
                                    <p:animEffect transition="in" filter="fade">
                                      <p:cBhvr>
                                        <p:cTn id="59" dur="500"/>
                                        <p:tgtEl>
                                          <p:spTgt spid="30732"/>
                                        </p:tgtEl>
                                      </p:cBhvr>
                                    </p:animEffect>
                                  </p:childTnLst>
                                </p:cTn>
                              </p:par>
                            </p:childTnLst>
                          </p:cTn>
                        </p:par>
                        <p:par>
                          <p:cTn id="60" fill="hold" nodeType="afterGroup">
                            <p:stCondLst>
                              <p:cond delay="5600"/>
                            </p:stCondLst>
                            <p:childTnLst>
                              <p:par>
                                <p:cTn id="61" presetID="12" presetClass="entr" presetSubtype="8" fill="hold" grpId="0" nodeType="afterEffect">
                                  <p:stCondLst>
                                    <p:cond delay="0"/>
                                  </p:stCondLst>
                                  <p:childTnLst>
                                    <p:set>
                                      <p:cBhvr>
                                        <p:cTn id="62" dur="1" fill="hold">
                                          <p:stCondLst>
                                            <p:cond delay="0"/>
                                          </p:stCondLst>
                                        </p:cTn>
                                        <p:tgtEl>
                                          <p:spTgt spid="30733"/>
                                        </p:tgtEl>
                                        <p:attrNameLst>
                                          <p:attrName>style.visibility</p:attrName>
                                        </p:attrNameLst>
                                      </p:cBhvr>
                                      <p:to>
                                        <p:strVal val="visible"/>
                                      </p:to>
                                    </p:set>
                                    <p:anim calcmode="lin" valueType="num">
                                      <p:cBhvr additive="base">
                                        <p:cTn id="63" dur="300"/>
                                        <p:tgtEl>
                                          <p:spTgt spid="30733"/>
                                        </p:tgtEl>
                                        <p:attrNameLst>
                                          <p:attrName>ppt_x</p:attrName>
                                        </p:attrNameLst>
                                      </p:cBhvr>
                                      <p:tavLst>
                                        <p:tav tm="0">
                                          <p:val>
                                            <p:strVal val="#ppt_x-#ppt_w*1.125000"/>
                                          </p:val>
                                        </p:tav>
                                        <p:tav tm="100000">
                                          <p:val>
                                            <p:strVal val="#ppt_x"/>
                                          </p:val>
                                        </p:tav>
                                      </p:tavLst>
                                    </p:anim>
                                    <p:animEffect transition="in" filter="wipe(right)">
                                      <p:cBhvr>
                                        <p:cTn id="64" dur="300"/>
                                        <p:tgtEl>
                                          <p:spTgt spid="30733"/>
                                        </p:tgtEl>
                                      </p:cBhvr>
                                    </p:animEffect>
                                  </p:childTnLst>
                                </p:cTn>
                              </p:par>
                            </p:childTnLst>
                          </p:cTn>
                        </p:par>
                        <p:par>
                          <p:cTn id="65" fill="hold" nodeType="afterGroup">
                            <p:stCondLst>
                              <p:cond delay="5900"/>
                            </p:stCondLst>
                            <p:childTnLst>
                              <p:par>
                                <p:cTn id="66" presetID="22" presetClass="entr" presetSubtype="8" fill="hold" grpId="0" nodeType="afterEffect">
                                  <p:stCondLst>
                                    <p:cond delay="0"/>
                                  </p:stCondLst>
                                  <p:childTnLst>
                                    <p:set>
                                      <p:cBhvr>
                                        <p:cTn id="67" dur="1" fill="hold">
                                          <p:stCondLst>
                                            <p:cond delay="0"/>
                                          </p:stCondLst>
                                        </p:cTn>
                                        <p:tgtEl>
                                          <p:spTgt spid="30734"/>
                                        </p:tgtEl>
                                        <p:attrNameLst>
                                          <p:attrName>style.visibility</p:attrName>
                                        </p:attrNameLst>
                                      </p:cBhvr>
                                      <p:to>
                                        <p:strVal val="visible"/>
                                      </p:to>
                                    </p:set>
                                    <p:animEffect transition="in" filter="wipe(left)">
                                      <p:cBhvr>
                                        <p:cTn id="68" dur="500"/>
                                        <p:tgtEl>
                                          <p:spTgt spid="30734"/>
                                        </p:tgtEl>
                                      </p:cBhvr>
                                    </p:animEffect>
                                  </p:childTnLst>
                                </p:cTn>
                              </p:par>
                            </p:childTnLst>
                          </p:cTn>
                        </p:par>
                        <p:par>
                          <p:cTn id="69" fill="hold" nodeType="afterGroup">
                            <p:stCondLst>
                              <p:cond delay="6400"/>
                            </p:stCondLst>
                            <p:childTnLst>
                              <p:par>
                                <p:cTn id="70" presetID="2" presetClass="entr" presetSubtype="12" fill="hold" grpId="0" nodeType="afterEffect">
                                  <p:stCondLst>
                                    <p:cond delay="0"/>
                                  </p:stCondLst>
                                  <p:childTnLst>
                                    <p:set>
                                      <p:cBhvr>
                                        <p:cTn id="71" dur="1" fill="hold">
                                          <p:stCondLst>
                                            <p:cond delay="0"/>
                                          </p:stCondLst>
                                        </p:cTn>
                                        <p:tgtEl>
                                          <p:spTgt spid="30735"/>
                                        </p:tgtEl>
                                        <p:attrNameLst>
                                          <p:attrName>style.visibility</p:attrName>
                                        </p:attrNameLst>
                                      </p:cBhvr>
                                      <p:to>
                                        <p:strVal val="visible"/>
                                      </p:to>
                                    </p:set>
                                    <p:anim calcmode="lin" valueType="num">
                                      <p:cBhvr additive="base">
                                        <p:cTn id="72" dur="500" fill="hold"/>
                                        <p:tgtEl>
                                          <p:spTgt spid="30735"/>
                                        </p:tgtEl>
                                        <p:attrNameLst>
                                          <p:attrName>ppt_x</p:attrName>
                                        </p:attrNameLst>
                                      </p:cBhvr>
                                      <p:tavLst>
                                        <p:tav tm="0">
                                          <p:val>
                                            <p:strVal val="0-#ppt_w/2"/>
                                          </p:val>
                                        </p:tav>
                                        <p:tav tm="100000">
                                          <p:val>
                                            <p:strVal val="#ppt_x"/>
                                          </p:val>
                                        </p:tav>
                                      </p:tavLst>
                                    </p:anim>
                                    <p:anim calcmode="lin" valueType="num">
                                      <p:cBhvr additive="base">
                                        <p:cTn id="73" dur="500" fill="hold"/>
                                        <p:tgtEl>
                                          <p:spTgt spid="30735"/>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100"/>
                                  </p:stCondLst>
                                  <p:childTnLst>
                                    <p:set>
                                      <p:cBhvr>
                                        <p:cTn id="75" dur="1" fill="hold">
                                          <p:stCondLst>
                                            <p:cond delay="0"/>
                                          </p:stCondLst>
                                        </p:cTn>
                                        <p:tgtEl>
                                          <p:spTgt spid="30737"/>
                                        </p:tgtEl>
                                        <p:attrNameLst>
                                          <p:attrName>style.visibility</p:attrName>
                                        </p:attrNameLst>
                                      </p:cBhvr>
                                      <p:to>
                                        <p:strVal val="visible"/>
                                      </p:to>
                                    </p:set>
                                    <p:anim calcmode="lin" valueType="num">
                                      <p:cBhvr additive="base">
                                        <p:cTn id="76" dur="500" fill="hold"/>
                                        <p:tgtEl>
                                          <p:spTgt spid="30737"/>
                                        </p:tgtEl>
                                        <p:attrNameLst>
                                          <p:attrName>ppt_x</p:attrName>
                                        </p:attrNameLst>
                                      </p:cBhvr>
                                      <p:tavLst>
                                        <p:tav tm="0">
                                          <p:val>
                                            <p:strVal val="0-#ppt_w/2"/>
                                          </p:val>
                                        </p:tav>
                                        <p:tav tm="100000">
                                          <p:val>
                                            <p:strVal val="#ppt_x"/>
                                          </p:val>
                                        </p:tav>
                                      </p:tavLst>
                                    </p:anim>
                                    <p:anim calcmode="lin" valueType="num">
                                      <p:cBhvr additive="base">
                                        <p:cTn id="77" dur="500" fill="hold"/>
                                        <p:tgtEl>
                                          <p:spTgt spid="30737"/>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200"/>
                                  </p:stCondLst>
                                  <p:childTnLst>
                                    <p:set>
                                      <p:cBhvr>
                                        <p:cTn id="79" dur="1" fill="hold">
                                          <p:stCondLst>
                                            <p:cond delay="0"/>
                                          </p:stCondLst>
                                        </p:cTn>
                                        <p:tgtEl>
                                          <p:spTgt spid="30739"/>
                                        </p:tgtEl>
                                        <p:attrNameLst>
                                          <p:attrName>style.visibility</p:attrName>
                                        </p:attrNameLst>
                                      </p:cBhvr>
                                      <p:to>
                                        <p:strVal val="visible"/>
                                      </p:to>
                                    </p:set>
                                    <p:anim calcmode="lin" valueType="num">
                                      <p:cBhvr additive="base">
                                        <p:cTn id="80" dur="500" fill="hold"/>
                                        <p:tgtEl>
                                          <p:spTgt spid="30739"/>
                                        </p:tgtEl>
                                        <p:attrNameLst>
                                          <p:attrName>ppt_x</p:attrName>
                                        </p:attrNameLst>
                                      </p:cBhvr>
                                      <p:tavLst>
                                        <p:tav tm="0">
                                          <p:val>
                                            <p:strVal val="0-#ppt_w/2"/>
                                          </p:val>
                                        </p:tav>
                                        <p:tav tm="100000">
                                          <p:val>
                                            <p:strVal val="#ppt_x"/>
                                          </p:val>
                                        </p:tav>
                                      </p:tavLst>
                                    </p:anim>
                                    <p:anim calcmode="lin" valueType="num">
                                      <p:cBhvr additive="base">
                                        <p:cTn id="81" dur="500" fill="hold"/>
                                        <p:tgtEl>
                                          <p:spTgt spid="30739"/>
                                        </p:tgtEl>
                                        <p:attrNameLst>
                                          <p:attrName>ppt_y</p:attrName>
                                        </p:attrNameLst>
                                      </p:cBhvr>
                                      <p:tavLst>
                                        <p:tav tm="0">
                                          <p:val>
                                            <p:strVal val="1+#ppt_h/2"/>
                                          </p:val>
                                        </p:tav>
                                        <p:tav tm="100000">
                                          <p:val>
                                            <p:strVal val="#ppt_y"/>
                                          </p:val>
                                        </p:tav>
                                      </p:tavLst>
                                    </p:anim>
                                  </p:childTnLst>
                                </p:cTn>
                              </p:par>
                              <p:par>
                                <p:cTn id="82" presetID="2" presetClass="entr" presetSubtype="12" fill="hold" grpId="0" nodeType="withEffect">
                                  <p:stCondLst>
                                    <p:cond delay="300"/>
                                  </p:stCondLst>
                                  <p:childTnLst>
                                    <p:set>
                                      <p:cBhvr>
                                        <p:cTn id="83" dur="1" fill="hold">
                                          <p:stCondLst>
                                            <p:cond delay="0"/>
                                          </p:stCondLst>
                                        </p:cTn>
                                        <p:tgtEl>
                                          <p:spTgt spid="30741"/>
                                        </p:tgtEl>
                                        <p:attrNameLst>
                                          <p:attrName>style.visibility</p:attrName>
                                        </p:attrNameLst>
                                      </p:cBhvr>
                                      <p:to>
                                        <p:strVal val="visible"/>
                                      </p:to>
                                    </p:set>
                                    <p:anim calcmode="lin" valueType="num">
                                      <p:cBhvr additive="base">
                                        <p:cTn id="84" dur="500" fill="hold"/>
                                        <p:tgtEl>
                                          <p:spTgt spid="30741"/>
                                        </p:tgtEl>
                                        <p:attrNameLst>
                                          <p:attrName>ppt_x</p:attrName>
                                        </p:attrNameLst>
                                      </p:cBhvr>
                                      <p:tavLst>
                                        <p:tav tm="0">
                                          <p:val>
                                            <p:strVal val="0-#ppt_w/2"/>
                                          </p:val>
                                        </p:tav>
                                        <p:tav tm="100000">
                                          <p:val>
                                            <p:strVal val="#ppt_x"/>
                                          </p:val>
                                        </p:tav>
                                      </p:tavLst>
                                    </p:anim>
                                    <p:anim calcmode="lin" valueType="num">
                                      <p:cBhvr additive="base">
                                        <p:cTn id="85" dur="500" fill="hold"/>
                                        <p:tgtEl>
                                          <p:spTgt spid="30741"/>
                                        </p:tgtEl>
                                        <p:attrNameLst>
                                          <p:attrName>ppt_y</p:attrName>
                                        </p:attrNameLst>
                                      </p:cBhvr>
                                      <p:tavLst>
                                        <p:tav tm="0">
                                          <p:val>
                                            <p:strVal val="1+#ppt_h/2"/>
                                          </p:val>
                                        </p:tav>
                                        <p:tav tm="100000">
                                          <p:val>
                                            <p:strVal val="#ppt_y"/>
                                          </p:val>
                                        </p:tav>
                                      </p:tavLst>
                                    </p:anim>
                                  </p:childTnLst>
                                </p:cTn>
                              </p:par>
                              <p:par>
                                <p:cTn id="86" presetID="2" presetClass="entr" presetSubtype="12" fill="hold" grpId="0" nodeType="withEffect">
                                  <p:stCondLst>
                                    <p:cond delay="400"/>
                                  </p:stCondLst>
                                  <p:childTnLst>
                                    <p:set>
                                      <p:cBhvr>
                                        <p:cTn id="87" dur="1" fill="hold">
                                          <p:stCondLst>
                                            <p:cond delay="0"/>
                                          </p:stCondLst>
                                        </p:cTn>
                                        <p:tgtEl>
                                          <p:spTgt spid="30743"/>
                                        </p:tgtEl>
                                        <p:attrNameLst>
                                          <p:attrName>style.visibility</p:attrName>
                                        </p:attrNameLst>
                                      </p:cBhvr>
                                      <p:to>
                                        <p:strVal val="visible"/>
                                      </p:to>
                                    </p:set>
                                    <p:anim calcmode="lin" valueType="num">
                                      <p:cBhvr additive="base">
                                        <p:cTn id="88" dur="500" fill="hold"/>
                                        <p:tgtEl>
                                          <p:spTgt spid="30743"/>
                                        </p:tgtEl>
                                        <p:attrNameLst>
                                          <p:attrName>ppt_x</p:attrName>
                                        </p:attrNameLst>
                                      </p:cBhvr>
                                      <p:tavLst>
                                        <p:tav tm="0">
                                          <p:val>
                                            <p:strVal val="0-#ppt_w/2"/>
                                          </p:val>
                                        </p:tav>
                                        <p:tav tm="100000">
                                          <p:val>
                                            <p:strVal val="#ppt_x"/>
                                          </p:val>
                                        </p:tav>
                                      </p:tavLst>
                                    </p:anim>
                                    <p:anim calcmode="lin" valueType="num">
                                      <p:cBhvr additive="base">
                                        <p:cTn id="89" dur="500" fill="hold"/>
                                        <p:tgtEl>
                                          <p:spTgt spid="30743"/>
                                        </p:tgtEl>
                                        <p:attrNameLst>
                                          <p:attrName>ppt_y</p:attrName>
                                        </p:attrNameLst>
                                      </p:cBhvr>
                                      <p:tavLst>
                                        <p:tav tm="0">
                                          <p:val>
                                            <p:strVal val="1+#ppt_h/2"/>
                                          </p:val>
                                        </p:tav>
                                        <p:tav tm="100000">
                                          <p:val>
                                            <p:strVal val="#ppt_y"/>
                                          </p:val>
                                        </p:tav>
                                      </p:tavLst>
                                    </p:anim>
                                  </p:childTnLst>
                                </p:cTn>
                              </p:par>
                            </p:childTnLst>
                          </p:cTn>
                        </p:par>
                        <p:par>
                          <p:cTn id="90" fill="hold" nodeType="afterGroup">
                            <p:stCondLst>
                              <p:cond delay="7300"/>
                            </p:stCondLst>
                            <p:childTnLst>
                              <p:par>
                                <p:cTn id="91" presetID="22" presetClass="entr" presetSubtype="8" fill="hold" grpId="0" nodeType="afterEffect">
                                  <p:stCondLst>
                                    <p:cond delay="0"/>
                                  </p:stCondLst>
                                  <p:childTnLst>
                                    <p:set>
                                      <p:cBhvr>
                                        <p:cTn id="92" dur="1" fill="hold">
                                          <p:stCondLst>
                                            <p:cond delay="0"/>
                                          </p:stCondLst>
                                        </p:cTn>
                                        <p:tgtEl>
                                          <p:spTgt spid="30736"/>
                                        </p:tgtEl>
                                        <p:attrNameLst>
                                          <p:attrName>style.visibility</p:attrName>
                                        </p:attrNameLst>
                                      </p:cBhvr>
                                      <p:to>
                                        <p:strVal val="visible"/>
                                      </p:to>
                                    </p:set>
                                    <p:animEffect transition="in" filter="wipe(left)">
                                      <p:cBhvr>
                                        <p:cTn id="93" dur="500"/>
                                        <p:tgtEl>
                                          <p:spTgt spid="30736"/>
                                        </p:tgtEl>
                                      </p:cBhvr>
                                    </p:animEffect>
                                  </p:childTnLst>
                                </p:cTn>
                              </p:par>
                              <p:par>
                                <p:cTn id="94" presetID="22" presetClass="entr" presetSubtype="8" fill="hold" grpId="0" nodeType="withEffect">
                                  <p:stCondLst>
                                    <p:cond delay="100"/>
                                  </p:stCondLst>
                                  <p:childTnLst>
                                    <p:set>
                                      <p:cBhvr>
                                        <p:cTn id="95" dur="1" fill="hold">
                                          <p:stCondLst>
                                            <p:cond delay="0"/>
                                          </p:stCondLst>
                                        </p:cTn>
                                        <p:tgtEl>
                                          <p:spTgt spid="30738"/>
                                        </p:tgtEl>
                                        <p:attrNameLst>
                                          <p:attrName>style.visibility</p:attrName>
                                        </p:attrNameLst>
                                      </p:cBhvr>
                                      <p:to>
                                        <p:strVal val="visible"/>
                                      </p:to>
                                    </p:set>
                                    <p:animEffect transition="in" filter="wipe(left)">
                                      <p:cBhvr>
                                        <p:cTn id="96" dur="500"/>
                                        <p:tgtEl>
                                          <p:spTgt spid="30738"/>
                                        </p:tgtEl>
                                      </p:cBhvr>
                                    </p:animEffect>
                                  </p:childTnLst>
                                </p:cTn>
                              </p:par>
                              <p:par>
                                <p:cTn id="97" presetID="22" presetClass="entr" presetSubtype="8" fill="hold" grpId="0" nodeType="withEffect">
                                  <p:stCondLst>
                                    <p:cond delay="200"/>
                                  </p:stCondLst>
                                  <p:childTnLst>
                                    <p:set>
                                      <p:cBhvr>
                                        <p:cTn id="98" dur="1" fill="hold">
                                          <p:stCondLst>
                                            <p:cond delay="0"/>
                                          </p:stCondLst>
                                        </p:cTn>
                                        <p:tgtEl>
                                          <p:spTgt spid="30740"/>
                                        </p:tgtEl>
                                        <p:attrNameLst>
                                          <p:attrName>style.visibility</p:attrName>
                                        </p:attrNameLst>
                                      </p:cBhvr>
                                      <p:to>
                                        <p:strVal val="visible"/>
                                      </p:to>
                                    </p:set>
                                    <p:animEffect transition="in" filter="wipe(left)">
                                      <p:cBhvr>
                                        <p:cTn id="99" dur="500"/>
                                        <p:tgtEl>
                                          <p:spTgt spid="30740"/>
                                        </p:tgtEl>
                                      </p:cBhvr>
                                    </p:animEffect>
                                  </p:childTnLst>
                                </p:cTn>
                              </p:par>
                              <p:par>
                                <p:cTn id="100" presetID="22" presetClass="entr" presetSubtype="8" fill="hold" grpId="0" nodeType="withEffect">
                                  <p:stCondLst>
                                    <p:cond delay="300"/>
                                  </p:stCondLst>
                                  <p:childTnLst>
                                    <p:set>
                                      <p:cBhvr>
                                        <p:cTn id="101" dur="1" fill="hold">
                                          <p:stCondLst>
                                            <p:cond delay="0"/>
                                          </p:stCondLst>
                                        </p:cTn>
                                        <p:tgtEl>
                                          <p:spTgt spid="30742"/>
                                        </p:tgtEl>
                                        <p:attrNameLst>
                                          <p:attrName>style.visibility</p:attrName>
                                        </p:attrNameLst>
                                      </p:cBhvr>
                                      <p:to>
                                        <p:strVal val="visible"/>
                                      </p:to>
                                    </p:set>
                                    <p:animEffect transition="in" filter="wipe(left)">
                                      <p:cBhvr>
                                        <p:cTn id="102" dur="500"/>
                                        <p:tgtEl>
                                          <p:spTgt spid="30742"/>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30744"/>
                                        </p:tgtEl>
                                        <p:attrNameLst>
                                          <p:attrName>style.visibility</p:attrName>
                                        </p:attrNameLst>
                                      </p:cBhvr>
                                      <p:to>
                                        <p:strVal val="visible"/>
                                      </p:to>
                                    </p:set>
                                    <p:animEffect transition="in" filter="wipe(left)">
                                      <p:cBhvr>
                                        <p:cTn id="105" dur="500"/>
                                        <p:tgtEl>
                                          <p:spTgt spid="30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4" grpId="0" autoUpdateAnimBg="0"/>
      <p:bldP spid="30725" grpId="0" animBg="1"/>
      <p:bldP spid="30726" grpId="0" animBg="1" autoUpdateAnimBg="0"/>
      <p:bldP spid="30727" grpId="0" animBg="1"/>
      <p:bldP spid="30728" grpId="0" autoUpdateAnimBg="0"/>
      <p:bldP spid="30729" grpId="0" animBg="1" autoUpdateAnimBg="0"/>
      <p:bldP spid="30730" grpId="0" animBg="1"/>
      <p:bldP spid="30731" grpId="0" autoUpdateAnimBg="0"/>
      <p:bldP spid="30732" grpId="0" animBg="1" autoUpdateAnimBg="0"/>
      <p:bldP spid="30733" grpId="0" animBg="1"/>
      <p:bldP spid="30734" grpId="0" autoUpdateAnimBg="0"/>
      <p:bldP spid="30735" grpId="0" animBg="1" autoUpdateAnimBg="0"/>
      <p:bldP spid="30736" grpId="0" autoUpdateAnimBg="0"/>
      <p:bldP spid="30737" grpId="0" animBg="1" autoUpdateAnimBg="0"/>
      <p:bldP spid="30738" grpId="0" autoUpdateAnimBg="0"/>
      <p:bldP spid="30739" grpId="0" animBg="1" autoUpdateAnimBg="0"/>
      <p:bldP spid="30740" grpId="0" autoUpdateAnimBg="0"/>
      <p:bldP spid="30741" grpId="0" animBg="1" autoUpdateAnimBg="0"/>
      <p:bldP spid="30742" grpId="0" autoUpdateAnimBg="0"/>
      <p:bldP spid="30743" grpId="0" animBg="1" autoUpdateAnimBg="0"/>
      <p:bldP spid="3074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7"/>
          <p:cNvSpPr>
            <a:spLocks/>
          </p:cNvSpPr>
          <p:nvPr/>
        </p:nvSpPr>
        <p:spPr bwMode="auto">
          <a:xfrm>
            <a:off x="1233488" y="-68263"/>
            <a:ext cx="71437" cy="6119813"/>
          </a:xfrm>
          <a:custGeom>
            <a:avLst/>
            <a:gdLst>
              <a:gd name="T0" fmla="*/ 2147483647 w 143"/>
              <a:gd name="T1" fmla="*/ 0 h 7085"/>
              <a:gd name="T2" fmla="*/ 2147483647 w 143"/>
              <a:gd name="T3" fmla="*/ 0 h 7085"/>
              <a:gd name="T4" fmla="*/ 2147483647 w 143"/>
              <a:gd name="T5" fmla="*/ 2147483647 h 7085"/>
              <a:gd name="T6" fmla="*/ 2147483647 w 143"/>
              <a:gd name="T7" fmla="*/ 2147483647 h 7085"/>
              <a:gd name="T8" fmla="*/ 2147483647 w 143"/>
              <a:gd name="T9" fmla="*/ 2147483647 h 7085"/>
              <a:gd name="T10" fmla="*/ 2147483647 w 143"/>
              <a:gd name="T11" fmla="*/ 2147483647 h 7085"/>
              <a:gd name="T12" fmla="*/ 0 w 143"/>
              <a:gd name="T13" fmla="*/ 2147483647 h 7085"/>
              <a:gd name="T14" fmla="*/ 0 w 143"/>
              <a:gd name="T15" fmla="*/ 2147483647 h 7085"/>
              <a:gd name="T16" fmla="*/ 2147483647 w 143"/>
              <a:gd name="T17" fmla="*/ 0 h 70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3" h="7085">
                <a:moveTo>
                  <a:pt x="72" y="0"/>
                </a:moveTo>
                <a:lnTo>
                  <a:pt x="72" y="0"/>
                </a:lnTo>
                <a:cubicBezTo>
                  <a:pt x="111" y="0"/>
                  <a:pt x="143" y="32"/>
                  <a:pt x="143" y="71"/>
                </a:cubicBezTo>
                <a:lnTo>
                  <a:pt x="143" y="7014"/>
                </a:lnTo>
                <a:cubicBezTo>
                  <a:pt x="143" y="7053"/>
                  <a:pt x="111" y="7085"/>
                  <a:pt x="72" y="7085"/>
                </a:cubicBezTo>
                <a:cubicBezTo>
                  <a:pt x="33" y="7085"/>
                  <a:pt x="0" y="7053"/>
                  <a:pt x="0" y="7014"/>
                </a:cubicBezTo>
                <a:lnTo>
                  <a:pt x="0" y="71"/>
                </a:lnTo>
                <a:cubicBezTo>
                  <a:pt x="0" y="32"/>
                  <a:pt x="33" y="0"/>
                  <a:pt x="7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7" name="Oval 8"/>
          <p:cNvSpPr>
            <a:spLocks noChangeArrowheads="1"/>
          </p:cNvSpPr>
          <p:nvPr/>
        </p:nvSpPr>
        <p:spPr bwMode="auto">
          <a:xfrm>
            <a:off x="1050925" y="206057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48" name="Freeform 9"/>
          <p:cNvSpPr>
            <a:spLocks/>
          </p:cNvSpPr>
          <p:nvPr/>
        </p:nvSpPr>
        <p:spPr bwMode="auto">
          <a:xfrm>
            <a:off x="1501775" y="217487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9" name="TextBox 7"/>
          <p:cNvSpPr txBox="1">
            <a:spLocks noChangeArrowheads="1"/>
          </p:cNvSpPr>
          <p:nvPr/>
        </p:nvSpPr>
        <p:spPr bwMode="auto">
          <a:xfrm>
            <a:off x="1692275" y="2106613"/>
            <a:ext cx="2493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四、申领企业法人代码</a:t>
            </a:r>
          </a:p>
        </p:txBody>
      </p:sp>
      <p:sp>
        <p:nvSpPr>
          <p:cNvPr id="31750" name="Oval 8"/>
          <p:cNvSpPr>
            <a:spLocks noChangeAspect="1" noChangeArrowheads="1"/>
          </p:cNvSpPr>
          <p:nvPr/>
        </p:nvSpPr>
        <p:spPr bwMode="auto">
          <a:xfrm>
            <a:off x="1152525" y="62547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1" name="TextBox 15"/>
          <p:cNvSpPr txBox="1">
            <a:spLocks noChangeArrowheads="1"/>
          </p:cNvSpPr>
          <p:nvPr/>
        </p:nvSpPr>
        <p:spPr bwMode="auto">
          <a:xfrm>
            <a:off x="1692275" y="55880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6</a:t>
            </a:r>
            <a:r>
              <a:rPr lang="zh-CN" altLang="en-US">
                <a:latin typeface="微软雅黑" pitchFamily="34" charset="-122"/>
                <a:ea typeface="微软雅黑" pitchFamily="34" charset="-122"/>
              </a:rPr>
              <a:t>、投资方银行资信证明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合资企业还须提供中方资产负债表</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a:t>
            </a:r>
          </a:p>
        </p:txBody>
      </p:sp>
      <p:sp>
        <p:nvSpPr>
          <p:cNvPr id="31752" name="Oval 8"/>
          <p:cNvSpPr>
            <a:spLocks noChangeAspect="1" noChangeArrowheads="1"/>
          </p:cNvSpPr>
          <p:nvPr/>
        </p:nvSpPr>
        <p:spPr bwMode="auto">
          <a:xfrm>
            <a:off x="1152525" y="1138238"/>
            <a:ext cx="233363" cy="233362"/>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3" name="TextBox 17"/>
          <p:cNvSpPr txBox="1">
            <a:spLocks noChangeArrowheads="1"/>
          </p:cNvSpPr>
          <p:nvPr/>
        </p:nvSpPr>
        <p:spPr bwMode="auto">
          <a:xfrm>
            <a:off x="1692275" y="1069975"/>
            <a:ext cx="6624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7</a:t>
            </a:r>
            <a:r>
              <a:rPr lang="zh-CN" altLang="en-US">
                <a:latin typeface="微软雅黑" pitchFamily="34" charset="-122"/>
                <a:ea typeface="微软雅黑" pitchFamily="34" charset="-122"/>
              </a:rPr>
              <a:t>、授权委托书；</a:t>
            </a:r>
          </a:p>
        </p:txBody>
      </p:sp>
      <p:sp>
        <p:nvSpPr>
          <p:cNvPr id="31754" name="Oval 8"/>
          <p:cNvSpPr>
            <a:spLocks noChangeAspect="1" noChangeArrowheads="1"/>
          </p:cNvSpPr>
          <p:nvPr/>
        </p:nvSpPr>
        <p:spPr bwMode="auto">
          <a:xfrm>
            <a:off x="1152525" y="160972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5" name="TextBox 19"/>
          <p:cNvSpPr txBox="1">
            <a:spLocks noChangeArrowheads="1"/>
          </p:cNvSpPr>
          <p:nvPr/>
        </p:nvSpPr>
        <p:spPr bwMode="auto">
          <a:xfrm>
            <a:off x="1692275" y="154305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8</a:t>
            </a:r>
            <a:r>
              <a:rPr lang="zh-CN" altLang="en-US">
                <a:latin typeface="微软雅黑" pitchFamily="34" charset="-122"/>
                <a:ea typeface="微软雅黑" pitchFamily="34" charset="-122"/>
              </a:rPr>
              <a:t>、其它需提供的有关材料。</a:t>
            </a:r>
          </a:p>
        </p:txBody>
      </p:sp>
      <p:sp>
        <p:nvSpPr>
          <p:cNvPr id="31756" name="Oval 8"/>
          <p:cNvSpPr>
            <a:spLocks noChangeArrowheads="1"/>
          </p:cNvSpPr>
          <p:nvPr/>
        </p:nvSpPr>
        <p:spPr bwMode="auto">
          <a:xfrm>
            <a:off x="1050925" y="2659063"/>
            <a:ext cx="404813" cy="404812"/>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57" name="Freeform 9"/>
          <p:cNvSpPr>
            <a:spLocks/>
          </p:cNvSpPr>
          <p:nvPr/>
        </p:nvSpPr>
        <p:spPr bwMode="auto">
          <a:xfrm>
            <a:off x="1501775" y="2773363"/>
            <a:ext cx="158750" cy="182562"/>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58" name="TextBox 26"/>
          <p:cNvSpPr txBox="1">
            <a:spLocks noChangeArrowheads="1"/>
          </p:cNvSpPr>
          <p:nvPr/>
        </p:nvSpPr>
        <p:spPr bwMode="auto">
          <a:xfrm>
            <a:off x="1692275" y="2703513"/>
            <a:ext cx="341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五、申领外商投资企业批准证书</a:t>
            </a:r>
          </a:p>
        </p:txBody>
      </p:sp>
      <p:sp>
        <p:nvSpPr>
          <p:cNvPr id="31759" name="Oval 8"/>
          <p:cNvSpPr>
            <a:spLocks noChangeAspect="1" noChangeArrowheads="1"/>
          </p:cNvSpPr>
          <p:nvPr/>
        </p:nvSpPr>
        <p:spPr bwMode="auto">
          <a:xfrm>
            <a:off x="1152525" y="3317875"/>
            <a:ext cx="233363" cy="233363"/>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0" name="TextBox 29"/>
          <p:cNvSpPr txBox="1">
            <a:spLocks noChangeArrowheads="1"/>
          </p:cNvSpPr>
          <p:nvPr/>
        </p:nvSpPr>
        <p:spPr bwMode="auto">
          <a:xfrm>
            <a:off x="1692275" y="3249613"/>
            <a:ext cx="6624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1</a:t>
            </a:r>
            <a:r>
              <a:rPr lang="zh-CN" altLang="en-US">
                <a:latin typeface="微软雅黑" pitchFamily="34" charset="-122"/>
                <a:ea typeface="微软雅黑" pitchFamily="34" charset="-122"/>
              </a:rPr>
              <a:t>、董事会成员和高级管理人员名单、委派书及其身份证件、董事长及中国国籍董事的个人简历；</a:t>
            </a:r>
          </a:p>
        </p:txBody>
      </p:sp>
      <p:sp>
        <p:nvSpPr>
          <p:cNvPr id="31761" name="Oval 8"/>
          <p:cNvSpPr>
            <a:spLocks noChangeAspect="1" noChangeArrowheads="1"/>
          </p:cNvSpPr>
          <p:nvPr/>
        </p:nvSpPr>
        <p:spPr bwMode="auto">
          <a:xfrm>
            <a:off x="1152525" y="4008438"/>
            <a:ext cx="233363" cy="233362"/>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2" name="TextBox 31"/>
          <p:cNvSpPr txBox="1">
            <a:spLocks noChangeArrowheads="1"/>
          </p:cNvSpPr>
          <p:nvPr/>
        </p:nvSpPr>
        <p:spPr bwMode="auto">
          <a:xfrm>
            <a:off x="1692275" y="3940175"/>
            <a:ext cx="6624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2</a:t>
            </a:r>
            <a:r>
              <a:rPr lang="zh-CN" altLang="en-US">
                <a:latin typeface="微软雅黑" pitchFamily="34" charset="-122"/>
                <a:ea typeface="微软雅黑" pitchFamily="34" charset="-122"/>
              </a:rPr>
              <a:t>、受委托人身份证明；</a:t>
            </a:r>
          </a:p>
        </p:txBody>
      </p:sp>
      <p:sp>
        <p:nvSpPr>
          <p:cNvPr id="31763" name="Oval 8"/>
          <p:cNvSpPr>
            <a:spLocks noChangeAspect="1" noChangeArrowheads="1"/>
          </p:cNvSpPr>
          <p:nvPr/>
        </p:nvSpPr>
        <p:spPr bwMode="auto">
          <a:xfrm>
            <a:off x="1152525" y="445452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4" name="TextBox 33"/>
          <p:cNvSpPr txBox="1">
            <a:spLocks noChangeArrowheads="1"/>
          </p:cNvSpPr>
          <p:nvPr/>
        </p:nvSpPr>
        <p:spPr bwMode="auto">
          <a:xfrm>
            <a:off x="1692275" y="438785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3</a:t>
            </a:r>
            <a:r>
              <a:rPr lang="zh-CN" altLang="en-US">
                <a:latin typeface="微软雅黑" pitchFamily="34" charset="-122"/>
                <a:ea typeface="微软雅黑" pitchFamily="34" charset="-122"/>
              </a:rPr>
              <a:t>、全国组织机构代码通知单；</a:t>
            </a:r>
          </a:p>
        </p:txBody>
      </p:sp>
      <p:sp>
        <p:nvSpPr>
          <p:cNvPr id="31765" name="Oval 8"/>
          <p:cNvSpPr>
            <a:spLocks noChangeAspect="1" noChangeArrowheads="1"/>
          </p:cNvSpPr>
          <p:nvPr/>
        </p:nvSpPr>
        <p:spPr bwMode="auto">
          <a:xfrm>
            <a:off x="1152525" y="4864100"/>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6" name="TextBox 35"/>
          <p:cNvSpPr txBox="1">
            <a:spLocks noChangeArrowheads="1"/>
          </p:cNvSpPr>
          <p:nvPr/>
        </p:nvSpPr>
        <p:spPr bwMode="auto">
          <a:xfrm>
            <a:off x="1692275" y="4797425"/>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4</a:t>
            </a:r>
            <a:r>
              <a:rPr lang="zh-CN" altLang="en-US">
                <a:latin typeface="微软雅黑" pitchFamily="34" charset="-122"/>
                <a:ea typeface="微软雅黑" pitchFamily="34" charset="-122"/>
              </a:rPr>
              <a:t>、厂房租赁、购买协议或土地合同；</a:t>
            </a:r>
          </a:p>
        </p:txBody>
      </p:sp>
      <p:sp>
        <p:nvSpPr>
          <p:cNvPr id="31767" name="Oval 8"/>
          <p:cNvSpPr>
            <a:spLocks noChangeAspect="1" noChangeArrowheads="1"/>
          </p:cNvSpPr>
          <p:nvPr/>
        </p:nvSpPr>
        <p:spPr bwMode="auto">
          <a:xfrm>
            <a:off x="1152525" y="5273675"/>
            <a:ext cx="233363" cy="234950"/>
          </a:xfrm>
          <a:prstGeom prst="ellipse">
            <a:avLst/>
          </a:prstGeom>
          <a:solidFill>
            <a:schemeClr val="bg2"/>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68" name="TextBox 37"/>
          <p:cNvSpPr txBox="1">
            <a:spLocks noChangeArrowheads="1"/>
          </p:cNvSpPr>
          <p:nvPr/>
        </p:nvSpPr>
        <p:spPr bwMode="auto">
          <a:xfrm>
            <a:off x="1692275" y="5207000"/>
            <a:ext cx="66246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a:latin typeface="微软雅黑" pitchFamily="34" charset="-122"/>
                <a:ea typeface="微软雅黑" pitchFamily="34" charset="-122"/>
              </a:rPr>
              <a:t>5</a:t>
            </a:r>
            <a:r>
              <a:rPr lang="zh-CN" altLang="en-US">
                <a:latin typeface="微软雅黑" pitchFamily="34" charset="-122"/>
                <a:ea typeface="微软雅黑" pitchFamily="34" charset="-122"/>
              </a:rPr>
              <a:t>、其它需提供的有关材料。</a:t>
            </a:r>
          </a:p>
        </p:txBody>
      </p:sp>
      <p:sp>
        <p:nvSpPr>
          <p:cNvPr id="31769" name="Oval 8"/>
          <p:cNvSpPr>
            <a:spLocks noChangeArrowheads="1"/>
          </p:cNvSpPr>
          <p:nvPr/>
        </p:nvSpPr>
        <p:spPr bwMode="auto">
          <a:xfrm>
            <a:off x="1050925" y="5813425"/>
            <a:ext cx="404813" cy="404813"/>
          </a:xfrm>
          <a:prstGeom prst="ellipse">
            <a:avLst/>
          </a:prstGeom>
          <a:solidFill>
            <a:schemeClr val="bg1"/>
          </a:solidFill>
          <a:ln w="28575">
            <a:solidFill>
              <a:schemeClr val="accent2"/>
            </a:solidFill>
            <a:round/>
            <a:headEnd/>
            <a:tailEnd/>
          </a:ln>
        </p:spPr>
        <p:txBody>
          <a:bodyPr/>
          <a:lstStyle/>
          <a:p>
            <a:pPr>
              <a:buFont typeface="Arial" pitchFamily="34" charset="0"/>
              <a:buNone/>
            </a:pPr>
            <a:endParaRPr lang="zh-CN" altLang="en-US">
              <a:solidFill>
                <a:schemeClr val="bg1"/>
              </a:solidFill>
            </a:endParaRPr>
          </a:p>
        </p:txBody>
      </p:sp>
      <p:sp>
        <p:nvSpPr>
          <p:cNvPr id="31770" name="Freeform 9"/>
          <p:cNvSpPr>
            <a:spLocks/>
          </p:cNvSpPr>
          <p:nvPr/>
        </p:nvSpPr>
        <p:spPr bwMode="auto">
          <a:xfrm>
            <a:off x="1501775" y="5927725"/>
            <a:ext cx="158750" cy="182563"/>
          </a:xfrm>
          <a:custGeom>
            <a:avLst/>
            <a:gdLst>
              <a:gd name="T0" fmla="*/ 2147483647 w 205"/>
              <a:gd name="T1" fmla="*/ 2147483647 h 234"/>
              <a:gd name="T2" fmla="*/ 2147483647 w 205"/>
              <a:gd name="T3" fmla="*/ 2147483647 h 234"/>
              <a:gd name="T4" fmla="*/ 2147483647 w 205"/>
              <a:gd name="T5" fmla="*/ 2147483647 h 234"/>
              <a:gd name="T6" fmla="*/ 0 w 205"/>
              <a:gd name="T7" fmla="*/ 2147483647 h 234"/>
              <a:gd name="T8" fmla="*/ 0 w 205"/>
              <a:gd name="T9" fmla="*/ 2147483647 h 234"/>
              <a:gd name="T10" fmla="*/ 0 w 205"/>
              <a:gd name="T11" fmla="*/ 2147483647 h 234"/>
              <a:gd name="T12" fmla="*/ 2147483647 w 205"/>
              <a:gd name="T13" fmla="*/ 2147483647 h 234"/>
              <a:gd name="T14" fmla="*/ 2147483647 w 205"/>
              <a:gd name="T15" fmla="*/ 2147483647 h 234"/>
              <a:gd name="T16" fmla="*/ 2147483647 w 205"/>
              <a:gd name="T17" fmla="*/ 2147483647 h 234"/>
              <a:gd name="T18" fmla="*/ 2147483647 w 205"/>
              <a:gd name="T19" fmla="*/ 2147483647 h 2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05" h="234">
                <a:moveTo>
                  <a:pt x="194" y="127"/>
                </a:moveTo>
                <a:lnTo>
                  <a:pt x="106" y="178"/>
                </a:lnTo>
                <a:cubicBezTo>
                  <a:pt x="78" y="194"/>
                  <a:pt x="50" y="210"/>
                  <a:pt x="23" y="226"/>
                </a:cubicBezTo>
                <a:cubicBezTo>
                  <a:pt x="9" y="234"/>
                  <a:pt x="2" y="232"/>
                  <a:pt x="0" y="219"/>
                </a:cubicBezTo>
                <a:lnTo>
                  <a:pt x="0" y="117"/>
                </a:lnTo>
                <a:cubicBezTo>
                  <a:pt x="0" y="85"/>
                  <a:pt x="0" y="53"/>
                  <a:pt x="0" y="21"/>
                </a:cubicBezTo>
                <a:cubicBezTo>
                  <a:pt x="0" y="5"/>
                  <a:pt x="6" y="0"/>
                  <a:pt x="18" y="5"/>
                </a:cubicBezTo>
                <a:lnTo>
                  <a:pt x="106" y="56"/>
                </a:lnTo>
                <a:cubicBezTo>
                  <a:pt x="134" y="72"/>
                  <a:pt x="161" y="88"/>
                  <a:pt x="189" y="104"/>
                </a:cubicBezTo>
                <a:cubicBezTo>
                  <a:pt x="203" y="111"/>
                  <a:pt x="205" y="119"/>
                  <a:pt x="194" y="12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71" name="TextBox 40"/>
          <p:cNvSpPr txBox="1">
            <a:spLocks noChangeArrowheads="1"/>
          </p:cNvSpPr>
          <p:nvPr/>
        </p:nvSpPr>
        <p:spPr bwMode="auto">
          <a:xfrm>
            <a:off x="1692275" y="5813425"/>
            <a:ext cx="2954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b="1">
                <a:latin typeface="微软雅黑" pitchFamily="34" charset="-122"/>
                <a:ea typeface="微软雅黑" pitchFamily="34" charset="-122"/>
              </a:rPr>
              <a:t>六、办理工商营业执照登记</a:t>
            </a:r>
          </a:p>
        </p:txBody>
      </p:sp>
    </p:spTree>
  </p:cSld>
  <p:clrMapOvr>
    <a:masterClrMapping/>
  </p:clrMapOvr>
  <p:transition advTm="5769"/>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up)">
                                      <p:cBhvr>
                                        <p:cTn id="7" dur="500"/>
                                        <p:tgtEl>
                                          <p:spTgt spid="31746"/>
                                        </p:tgtEl>
                                      </p:cBhvr>
                                    </p:animEffect>
                                  </p:childTnLst>
                                </p:cTn>
                              </p:par>
                            </p:childTnLst>
                          </p:cTn>
                        </p:par>
                        <p:par>
                          <p:cTn id="8" fill="hold" nodeType="afterGroup">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1750"/>
                                        </p:tgtEl>
                                        <p:attrNameLst>
                                          <p:attrName>style.visibility</p:attrName>
                                        </p:attrNameLst>
                                      </p:cBhvr>
                                      <p:to>
                                        <p:strVal val="visible"/>
                                      </p:to>
                                    </p:set>
                                    <p:anim calcmode="lin" valueType="num">
                                      <p:cBhvr additive="base">
                                        <p:cTn id="11" dur="500" fill="hold"/>
                                        <p:tgtEl>
                                          <p:spTgt spid="31750"/>
                                        </p:tgtEl>
                                        <p:attrNameLst>
                                          <p:attrName>ppt_x</p:attrName>
                                        </p:attrNameLst>
                                      </p:cBhvr>
                                      <p:tavLst>
                                        <p:tav tm="0">
                                          <p:val>
                                            <p:strVal val="0-#ppt_w/2"/>
                                          </p:val>
                                        </p:tav>
                                        <p:tav tm="100000">
                                          <p:val>
                                            <p:strVal val="#ppt_x"/>
                                          </p:val>
                                        </p:tav>
                                      </p:tavLst>
                                    </p:anim>
                                    <p:anim calcmode="lin" valueType="num">
                                      <p:cBhvr additive="base">
                                        <p:cTn id="12" dur="500" fill="hold"/>
                                        <p:tgtEl>
                                          <p:spTgt spid="31750"/>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100"/>
                                  </p:stCondLst>
                                  <p:childTnLst>
                                    <p:set>
                                      <p:cBhvr>
                                        <p:cTn id="14" dur="1" fill="hold">
                                          <p:stCondLst>
                                            <p:cond delay="0"/>
                                          </p:stCondLst>
                                        </p:cTn>
                                        <p:tgtEl>
                                          <p:spTgt spid="31752"/>
                                        </p:tgtEl>
                                        <p:attrNameLst>
                                          <p:attrName>style.visibility</p:attrName>
                                        </p:attrNameLst>
                                      </p:cBhvr>
                                      <p:to>
                                        <p:strVal val="visible"/>
                                      </p:to>
                                    </p:set>
                                    <p:anim calcmode="lin" valueType="num">
                                      <p:cBhvr additive="base">
                                        <p:cTn id="15" dur="500" fill="hold"/>
                                        <p:tgtEl>
                                          <p:spTgt spid="31752"/>
                                        </p:tgtEl>
                                        <p:attrNameLst>
                                          <p:attrName>ppt_x</p:attrName>
                                        </p:attrNameLst>
                                      </p:cBhvr>
                                      <p:tavLst>
                                        <p:tav tm="0">
                                          <p:val>
                                            <p:strVal val="0-#ppt_w/2"/>
                                          </p:val>
                                        </p:tav>
                                        <p:tav tm="100000">
                                          <p:val>
                                            <p:strVal val="#ppt_x"/>
                                          </p:val>
                                        </p:tav>
                                      </p:tavLst>
                                    </p:anim>
                                    <p:anim calcmode="lin" valueType="num">
                                      <p:cBhvr additive="base">
                                        <p:cTn id="16" dur="500" fill="hold"/>
                                        <p:tgtEl>
                                          <p:spTgt spid="31752"/>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200"/>
                                  </p:stCondLst>
                                  <p:childTnLst>
                                    <p:set>
                                      <p:cBhvr>
                                        <p:cTn id="18" dur="1" fill="hold">
                                          <p:stCondLst>
                                            <p:cond delay="0"/>
                                          </p:stCondLst>
                                        </p:cTn>
                                        <p:tgtEl>
                                          <p:spTgt spid="31754"/>
                                        </p:tgtEl>
                                        <p:attrNameLst>
                                          <p:attrName>style.visibility</p:attrName>
                                        </p:attrNameLst>
                                      </p:cBhvr>
                                      <p:to>
                                        <p:strVal val="visible"/>
                                      </p:to>
                                    </p:set>
                                    <p:anim calcmode="lin" valueType="num">
                                      <p:cBhvr additive="base">
                                        <p:cTn id="19" dur="500" fill="hold"/>
                                        <p:tgtEl>
                                          <p:spTgt spid="31754"/>
                                        </p:tgtEl>
                                        <p:attrNameLst>
                                          <p:attrName>ppt_x</p:attrName>
                                        </p:attrNameLst>
                                      </p:cBhvr>
                                      <p:tavLst>
                                        <p:tav tm="0">
                                          <p:val>
                                            <p:strVal val="0-#ppt_w/2"/>
                                          </p:val>
                                        </p:tav>
                                        <p:tav tm="100000">
                                          <p:val>
                                            <p:strVal val="#ppt_x"/>
                                          </p:val>
                                        </p:tav>
                                      </p:tavLst>
                                    </p:anim>
                                    <p:anim calcmode="lin" valueType="num">
                                      <p:cBhvr additive="base">
                                        <p:cTn id="20" dur="500" fill="hold"/>
                                        <p:tgtEl>
                                          <p:spTgt spid="31754"/>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31751"/>
                                        </p:tgtEl>
                                        <p:attrNameLst>
                                          <p:attrName>style.visibility</p:attrName>
                                        </p:attrNameLst>
                                      </p:cBhvr>
                                      <p:to>
                                        <p:strVal val="visible"/>
                                      </p:to>
                                    </p:set>
                                    <p:animEffect transition="in" filter="wipe(left)">
                                      <p:cBhvr>
                                        <p:cTn id="24" dur="500"/>
                                        <p:tgtEl>
                                          <p:spTgt spid="31751"/>
                                        </p:tgtEl>
                                      </p:cBhvr>
                                    </p:animEffect>
                                  </p:childTnLst>
                                </p:cTn>
                              </p:par>
                              <p:par>
                                <p:cTn id="25" presetID="22" presetClass="entr" presetSubtype="8" fill="hold" grpId="0" nodeType="withEffect">
                                  <p:stCondLst>
                                    <p:cond delay="100"/>
                                  </p:stCondLst>
                                  <p:childTnLst>
                                    <p:set>
                                      <p:cBhvr>
                                        <p:cTn id="26" dur="1" fill="hold">
                                          <p:stCondLst>
                                            <p:cond delay="0"/>
                                          </p:stCondLst>
                                        </p:cTn>
                                        <p:tgtEl>
                                          <p:spTgt spid="31753"/>
                                        </p:tgtEl>
                                        <p:attrNameLst>
                                          <p:attrName>style.visibility</p:attrName>
                                        </p:attrNameLst>
                                      </p:cBhvr>
                                      <p:to>
                                        <p:strVal val="visible"/>
                                      </p:to>
                                    </p:set>
                                    <p:animEffect transition="in" filter="wipe(left)">
                                      <p:cBhvr>
                                        <p:cTn id="27" dur="500"/>
                                        <p:tgtEl>
                                          <p:spTgt spid="31753"/>
                                        </p:tgtEl>
                                      </p:cBhvr>
                                    </p:animEffect>
                                  </p:childTnLst>
                                </p:cTn>
                              </p:par>
                              <p:par>
                                <p:cTn id="28" presetID="22" presetClass="entr" presetSubtype="8" fill="hold" grpId="0" nodeType="withEffect">
                                  <p:stCondLst>
                                    <p:cond delay="200"/>
                                  </p:stCondLst>
                                  <p:childTnLst>
                                    <p:set>
                                      <p:cBhvr>
                                        <p:cTn id="29" dur="1" fill="hold">
                                          <p:stCondLst>
                                            <p:cond delay="0"/>
                                          </p:stCondLst>
                                        </p:cTn>
                                        <p:tgtEl>
                                          <p:spTgt spid="31755"/>
                                        </p:tgtEl>
                                        <p:attrNameLst>
                                          <p:attrName>style.visibility</p:attrName>
                                        </p:attrNameLst>
                                      </p:cBhvr>
                                      <p:to>
                                        <p:strVal val="visible"/>
                                      </p:to>
                                    </p:set>
                                    <p:animEffect transition="in" filter="wipe(left)">
                                      <p:cBhvr>
                                        <p:cTn id="30" dur="500"/>
                                        <p:tgtEl>
                                          <p:spTgt spid="31755"/>
                                        </p:tgtEl>
                                      </p:cBhvr>
                                    </p:animEffect>
                                  </p:childTnLst>
                                </p:cTn>
                              </p:par>
                            </p:childTnLst>
                          </p:cTn>
                        </p:par>
                        <p:par>
                          <p:cTn id="31" fill="hold" nodeType="afterGroup">
                            <p:stCondLst>
                              <p:cond delay="1900"/>
                            </p:stCondLst>
                            <p:childTnLst>
                              <p:par>
                                <p:cTn id="32" presetID="10" presetClass="entr" presetSubtype="0" fill="hold" grpId="0" nodeType="afterEffect">
                                  <p:stCondLst>
                                    <p:cond delay="0"/>
                                  </p:stCondLst>
                                  <p:childTnLst>
                                    <p:set>
                                      <p:cBhvr>
                                        <p:cTn id="33" dur="1" fill="hold">
                                          <p:stCondLst>
                                            <p:cond delay="0"/>
                                          </p:stCondLst>
                                        </p:cTn>
                                        <p:tgtEl>
                                          <p:spTgt spid="31747"/>
                                        </p:tgtEl>
                                        <p:attrNameLst>
                                          <p:attrName>style.visibility</p:attrName>
                                        </p:attrNameLst>
                                      </p:cBhvr>
                                      <p:to>
                                        <p:strVal val="visible"/>
                                      </p:to>
                                    </p:set>
                                    <p:anim calcmode="lin" valueType="num">
                                      <p:cBhvr>
                                        <p:cTn id="34" dur="500" fill="hold"/>
                                        <p:tgtEl>
                                          <p:spTgt spid="31747"/>
                                        </p:tgtEl>
                                        <p:attrNameLst>
                                          <p:attrName>ppt_w</p:attrName>
                                        </p:attrNameLst>
                                      </p:cBhvr>
                                      <p:tavLst>
                                        <p:tav tm="0">
                                          <p:val>
                                            <p:fltVal val="0"/>
                                          </p:val>
                                        </p:tav>
                                        <p:tav tm="100000">
                                          <p:val>
                                            <p:strVal val="#ppt_w"/>
                                          </p:val>
                                        </p:tav>
                                      </p:tavLst>
                                    </p:anim>
                                    <p:anim calcmode="lin" valueType="num">
                                      <p:cBhvr>
                                        <p:cTn id="35" dur="500" fill="hold"/>
                                        <p:tgtEl>
                                          <p:spTgt spid="31747"/>
                                        </p:tgtEl>
                                        <p:attrNameLst>
                                          <p:attrName>ppt_h</p:attrName>
                                        </p:attrNameLst>
                                      </p:cBhvr>
                                      <p:tavLst>
                                        <p:tav tm="0">
                                          <p:val>
                                            <p:fltVal val="0"/>
                                          </p:val>
                                        </p:tav>
                                        <p:tav tm="100000">
                                          <p:val>
                                            <p:strVal val="#ppt_h"/>
                                          </p:val>
                                        </p:tav>
                                      </p:tavLst>
                                    </p:anim>
                                    <p:animEffect transition="in" filter="fade">
                                      <p:cBhvr>
                                        <p:cTn id="36" dur="500"/>
                                        <p:tgtEl>
                                          <p:spTgt spid="31747"/>
                                        </p:tgtEl>
                                      </p:cBhvr>
                                    </p:animEffect>
                                  </p:childTnLst>
                                </p:cTn>
                              </p:par>
                            </p:childTnLst>
                          </p:cTn>
                        </p:par>
                        <p:par>
                          <p:cTn id="37" fill="hold" nodeType="afterGroup">
                            <p:stCondLst>
                              <p:cond delay="2400"/>
                            </p:stCondLst>
                            <p:childTnLst>
                              <p:par>
                                <p:cTn id="38" presetID="12" presetClass="entr" presetSubtype="8" fill="hold" grpId="0" nodeType="afterEffect">
                                  <p:stCondLst>
                                    <p:cond delay="0"/>
                                  </p:stCondLst>
                                  <p:childTnLst>
                                    <p:set>
                                      <p:cBhvr>
                                        <p:cTn id="39" dur="1" fill="hold">
                                          <p:stCondLst>
                                            <p:cond delay="0"/>
                                          </p:stCondLst>
                                        </p:cTn>
                                        <p:tgtEl>
                                          <p:spTgt spid="31748"/>
                                        </p:tgtEl>
                                        <p:attrNameLst>
                                          <p:attrName>style.visibility</p:attrName>
                                        </p:attrNameLst>
                                      </p:cBhvr>
                                      <p:to>
                                        <p:strVal val="visible"/>
                                      </p:to>
                                    </p:set>
                                    <p:anim calcmode="lin" valueType="num">
                                      <p:cBhvr additive="base">
                                        <p:cTn id="40" dur="300"/>
                                        <p:tgtEl>
                                          <p:spTgt spid="31748"/>
                                        </p:tgtEl>
                                        <p:attrNameLst>
                                          <p:attrName>ppt_x</p:attrName>
                                        </p:attrNameLst>
                                      </p:cBhvr>
                                      <p:tavLst>
                                        <p:tav tm="0">
                                          <p:val>
                                            <p:strVal val="#ppt_x-#ppt_w*1.125000"/>
                                          </p:val>
                                        </p:tav>
                                        <p:tav tm="100000">
                                          <p:val>
                                            <p:strVal val="#ppt_x"/>
                                          </p:val>
                                        </p:tav>
                                      </p:tavLst>
                                    </p:anim>
                                    <p:animEffect transition="in" filter="wipe(right)">
                                      <p:cBhvr>
                                        <p:cTn id="41" dur="300"/>
                                        <p:tgtEl>
                                          <p:spTgt spid="31748"/>
                                        </p:tgtEl>
                                      </p:cBhvr>
                                    </p:animEffect>
                                  </p:childTnLst>
                                </p:cTn>
                              </p:par>
                            </p:childTnLst>
                          </p:cTn>
                        </p:par>
                        <p:par>
                          <p:cTn id="42" fill="hold" nodeType="afterGroup">
                            <p:stCondLst>
                              <p:cond delay="2700"/>
                            </p:stCondLst>
                            <p:childTnLst>
                              <p:par>
                                <p:cTn id="43" presetID="22" presetClass="entr" presetSubtype="8" fill="hold" grpId="0" nodeType="afterEffect">
                                  <p:stCondLst>
                                    <p:cond delay="0"/>
                                  </p:stCondLst>
                                  <p:childTnLst>
                                    <p:set>
                                      <p:cBhvr>
                                        <p:cTn id="44" dur="1" fill="hold">
                                          <p:stCondLst>
                                            <p:cond delay="0"/>
                                          </p:stCondLst>
                                        </p:cTn>
                                        <p:tgtEl>
                                          <p:spTgt spid="31749"/>
                                        </p:tgtEl>
                                        <p:attrNameLst>
                                          <p:attrName>style.visibility</p:attrName>
                                        </p:attrNameLst>
                                      </p:cBhvr>
                                      <p:to>
                                        <p:strVal val="visible"/>
                                      </p:to>
                                    </p:set>
                                    <p:animEffect transition="in" filter="wipe(left)">
                                      <p:cBhvr>
                                        <p:cTn id="45" dur="500"/>
                                        <p:tgtEl>
                                          <p:spTgt spid="31749"/>
                                        </p:tgtEl>
                                      </p:cBhvr>
                                    </p:animEffect>
                                  </p:childTnLst>
                                </p:cTn>
                              </p:par>
                            </p:childTnLst>
                          </p:cTn>
                        </p:par>
                        <p:par>
                          <p:cTn id="46" fill="hold" nodeType="afterGroup">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31756"/>
                                        </p:tgtEl>
                                        <p:attrNameLst>
                                          <p:attrName>style.visibility</p:attrName>
                                        </p:attrNameLst>
                                      </p:cBhvr>
                                      <p:to>
                                        <p:strVal val="visible"/>
                                      </p:to>
                                    </p:set>
                                    <p:anim calcmode="lin" valueType="num">
                                      <p:cBhvr>
                                        <p:cTn id="49" dur="500" fill="hold"/>
                                        <p:tgtEl>
                                          <p:spTgt spid="31756"/>
                                        </p:tgtEl>
                                        <p:attrNameLst>
                                          <p:attrName>ppt_w</p:attrName>
                                        </p:attrNameLst>
                                      </p:cBhvr>
                                      <p:tavLst>
                                        <p:tav tm="0">
                                          <p:val>
                                            <p:fltVal val="0"/>
                                          </p:val>
                                        </p:tav>
                                        <p:tav tm="100000">
                                          <p:val>
                                            <p:strVal val="#ppt_w"/>
                                          </p:val>
                                        </p:tav>
                                      </p:tavLst>
                                    </p:anim>
                                    <p:anim calcmode="lin" valueType="num">
                                      <p:cBhvr>
                                        <p:cTn id="50" dur="500" fill="hold"/>
                                        <p:tgtEl>
                                          <p:spTgt spid="31756"/>
                                        </p:tgtEl>
                                        <p:attrNameLst>
                                          <p:attrName>ppt_h</p:attrName>
                                        </p:attrNameLst>
                                      </p:cBhvr>
                                      <p:tavLst>
                                        <p:tav tm="0">
                                          <p:val>
                                            <p:fltVal val="0"/>
                                          </p:val>
                                        </p:tav>
                                        <p:tav tm="100000">
                                          <p:val>
                                            <p:strVal val="#ppt_h"/>
                                          </p:val>
                                        </p:tav>
                                      </p:tavLst>
                                    </p:anim>
                                    <p:animEffect transition="in" filter="fade">
                                      <p:cBhvr>
                                        <p:cTn id="51" dur="500"/>
                                        <p:tgtEl>
                                          <p:spTgt spid="31756"/>
                                        </p:tgtEl>
                                      </p:cBhvr>
                                    </p:animEffect>
                                  </p:childTnLst>
                                </p:cTn>
                              </p:par>
                            </p:childTnLst>
                          </p:cTn>
                        </p:par>
                        <p:par>
                          <p:cTn id="52" fill="hold" nodeType="afterGroup">
                            <p:stCondLst>
                              <p:cond delay="3700"/>
                            </p:stCondLst>
                            <p:childTnLst>
                              <p:par>
                                <p:cTn id="53" presetID="12" presetClass="entr" presetSubtype="8" fill="hold" grpId="0" nodeType="afterEffect">
                                  <p:stCondLst>
                                    <p:cond delay="0"/>
                                  </p:stCondLst>
                                  <p:childTnLst>
                                    <p:set>
                                      <p:cBhvr>
                                        <p:cTn id="54" dur="1" fill="hold">
                                          <p:stCondLst>
                                            <p:cond delay="0"/>
                                          </p:stCondLst>
                                        </p:cTn>
                                        <p:tgtEl>
                                          <p:spTgt spid="31757"/>
                                        </p:tgtEl>
                                        <p:attrNameLst>
                                          <p:attrName>style.visibility</p:attrName>
                                        </p:attrNameLst>
                                      </p:cBhvr>
                                      <p:to>
                                        <p:strVal val="visible"/>
                                      </p:to>
                                    </p:set>
                                    <p:anim calcmode="lin" valueType="num">
                                      <p:cBhvr additive="base">
                                        <p:cTn id="55" dur="300"/>
                                        <p:tgtEl>
                                          <p:spTgt spid="31757"/>
                                        </p:tgtEl>
                                        <p:attrNameLst>
                                          <p:attrName>ppt_x</p:attrName>
                                        </p:attrNameLst>
                                      </p:cBhvr>
                                      <p:tavLst>
                                        <p:tav tm="0">
                                          <p:val>
                                            <p:strVal val="#ppt_x-#ppt_w*1.125000"/>
                                          </p:val>
                                        </p:tav>
                                        <p:tav tm="100000">
                                          <p:val>
                                            <p:strVal val="#ppt_x"/>
                                          </p:val>
                                        </p:tav>
                                      </p:tavLst>
                                    </p:anim>
                                    <p:animEffect transition="in" filter="wipe(right)">
                                      <p:cBhvr>
                                        <p:cTn id="56" dur="300"/>
                                        <p:tgtEl>
                                          <p:spTgt spid="31757"/>
                                        </p:tgtEl>
                                      </p:cBhvr>
                                    </p:animEffect>
                                  </p:childTnLst>
                                </p:cTn>
                              </p:par>
                            </p:childTnLst>
                          </p:cTn>
                        </p:par>
                        <p:par>
                          <p:cTn id="57" fill="hold" nodeType="afterGroup">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31758"/>
                                        </p:tgtEl>
                                        <p:attrNameLst>
                                          <p:attrName>style.visibility</p:attrName>
                                        </p:attrNameLst>
                                      </p:cBhvr>
                                      <p:to>
                                        <p:strVal val="visible"/>
                                      </p:to>
                                    </p:set>
                                    <p:animEffect transition="in" filter="wipe(left)">
                                      <p:cBhvr>
                                        <p:cTn id="60" dur="500"/>
                                        <p:tgtEl>
                                          <p:spTgt spid="31758"/>
                                        </p:tgtEl>
                                      </p:cBhvr>
                                    </p:animEffect>
                                  </p:childTnLst>
                                </p:cTn>
                              </p:par>
                            </p:childTnLst>
                          </p:cTn>
                        </p:par>
                        <p:par>
                          <p:cTn id="61" fill="hold" nodeType="afterGroup">
                            <p:stCondLst>
                              <p:cond delay="4500"/>
                            </p:stCondLst>
                            <p:childTnLst>
                              <p:par>
                                <p:cTn id="62" presetID="2" presetClass="entr" presetSubtype="12" fill="hold" grpId="0" nodeType="afterEffect">
                                  <p:stCondLst>
                                    <p:cond delay="0"/>
                                  </p:stCondLst>
                                  <p:childTnLst>
                                    <p:set>
                                      <p:cBhvr>
                                        <p:cTn id="63" dur="1" fill="hold">
                                          <p:stCondLst>
                                            <p:cond delay="0"/>
                                          </p:stCondLst>
                                        </p:cTn>
                                        <p:tgtEl>
                                          <p:spTgt spid="31759"/>
                                        </p:tgtEl>
                                        <p:attrNameLst>
                                          <p:attrName>style.visibility</p:attrName>
                                        </p:attrNameLst>
                                      </p:cBhvr>
                                      <p:to>
                                        <p:strVal val="visible"/>
                                      </p:to>
                                    </p:set>
                                    <p:anim calcmode="lin" valueType="num">
                                      <p:cBhvr additive="base">
                                        <p:cTn id="64" dur="500" fill="hold"/>
                                        <p:tgtEl>
                                          <p:spTgt spid="31759"/>
                                        </p:tgtEl>
                                        <p:attrNameLst>
                                          <p:attrName>ppt_x</p:attrName>
                                        </p:attrNameLst>
                                      </p:cBhvr>
                                      <p:tavLst>
                                        <p:tav tm="0">
                                          <p:val>
                                            <p:strVal val="0-#ppt_w/2"/>
                                          </p:val>
                                        </p:tav>
                                        <p:tav tm="100000">
                                          <p:val>
                                            <p:strVal val="#ppt_x"/>
                                          </p:val>
                                        </p:tav>
                                      </p:tavLst>
                                    </p:anim>
                                    <p:anim calcmode="lin" valueType="num">
                                      <p:cBhvr additive="base">
                                        <p:cTn id="65" dur="500" fill="hold"/>
                                        <p:tgtEl>
                                          <p:spTgt spid="31759"/>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100"/>
                                  </p:stCondLst>
                                  <p:childTnLst>
                                    <p:set>
                                      <p:cBhvr>
                                        <p:cTn id="67" dur="1" fill="hold">
                                          <p:stCondLst>
                                            <p:cond delay="0"/>
                                          </p:stCondLst>
                                        </p:cTn>
                                        <p:tgtEl>
                                          <p:spTgt spid="31761"/>
                                        </p:tgtEl>
                                        <p:attrNameLst>
                                          <p:attrName>style.visibility</p:attrName>
                                        </p:attrNameLst>
                                      </p:cBhvr>
                                      <p:to>
                                        <p:strVal val="visible"/>
                                      </p:to>
                                    </p:set>
                                    <p:anim calcmode="lin" valueType="num">
                                      <p:cBhvr additive="base">
                                        <p:cTn id="68" dur="500" fill="hold"/>
                                        <p:tgtEl>
                                          <p:spTgt spid="31761"/>
                                        </p:tgtEl>
                                        <p:attrNameLst>
                                          <p:attrName>ppt_x</p:attrName>
                                        </p:attrNameLst>
                                      </p:cBhvr>
                                      <p:tavLst>
                                        <p:tav tm="0">
                                          <p:val>
                                            <p:strVal val="0-#ppt_w/2"/>
                                          </p:val>
                                        </p:tav>
                                        <p:tav tm="100000">
                                          <p:val>
                                            <p:strVal val="#ppt_x"/>
                                          </p:val>
                                        </p:tav>
                                      </p:tavLst>
                                    </p:anim>
                                    <p:anim calcmode="lin" valueType="num">
                                      <p:cBhvr additive="base">
                                        <p:cTn id="69" dur="500" fill="hold"/>
                                        <p:tgtEl>
                                          <p:spTgt spid="31761"/>
                                        </p:tgtEl>
                                        <p:attrNameLst>
                                          <p:attrName>ppt_y</p:attrName>
                                        </p:attrNameLst>
                                      </p:cBhvr>
                                      <p:tavLst>
                                        <p:tav tm="0">
                                          <p:val>
                                            <p:strVal val="1+#ppt_h/2"/>
                                          </p:val>
                                        </p:tav>
                                        <p:tav tm="100000">
                                          <p:val>
                                            <p:strVal val="#ppt_y"/>
                                          </p:val>
                                        </p:tav>
                                      </p:tavLst>
                                    </p:anim>
                                  </p:childTnLst>
                                </p:cTn>
                              </p:par>
                              <p:par>
                                <p:cTn id="70" presetID="2" presetClass="entr" presetSubtype="12" fill="hold" grpId="0" nodeType="withEffect">
                                  <p:stCondLst>
                                    <p:cond delay="200"/>
                                  </p:stCondLst>
                                  <p:childTnLst>
                                    <p:set>
                                      <p:cBhvr>
                                        <p:cTn id="71" dur="1" fill="hold">
                                          <p:stCondLst>
                                            <p:cond delay="0"/>
                                          </p:stCondLst>
                                        </p:cTn>
                                        <p:tgtEl>
                                          <p:spTgt spid="31763"/>
                                        </p:tgtEl>
                                        <p:attrNameLst>
                                          <p:attrName>style.visibility</p:attrName>
                                        </p:attrNameLst>
                                      </p:cBhvr>
                                      <p:to>
                                        <p:strVal val="visible"/>
                                      </p:to>
                                    </p:set>
                                    <p:anim calcmode="lin" valueType="num">
                                      <p:cBhvr additive="base">
                                        <p:cTn id="72" dur="500" fill="hold"/>
                                        <p:tgtEl>
                                          <p:spTgt spid="31763"/>
                                        </p:tgtEl>
                                        <p:attrNameLst>
                                          <p:attrName>ppt_x</p:attrName>
                                        </p:attrNameLst>
                                      </p:cBhvr>
                                      <p:tavLst>
                                        <p:tav tm="0">
                                          <p:val>
                                            <p:strVal val="0-#ppt_w/2"/>
                                          </p:val>
                                        </p:tav>
                                        <p:tav tm="100000">
                                          <p:val>
                                            <p:strVal val="#ppt_x"/>
                                          </p:val>
                                        </p:tav>
                                      </p:tavLst>
                                    </p:anim>
                                    <p:anim calcmode="lin" valueType="num">
                                      <p:cBhvr additive="base">
                                        <p:cTn id="73" dur="500" fill="hold"/>
                                        <p:tgtEl>
                                          <p:spTgt spid="31763"/>
                                        </p:tgtEl>
                                        <p:attrNameLst>
                                          <p:attrName>ppt_y</p:attrName>
                                        </p:attrNameLst>
                                      </p:cBhvr>
                                      <p:tavLst>
                                        <p:tav tm="0">
                                          <p:val>
                                            <p:strVal val="1+#ppt_h/2"/>
                                          </p:val>
                                        </p:tav>
                                        <p:tav tm="100000">
                                          <p:val>
                                            <p:strVal val="#ppt_y"/>
                                          </p:val>
                                        </p:tav>
                                      </p:tavLst>
                                    </p:anim>
                                  </p:childTnLst>
                                </p:cTn>
                              </p:par>
                              <p:par>
                                <p:cTn id="74" presetID="2" presetClass="entr" presetSubtype="12" fill="hold" grpId="0" nodeType="withEffect">
                                  <p:stCondLst>
                                    <p:cond delay="300"/>
                                  </p:stCondLst>
                                  <p:childTnLst>
                                    <p:set>
                                      <p:cBhvr>
                                        <p:cTn id="75" dur="1" fill="hold">
                                          <p:stCondLst>
                                            <p:cond delay="0"/>
                                          </p:stCondLst>
                                        </p:cTn>
                                        <p:tgtEl>
                                          <p:spTgt spid="31765"/>
                                        </p:tgtEl>
                                        <p:attrNameLst>
                                          <p:attrName>style.visibility</p:attrName>
                                        </p:attrNameLst>
                                      </p:cBhvr>
                                      <p:to>
                                        <p:strVal val="visible"/>
                                      </p:to>
                                    </p:set>
                                    <p:anim calcmode="lin" valueType="num">
                                      <p:cBhvr additive="base">
                                        <p:cTn id="76" dur="500" fill="hold"/>
                                        <p:tgtEl>
                                          <p:spTgt spid="31765"/>
                                        </p:tgtEl>
                                        <p:attrNameLst>
                                          <p:attrName>ppt_x</p:attrName>
                                        </p:attrNameLst>
                                      </p:cBhvr>
                                      <p:tavLst>
                                        <p:tav tm="0">
                                          <p:val>
                                            <p:strVal val="0-#ppt_w/2"/>
                                          </p:val>
                                        </p:tav>
                                        <p:tav tm="100000">
                                          <p:val>
                                            <p:strVal val="#ppt_x"/>
                                          </p:val>
                                        </p:tav>
                                      </p:tavLst>
                                    </p:anim>
                                    <p:anim calcmode="lin" valueType="num">
                                      <p:cBhvr additive="base">
                                        <p:cTn id="77" dur="500" fill="hold"/>
                                        <p:tgtEl>
                                          <p:spTgt spid="31765"/>
                                        </p:tgtEl>
                                        <p:attrNameLst>
                                          <p:attrName>ppt_y</p:attrName>
                                        </p:attrNameLst>
                                      </p:cBhvr>
                                      <p:tavLst>
                                        <p:tav tm="0">
                                          <p:val>
                                            <p:strVal val="1+#ppt_h/2"/>
                                          </p:val>
                                        </p:tav>
                                        <p:tav tm="100000">
                                          <p:val>
                                            <p:strVal val="#ppt_y"/>
                                          </p:val>
                                        </p:tav>
                                      </p:tavLst>
                                    </p:anim>
                                  </p:childTnLst>
                                </p:cTn>
                              </p:par>
                              <p:par>
                                <p:cTn id="78" presetID="2" presetClass="entr" presetSubtype="12" fill="hold" grpId="0" nodeType="withEffect">
                                  <p:stCondLst>
                                    <p:cond delay="400"/>
                                  </p:stCondLst>
                                  <p:childTnLst>
                                    <p:set>
                                      <p:cBhvr>
                                        <p:cTn id="79" dur="1" fill="hold">
                                          <p:stCondLst>
                                            <p:cond delay="0"/>
                                          </p:stCondLst>
                                        </p:cTn>
                                        <p:tgtEl>
                                          <p:spTgt spid="31767"/>
                                        </p:tgtEl>
                                        <p:attrNameLst>
                                          <p:attrName>style.visibility</p:attrName>
                                        </p:attrNameLst>
                                      </p:cBhvr>
                                      <p:to>
                                        <p:strVal val="visible"/>
                                      </p:to>
                                    </p:set>
                                    <p:anim calcmode="lin" valueType="num">
                                      <p:cBhvr additive="base">
                                        <p:cTn id="80" dur="500" fill="hold"/>
                                        <p:tgtEl>
                                          <p:spTgt spid="31767"/>
                                        </p:tgtEl>
                                        <p:attrNameLst>
                                          <p:attrName>ppt_x</p:attrName>
                                        </p:attrNameLst>
                                      </p:cBhvr>
                                      <p:tavLst>
                                        <p:tav tm="0">
                                          <p:val>
                                            <p:strVal val="0-#ppt_w/2"/>
                                          </p:val>
                                        </p:tav>
                                        <p:tav tm="100000">
                                          <p:val>
                                            <p:strVal val="#ppt_x"/>
                                          </p:val>
                                        </p:tav>
                                      </p:tavLst>
                                    </p:anim>
                                    <p:anim calcmode="lin" valueType="num">
                                      <p:cBhvr additive="base">
                                        <p:cTn id="81" dur="500" fill="hold"/>
                                        <p:tgtEl>
                                          <p:spTgt spid="31767"/>
                                        </p:tgtEl>
                                        <p:attrNameLst>
                                          <p:attrName>ppt_y</p:attrName>
                                        </p:attrNameLst>
                                      </p:cBhvr>
                                      <p:tavLst>
                                        <p:tav tm="0">
                                          <p:val>
                                            <p:strVal val="1+#ppt_h/2"/>
                                          </p:val>
                                        </p:tav>
                                        <p:tav tm="100000">
                                          <p:val>
                                            <p:strVal val="#ppt_y"/>
                                          </p:val>
                                        </p:tav>
                                      </p:tavLst>
                                    </p:anim>
                                  </p:childTnLst>
                                </p:cTn>
                              </p:par>
                            </p:childTnLst>
                          </p:cTn>
                        </p:par>
                        <p:par>
                          <p:cTn id="82" fill="hold" nodeType="afterGroup">
                            <p:stCondLst>
                              <p:cond delay="5400"/>
                            </p:stCondLst>
                            <p:childTnLst>
                              <p:par>
                                <p:cTn id="83" presetID="22" presetClass="entr" presetSubtype="8" fill="hold" grpId="0" nodeType="afterEffect">
                                  <p:stCondLst>
                                    <p:cond delay="0"/>
                                  </p:stCondLst>
                                  <p:childTnLst>
                                    <p:set>
                                      <p:cBhvr>
                                        <p:cTn id="84" dur="1" fill="hold">
                                          <p:stCondLst>
                                            <p:cond delay="0"/>
                                          </p:stCondLst>
                                        </p:cTn>
                                        <p:tgtEl>
                                          <p:spTgt spid="31760"/>
                                        </p:tgtEl>
                                        <p:attrNameLst>
                                          <p:attrName>style.visibility</p:attrName>
                                        </p:attrNameLst>
                                      </p:cBhvr>
                                      <p:to>
                                        <p:strVal val="visible"/>
                                      </p:to>
                                    </p:set>
                                    <p:animEffect transition="in" filter="wipe(left)">
                                      <p:cBhvr>
                                        <p:cTn id="85" dur="500"/>
                                        <p:tgtEl>
                                          <p:spTgt spid="31760"/>
                                        </p:tgtEl>
                                      </p:cBhvr>
                                    </p:animEffect>
                                  </p:childTnLst>
                                </p:cTn>
                              </p:par>
                              <p:par>
                                <p:cTn id="86" presetID="22" presetClass="entr" presetSubtype="8" fill="hold" grpId="0" nodeType="withEffect">
                                  <p:stCondLst>
                                    <p:cond delay="100"/>
                                  </p:stCondLst>
                                  <p:childTnLst>
                                    <p:set>
                                      <p:cBhvr>
                                        <p:cTn id="87" dur="1" fill="hold">
                                          <p:stCondLst>
                                            <p:cond delay="0"/>
                                          </p:stCondLst>
                                        </p:cTn>
                                        <p:tgtEl>
                                          <p:spTgt spid="31762"/>
                                        </p:tgtEl>
                                        <p:attrNameLst>
                                          <p:attrName>style.visibility</p:attrName>
                                        </p:attrNameLst>
                                      </p:cBhvr>
                                      <p:to>
                                        <p:strVal val="visible"/>
                                      </p:to>
                                    </p:set>
                                    <p:animEffect transition="in" filter="wipe(left)">
                                      <p:cBhvr>
                                        <p:cTn id="88" dur="500"/>
                                        <p:tgtEl>
                                          <p:spTgt spid="31762"/>
                                        </p:tgtEl>
                                      </p:cBhvr>
                                    </p:animEffect>
                                  </p:childTnLst>
                                </p:cTn>
                              </p:par>
                              <p:par>
                                <p:cTn id="89" presetID="22" presetClass="entr" presetSubtype="8" fill="hold" grpId="0" nodeType="withEffect">
                                  <p:stCondLst>
                                    <p:cond delay="200"/>
                                  </p:stCondLst>
                                  <p:childTnLst>
                                    <p:set>
                                      <p:cBhvr>
                                        <p:cTn id="90" dur="1" fill="hold">
                                          <p:stCondLst>
                                            <p:cond delay="0"/>
                                          </p:stCondLst>
                                        </p:cTn>
                                        <p:tgtEl>
                                          <p:spTgt spid="31764"/>
                                        </p:tgtEl>
                                        <p:attrNameLst>
                                          <p:attrName>style.visibility</p:attrName>
                                        </p:attrNameLst>
                                      </p:cBhvr>
                                      <p:to>
                                        <p:strVal val="visible"/>
                                      </p:to>
                                    </p:set>
                                    <p:animEffect transition="in" filter="wipe(left)">
                                      <p:cBhvr>
                                        <p:cTn id="91" dur="500"/>
                                        <p:tgtEl>
                                          <p:spTgt spid="31764"/>
                                        </p:tgtEl>
                                      </p:cBhvr>
                                    </p:animEffect>
                                  </p:childTnLst>
                                </p:cTn>
                              </p:par>
                              <p:par>
                                <p:cTn id="92" presetID="22" presetClass="entr" presetSubtype="8" fill="hold" grpId="0" nodeType="withEffect">
                                  <p:stCondLst>
                                    <p:cond delay="300"/>
                                  </p:stCondLst>
                                  <p:childTnLst>
                                    <p:set>
                                      <p:cBhvr>
                                        <p:cTn id="93" dur="1" fill="hold">
                                          <p:stCondLst>
                                            <p:cond delay="0"/>
                                          </p:stCondLst>
                                        </p:cTn>
                                        <p:tgtEl>
                                          <p:spTgt spid="31766"/>
                                        </p:tgtEl>
                                        <p:attrNameLst>
                                          <p:attrName>style.visibility</p:attrName>
                                        </p:attrNameLst>
                                      </p:cBhvr>
                                      <p:to>
                                        <p:strVal val="visible"/>
                                      </p:to>
                                    </p:set>
                                    <p:animEffect transition="in" filter="wipe(left)">
                                      <p:cBhvr>
                                        <p:cTn id="94" dur="500"/>
                                        <p:tgtEl>
                                          <p:spTgt spid="31766"/>
                                        </p:tgtEl>
                                      </p:cBhvr>
                                    </p:animEffect>
                                  </p:childTnLst>
                                </p:cTn>
                              </p:par>
                              <p:par>
                                <p:cTn id="95" presetID="22" presetClass="entr" presetSubtype="8" fill="hold" grpId="0" nodeType="withEffect">
                                  <p:stCondLst>
                                    <p:cond delay="400"/>
                                  </p:stCondLst>
                                  <p:childTnLst>
                                    <p:set>
                                      <p:cBhvr>
                                        <p:cTn id="96" dur="1" fill="hold">
                                          <p:stCondLst>
                                            <p:cond delay="0"/>
                                          </p:stCondLst>
                                        </p:cTn>
                                        <p:tgtEl>
                                          <p:spTgt spid="31768"/>
                                        </p:tgtEl>
                                        <p:attrNameLst>
                                          <p:attrName>style.visibility</p:attrName>
                                        </p:attrNameLst>
                                      </p:cBhvr>
                                      <p:to>
                                        <p:strVal val="visible"/>
                                      </p:to>
                                    </p:set>
                                    <p:animEffect transition="in" filter="wipe(left)">
                                      <p:cBhvr>
                                        <p:cTn id="97" dur="500"/>
                                        <p:tgtEl>
                                          <p:spTgt spid="31768"/>
                                        </p:tgtEl>
                                      </p:cBhvr>
                                    </p:animEffect>
                                  </p:childTnLst>
                                </p:cTn>
                              </p:par>
                            </p:childTnLst>
                          </p:cTn>
                        </p:par>
                        <p:par>
                          <p:cTn id="98" fill="hold" nodeType="afterGroup">
                            <p:stCondLst>
                              <p:cond delay="6300"/>
                            </p:stCondLst>
                            <p:childTnLst>
                              <p:par>
                                <p:cTn id="99" presetID="10" presetClass="entr" presetSubtype="0" fill="hold" grpId="0" nodeType="afterEffect">
                                  <p:stCondLst>
                                    <p:cond delay="0"/>
                                  </p:stCondLst>
                                  <p:childTnLst>
                                    <p:set>
                                      <p:cBhvr>
                                        <p:cTn id="100" dur="1" fill="hold">
                                          <p:stCondLst>
                                            <p:cond delay="0"/>
                                          </p:stCondLst>
                                        </p:cTn>
                                        <p:tgtEl>
                                          <p:spTgt spid="31769"/>
                                        </p:tgtEl>
                                        <p:attrNameLst>
                                          <p:attrName>style.visibility</p:attrName>
                                        </p:attrNameLst>
                                      </p:cBhvr>
                                      <p:to>
                                        <p:strVal val="visible"/>
                                      </p:to>
                                    </p:set>
                                    <p:anim calcmode="lin" valueType="num">
                                      <p:cBhvr>
                                        <p:cTn id="101" dur="500" fill="hold"/>
                                        <p:tgtEl>
                                          <p:spTgt spid="31769"/>
                                        </p:tgtEl>
                                        <p:attrNameLst>
                                          <p:attrName>ppt_w</p:attrName>
                                        </p:attrNameLst>
                                      </p:cBhvr>
                                      <p:tavLst>
                                        <p:tav tm="0">
                                          <p:val>
                                            <p:fltVal val="0"/>
                                          </p:val>
                                        </p:tav>
                                        <p:tav tm="100000">
                                          <p:val>
                                            <p:strVal val="#ppt_w"/>
                                          </p:val>
                                        </p:tav>
                                      </p:tavLst>
                                    </p:anim>
                                    <p:anim calcmode="lin" valueType="num">
                                      <p:cBhvr>
                                        <p:cTn id="102" dur="500" fill="hold"/>
                                        <p:tgtEl>
                                          <p:spTgt spid="31769"/>
                                        </p:tgtEl>
                                        <p:attrNameLst>
                                          <p:attrName>ppt_h</p:attrName>
                                        </p:attrNameLst>
                                      </p:cBhvr>
                                      <p:tavLst>
                                        <p:tav tm="0">
                                          <p:val>
                                            <p:fltVal val="0"/>
                                          </p:val>
                                        </p:tav>
                                        <p:tav tm="100000">
                                          <p:val>
                                            <p:strVal val="#ppt_h"/>
                                          </p:val>
                                        </p:tav>
                                      </p:tavLst>
                                    </p:anim>
                                    <p:animEffect transition="in" filter="fade">
                                      <p:cBhvr>
                                        <p:cTn id="103" dur="500"/>
                                        <p:tgtEl>
                                          <p:spTgt spid="31769"/>
                                        </p:tgtEl>
                                      </p:cBhvr>
                                    </p:animEffect>
                                  </p:childTnLst>
                                </p:cTn>
                              </p:par>
                            </p:childTnLst>
                          </p:cTn>
                        </p:par>
                        <p:par>
                          <p:cTn id="104" fill="hold" nodeType="afterGroup">
                            <p:stCondLst>
                              <p:cond delay="6800"/>
                            </p:stCondLst>
                            <p:childTnLst>
                              <p:par>
                                <p:cTn id="105" presetID="12" presetClass="entr" presetSubtype="8" fill="hold" grpId="0" nodeType="afterEffect">
                                  <p:stCondLst>
                                    <p:cond delay="0"/>
                                  </p:stCondLst>
                                  <p:childTnLst>
                                    <p:set>
                                      <p:cBhvr>
                                        <p:cTn id="106" dur="1" fill="hold">
                                          <p:stCondLst>
                                            <p:cond delay="0"/>
                                          </p:stCondLst>
                                        </p:cTn>
                                        <p:tgtEl>
                                          <p:spTgt spid="31770"/>
                                        </p:tgtEl>
                                        <p:attrNameLst>
                                          <p:attrName>style.visibility</p:attrName>
                                        </p:attrNameLst>
                                      </p:cBhvr>
                                      <p:to>
                                        <p:strVal val="visible"/>
                                      </p:to>
                                    </p:set>
                                    <p:anim calcmode="lin" valueType="num">
                                      <p:cBhvr additive="base">
                                        <p:cTn id="107" dur="300"/>
                                        <p:tgtEl>
                                          <p:spTgt spid="31770"/>
                                        </p:tgtEl>
                                        <p:attrNameLst>
                                          <p:attrName>ppt_x</p:attrName>
                                        </p:attrNameLst>
                                      </p:cBhvr>
                                      <p:tavLst>
                                        <p:tav tm="0">
                                          <p:val>
                                            <p:strVal val="#ppt_x-#ppt_w*1.125000"/>
                                          </p:val>
                                        </p:tav>
                                        <p:tav tm="100000">
                                          <p:val>
                                            <p:strVal val="#ppt_x"/>
                                          </p:val>
                                        </p:tav>
                                      </p:tavLst>
                                    </p:anim>
                                    <p:animEffect transition="in" filter="wipe(right)">
                                      <p:cBhvr>
                                        <p:cTn id="108" dur="300"/>
                                        <p:tgtEl>
                                          <p:spTgt spid="31770"/>
                                        </p:tgtEl>
                                      </p:cBhvr>
                                    </p:animEffect>
                                  </p:childTnLst>
                                </p:cTn>
                              </p:par>
                            </p:childTnLst>
                          </p:cTn>
                        </p:par>
                        <p:par>
                          <p:cTn id="109" fill="hold" nodeType="afterGroup">
                            <p:stCondLst>
                              <p:cond delay="7100"/>
                            </p:stCondLst>
                            <p:childTnLst>
                              <p:par>
                                <p:cTn id="110" presetID="22" presetClass="entr" presetSubtype="8" fill="hold" grpId="0" nodeType="afterEffect">
                                  <p:stCondLst>
                                    <p:cond delay="0"/>
                                  </p:stCondLst>
                                  <p:childTnLst>
                                    <p:set>
                                      <p:cBhvr>
                                        <p:cTn id="111" dur="1" fill="hold">
                                          <p:stCondLst>
                                            <p:cond delay="0"/>
                                          </p:stCondLst>
                                        </p:cTn>
                                        <p:tgtEl>
                                          <p:spTgt spid="31771"/>
                                        </p:tgtEl>
                                        <p:attrNameLst>
                                          <p:attrName>style.visibility</p:attrName>
                                        </p:attrNameLst>
                                      </p:cBhvr>
                                      <p:to>
                                        <p:strVal val="visible"/>
                                      </p:to>
                                    </p:set>
                                    <p:animEffect transition="in" filter="wipe(left)">
                                      <p:cBhvr>
                                        <p:cTn id="112" dur="500"/>
                                        <p:tgtEl>
                                          <p:spTgt spid="31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p:bldP spid="31747" grpId="0" animBg="1" autoUpdateAnimBg="0"/>
      <p:bldP spid="31748" grpId="0" animBg="1"/>
      <p:bldP spid="31749" grpId="0" autoUpdateAnimBg="0"/>
      <p:bldP spid="31750" grpId="0" animBg="1" autoUpdateAnimBg="0"/>
      <p:bldP spid="31751" grpId="0" autoUpdateAnimBg="0"/>
      <p:bldP spid="31752" grpId="0" animBg="1" autoUpdateAnimBg="0"/>
      <p:bldP spid="31753" grpId="0" autoUpdateAnimBg="0"/>
      <p:bldP spid="31754" grpId="0" animBg="1" autoUpdateAnimBg="0"/>
      <p:bldP spid="31755" grpId="0" autoUpdateAnimBg="0"/>
      <p:bldP spid="31756" grpId="0" animBg="1" autoUpdateAnimBg="0"/>
      <p:bldP spid="31757" grpId="0" animBg="1"/>
      <p:bldP spid="31758" grpId="0" autoUpdateAnimBg="0"/>
      <p:bldP spid="31759" grpId="0" animBg="1" autoUpdateAnimBg="0"/>
      <p:bldP spid="31760" grpId="0" autoUpdateAnimBg="0"/>
      <p:bldP spid="31761" grpId="0" animBg="1" autoUpdateAnimBg="0"/>
      <p:bldP spid="31762" grpId="0" autoUpdateAnimBg="0"/>
      <p:bldP spid="31763" grpId="0" animBg="1" autoUpdateAnimBg="0"/>
      <p:bldP spid="31764" grpId="0" autoUpdateAnimBg="0"/>
      <p:bldP spid="31765" grpId="0" animBg="1" autoUpdateAnimBg="0"/>
      <p:bldP spid="31766" grpId="0" autoUpdateAnimBg="0"/>
      <p:bldP spid="31767" grpId="0" animBg="1" autoUpdateAnimBg="0"/>
      <p:bldP spid="31768" grpId="0" autoUpdateAnimBg="0"/>
      <p:bldP spid="31769" grpId="0" animBg="1" autoUpdateAnimBg="0"/>
      <p:bldP spid="31770" grpId="0" animBg="1"/>
      <p:bldP spid="317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物流成本</a:t>
            </a:r>
          </a:p>
        </p:txBody>
      </p:sp>
      <p:sp>
        <p:nvSpPr>
          <p:cNvPr id="3277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TextBox 1"/>
          <p:cNvSpPr txBox="1">
            <a:spLocks noChangeArrowheads="1"/>
          </p:cNvSpPr>
          <p:nvPr/>
        </p:nvSpPr>
        <p:spPr bwMode="auto">
          <a:xfrm>
            <a:off x="636588" y="596900"/>
            <a:ext cx="14001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LOGISTICS COST</a:t>
            </a:r>
            <a:endParaRPr lang="zh-CN" altLang="en-US" sz="1200">
              <a:latin typeface="微软雅黑" pitchFamily="34" charset="-122"/>
              <a:ea typeface="微软雅黑" pitchFamily="34" charset="-122"/>
            </a:endParaRPr>
          </a:p>
        </p:txBody>
      </p:sp>
      <p:sp>
        <p:nvSpPr>
          <p:cNvPr id="32773" name="Freeform 15"/>
          <p:cNvSpPr>
            <a:spLocks/>
          </p:cNvSpPr>
          <p:nvPr/>
        </p:nvSpPr>
        <p:spPr bwMode="auto">
          <a:xfrm>
            <a:off x="855663" y="2114550"/>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74" name="组合 2"/>
          <p:cNvGrpSpPr>
            <a:grpSpLocks/>
          </p:cNvGrpSpPr>
          <p:nvPr/>
        </p:nvGrpSpPr>
        <p:grpSpPr bwMode="auto">
          <a:xfrm>
            <a:off x="857250" y="1073150"/>
            <a:ext cx="1905000" cy="1889125"/>
            <a:chOff x="0" y="0"/>
            <a:chExt cx="1905611" cy="1888303"/>
          </a:xfrm>
        </p:grpSpPr>
        <p:sp>
          <p:nvSpPr>
            <p:cNvPr id="45084" name="Oval 17"/>
            <p:cNvSpPr>
              <a:spLocks noChangeArrowheads="1"/>
            </p:cNvSpPr>
            <p:nvPr/>
          </p:nvSpPr>
          <p:spPr bwMode="auto">
            <a:xfrm>
              <a:off x="167887" y="167022"/>
              <a:ext cx="1553393" cy="1554258"/>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85" name="组合 6"/>
            <p:cNvGrpSpPr>
              <a:grpSpLocks/>
            </p:cNvGrpSpPr>
            <p:nvPr/>
          </p:nvGrpSpPr>
          <p:grpSpPr bwMode="auto">
            <a:xfrm>
              <a:off x="0" y="0"/>
              <a:ext cx="1905611" cy="1888303"/>
              <a:chOff x="0" y="0"/>
              <a:chExt cx="2008234" cy="1989994"/>
            </a:xfrm>
          </p:grpSpPr>
          <p:sp>
            <p:nvSpPr>
              <p:cNvPr id="45086"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7"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79" name="Freeform 19"/>
          <p:cNvSpPr>
            <a:spLocks/>
          </p:cNvSpPr>
          <p:nvPr/>
        </p:nvSpPr>
        <p:spPr bwMode="auto">
          <a:xfrm>
            <a:off x="855663" y="2476500"/>
            <a:ext cx="2046287"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0" name="TextBox 10"/>
          <p:cNvSpPr txBox="1">
            <a:spLocks noChangeArrowheads="1"/>
          </p:cNvSpPr>
          <p:nvPr/>
        </p:nvSpPr>
        <p:spPr bwMode="auto">
          <a:xfrm>
            <a:off x="950913" y="2439988"/>
            <a:ext cx="1700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铁路货运成本</a:t>
            </a:r>
            <a:endParaRPr lang="en-US">
              <a:solidFill>
                <a:schemeClr val="accent2"/>
              </a:solidFill>
              <a:latin typeface="微软雅黑" pitchFamily="34" charset="-122"/>
              <a:ea typeface="微软雅黑" pitchFamily="34" charset="-122"/>
            </a:endParaRPr>
          </a:p>
        </p:txBody>
      </p:sp>
      <p:sp>
        <p:nvSpPr>
          <p:cNvPr id="32781" name="TextBox 11"/>
          <p:cNvSpPr txBox="1">
            <a:spLocks noChangeArrowheads="1"/>
          </p:cNvSpPr>
          <p:nvPr/>
        </p:nvSpPr>
        <p:spPr bwMode="auto">
          <a:xfrm>
            <a:off x="3200400" y="1217613"/>
            <a:ext cx="5400675" cy="135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运输费用按每车标里</a:t>
            </a:r>
            <a:r>
              <a:rPr lang="en-US" altLang="zh-CN" sz="1600">
                <a:latin typeface="微软雅黑" pitchFamily="34" charset="-122"/>
                <a:ea typeface="微软雅黑" pitchFamily="34" charset="-122"/>
              </a:rPr>
              <a:t>60</a:t>
            </a:r>
            <a:r>
              <a:rPr lang="zh-CN" altLang="en-US" sz="1600">
                <a:latin typeface="微软雅黑" pitchFamily="34" charset="-122"/>
                <a:ea typeface="微软雅黑" pitchFamily="34" charset="-122"/>
              </a:rPr>
              <a:t>吨计货，从咸宁发往各地的运费（包含铁路费用、公路短驳服务费）为：</a:t>
            </a:r>
          </a:p>
          <a:p>
            <a:pPr algn="just" eaLnBrk="1" hangingPunct="1">
              <a:buFont typeface="Arial" pitchFamily="34" charset="0"/>
              <a:buNone/>
            </a:pPr>
            <a:r>
              <a:rPr lang="zh-CN" altLang="en-US" sz="1600">
                <a:latin typeface="微软雅黑" pitchFamily="34" charset="-122"/>
                <a:ea typeface="微软雅黑" pitchFamily="34" charset="-122"/>
              </a:rPr>
              <a:t>咸宁到上海</a:t>
            </a:r>
            <a:r>
              <a:rPr lang="en-US" altLang="zh-CN" sz="1600">
                <a:latin typeface="微软雅黑" pitchFamily="34" charset="-122"/>
                <a:ea typeface="微软雅黑" pitchFamily="34" charset="-122"/>
              </a:rPr>
              <a:t>10572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176.2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a:p>
            <a:pPr algn="just" eaLnBrk="1" hangingPunct="1">
              <a:buFont typeface="Arial" pitchFamily="34" charset="0"/>
              <a:buNone/>
            </a:pPr>
            <a:r>
              <a:rPr lang="zh-CN" altLang="en-US" sz="1600">
                <a:latin typeface="微软雅黑" pitchFamily="34" charset="-122"/>
                <a:ea typeface="微软雅黑" pitchFamily="34" charset="-122"/>
              </a:rPr>
              <a:t>咸宁到广州</a:t>
            </a:r>
            <a:r>
              <a:rPr lang="en-US" altLang="zh-CN" sz="1600">
                <a:latin typeface="微软雅黑" pitchFamily="34" charset="-122"/>
                <a:ea typeface="微软雅黑" pitchFamily="34" charset="-122"/>
              </a:rPr>
              <a:t>13539</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225.7</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a:p>
            <a:pPr algn="just" eaLnBrk="1" hangingPunct="1">
              <a:buFont typeface="Arial" pitchFamily="34" charset="0"/>
              <a:buNone/>
            </a:pPr>
            <a:r>
              <a:rPr lang="zh-CN" altLang="en-US" sz="1600">
                <a:latin typeface="微软雅黑" pitchFamily="34" charset="-122"/>
                <a:ea typeface="微软雅黑" pitchFamily="34" charset="-122"/>
              </a:rPr>
              <a:t>咸宁到深圳</a:t>
            </a:r>
            <a:r>
              <a:rPr lang="en-US" altLang="zh-CN" sz="1600">
                <a:latin typeface="微软雅黑" pitchFamily="34" charset="-122"/>
                <a:ea typeface="微软雅黑" pitchFamily="34" charset="-122"/>
              </a:rPr>
              <a:t>15269</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258.2</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a:t>
            </a:r>
          </a:p>
        </p:txBody>
      </p:sp>
      <p:sp>
        <p:nvSpPr>
          <p:cNvPr id="32782" name="Freeform 15"/>
          <p:cNvSpPr>
            <a:spLocks/>
          </p:cNvSpPr>
          <p:nvPr/>
        </p:nvSpPr>
        <p:spPr bwMode="auto">
          <a:xfrm>
            <a:off x="6724650" y="3748088"/>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83" name="组合 3"/>
          <p:cNvGrpSpPr>
            <a:grpSpLocks/>
          </p:cNvGrpSpPr>
          <p:nvPr/>
        </p:nvGrpSpPr>
        <p:grpSpPr bwMode="auto">
          <a:xfrm>
            <a:off x="6724650" y="2708275"/>
            <a:ext cx="1906588" cy="1887538"/>
            <a:chOff x="0" y="0"/>
            <a:chExt cx="1905611" cy="1888303"/>
          </a:xfrm>
        </p:grpSpPr>
        <p:sp>
          <p:nvSpPr>
            <p:cNvPr id="45080" name="Oval 17"/>
            <p:cNvSpPr>
              <a:spLocks noChangeArrowheads="1"/>
            </p:cNvSpPr>
            <p:nvPr/>
          </p:nvSpPr>
          <p:spPr bwMode="auto">
            <a:xfrm flipH="1">
              <a:off x="184331" y="167022"/>
              <a:ext cx="1553393" cy="1554258"/>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81" name="组合 15"/>
            <p:cNvGrpSpPr>
              <a:grpSpLocks/>
            </p:cNvGrpSpPr>
            <p:nvPr/>
          </p:nvGrpSpPr>
          <p:grpSpPr bwMode="auto">
            <a:xfrm flipH="1">
              <a:off x="0" y="0"/>
              <a:ext cx="1905611" cy="1888303"/>
              <a:chOff x="0" y="0"/>
              <a:chExt cx="2008234" cy="1989994"/>
            </a:xfrm>
          </p:grpSpPr>
          <p:sp>
            <p:nvSpPr>
              <p:cNvPr id="45082"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83"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88" name="Freeform 19"/>
          <p:cNvSpPr>
            <a:spLocks/>
          </p:cNvSpPr>
          <p:nvPr/>
        </p:nvSpPr>
        <p:spPr bwMode="auto">
          <a:xfrm>
            <a:off x="6724650" y="4110038"/>
            <a:ext cx="2046288"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89" name="TextBox 19"/>
          <p:cNvSpPr txBox="1">
            <a:spLocks noChangeArrowheads="1"/>
          </p:cNvSpPr>
          <p:nvPr/>
        </p:nvSpPr>
        <p:spPr bwMode="auto">
          <a:xfrm>
            <a:off x="6896100" y="4105275"/>
            <a:ext cx="170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船运成本</a:t>
            </a:r>
            <a:endParaRPr lang="en-US">
              <a:solidFill>
                <a:schemeClr val="accent2"/>
              </a:solidFill>
              <a:latin typeface="微软雅黑" pitchFamily="34" charset="-122"/>
              <a:ea typeface="微软雅黑" pitchFamily="34" charset="-122"/>
            </a:endParaRPr>
          </a:p>
        </p:txBody>
      </p:sp>
      <p:sp>
        <p:nvSpPr>
          <p:cNvPr id="32790" name="TextBox 21"/>
          <p:cNvSpPr txBox="1">
            <a:spLocks noChangeArrowheads="1"/>
          </p:cNvSpPr>
          <p:nvPr/>
        </p:nvSpPr>
        <p:spPr bwMode="auto">
          <a:xfrm>
            <a:off x="636588" y="3105150"/>
            <a:ext cx="58769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武汉港：距咸宁</a:t>
            </a:r>
            <a:r>
              <a:rPr lang="en-US" altLang="zh-CN" sz="1600">
                <a:latin typeface="微软雅黑" pitchFamily="34" charset="-122"/>
                <a:ea typeface="微软雅黑" pitchFamily="34" charset="-122"/>
              </a:rPr>
              <a:t>80</a:t>
            </a:r>
            <a:r>
              <a:rPr lang="zh-CN" altLang="en-US" sz="1600">
                <a:latin typeface="微软雅黑" pitchFamily="34" charset="-122"/>
                <a:ea typeface="微软雅黑" pitchFamily="34" charset="-122"/>
              </a:rPr>
              <a:t>公里，年吞吐量为集装箱</a:t>
            </a:r>
            <a:r>
              <a:rPr lang="en-US" altLang="zh-CN" sz="1600">
                <a:latin typeface="微软雅黑" pitchFamily="34" charset="-122"/>
                <a:ea typeface="微软雅黑" pitchFamily="34" charset="-122"/>
              </a:rPr>
              <a:t>8</a:t>
            </a:r>
            <a:r>
              <a:rPr lang="zh-CN" altLang="en-US" sz="1600">
                <a:latin typeface="微软雅黑" pitchFamily="34" charset="-122"/>
                <a:ea typeface="微软雅黑" pitchFamily="34" charset="-122"/>
              </a:rPr>
              <a:t>万标箱，散装货</a:t>
            </a:r>
            <a:r>
              <a:rPr lang="en-US" altLang="zh-CN" sz="1600">
                <a:latin typeface="微软雅黑" pitchFamily="34" charset="-122"/>
                <a:ea typeface="微软雅黑" pitchFamily="34" charset="-122"/>
              </a:rPr>
              <a:t>150</a:t>
            </a:r>
            <a:r>
              <a:rPr lang="zh-CN" altLang="en-US" sz="1600">
                <a:latin typeface="微软雅黑" pitchFamily="34" charset="-122"/>
                <a:ea typeface="微软雅黑" pitchFamily="34" charset="-122"/>
              </a:rPr>
              <a:t>万吨，至上海</a:t>
            </a:r>
            <a:r>
              <a:rPr lang="en-US" altLang="zh-CN" sz="1600">
                <a:latin typeface="微软雅黑" pitchFamily="34" charset="-122"/>
                <a:ea typeface="微软雅黑" pitchFamily="34" charset="-122"/>
              </a:rPr>
              <a:t>48</a:t>
            </a:r>
            <a:r>
              <a:rPr lang="zh-CN" altLang="en-US" sz="1600">
                <a:latin typeface="微软雅黑" pitchFamily="34" charset="-122"/>
                <a:ea typeface="微软雅黑" pitchFamily="34" charset="-122"/>
              </a:rPr>
              <a:t>小时（含沿途停靠）。</a:t>
            </a:r>
          </a:p>
          <a:p>
            <a:pPr algn="just" eaLnBrk="1" hangingPunct="1">
              <a:buFont typeface="Arial" pitchFamily="34" charset="0"/>
              <a:buNone/>
            </a:pPr>
            <a:r>
              <a:rPr lang="zh-CN" altLang="en-US" sz="1600">
                <a:latin typeface="微软雅黑" pitchFamily="34" charset="-122"/>
                <a:ea typeface="微软雅黑" pitchFamily="34" charset="-122"/>
              </a:rPr>
              <a:t>咸宁潘家湾港：距咸宁</a:t>
            </a:r>
            <a:r>
              <a:rPr lang="en-US" altLang="zh-CN" sz="1600">
                <a:latin typeface="微软雅黑" pitchFamily="34" charset="-122"/>
                <a:ea typeface="微软雅黑" pitchFamily="34" charset="-122"/>
              </a:rPr>
              <a:t>35</a:t>
            </a:r>
            <a:r>
              <a:rPr lang="zh-CN" altLang="en-US" sz="1600">
                <a:latin typeface="微软雅黑" pitchFamily="34" charset="-122"/>
                <a:ea typeface="微软雅黑" pitchFamily="34" charset="-122"/>
              </a:rPr>
              <a:t>公里，最大靠泊能力达</a:t>
            </a:r>
            <a:r>
              <a:rPr lang="en-US" altLang="zh-CN" sz="1600">
                <a:latin typeface="微软雅黑" pitchFamily="34" charset="-122"/>
                <a:ea typeface="微软雅黑" pitchFamily="34" charset="-122"/>
              </a:rPr>
              <a:t>5000</a:t>
            </a:r>
            <a:r>
              <a:rPr lang="zh-CN" altLang="en-US" sz="1600">
                <a:latin typeface="微软雅黑" pitchFamily="34" charset="-122"/>
                <a:ea typeface="微软雅黑" pitchFamily="34" charset="-122"/>
              </a:rPr>
              <a:t>吨级，年吞吐量为</a:t>
            </a:r>
            <a:r>
              <a:rPr lang="en-US" altLang="zh-CN" sz="1600">
                <a:latin typeface="微软雅黑" pitchFamily="34" charset="-122"/>
                <a:ea typeface="微软雅黑" pitchFamily="34" charset="-122"/>
              </a:rPr>
              <a:t>200</a:t>
            </a:r>
            <a:r>
              <a:rPr lang="zh-CN" altLang="en-US" sz="1600">
                <a:latin typeface="微软雅黑" pitchFamily="34" charset="-122"/>
                <a:ea typeface="微软雅黑" pitchFamily="34" charset="-122"/>
              </a:rPr>
              <a:t>万吨，至上海</a:t>
            </a:r>
            <a:r>
              <a:rPr lang="en-US" altLang="zh-CN" sz="1600">
                <a:latin typeface="微软雅黑" pitchFamily="34" charset="-122"/>
                <a:ea typeface="微软雅黑" pitchFamily="34" charset="-122"/>
              </a:rPr>
              <a:t>52</a:t>
            </a:r>
            <a:r>
              <a:rPr lang="zh-CN" altLang="en-US" sz="1600">
                <a:latin typeface="微软雅黑" pitchFamily="34" charset="-122"/>
                <a:ea typeface="微软雅黑" pitchFamily="34" charset="-122"/>
              </a:rPr>
              <a:t>小时（含沿途停靠）。</a:t>
            </a:r>
          </a:p>
        </p:txBody>
      </p:sp>
      <p:sp>
        <p:nvSpPr>
          <p:cNvPr id="32791" name="Freeform 15"/>
          <p:cNvSpPr>
            <a:spLocks/>
          </p:cNvSpPr>
          <p:nvPr/>
        </p:nvSpPr>
        <p:spPr bwMode="auto">
          <a:xfrm>
            <a:off x="855663" y="5676900"/>
            <a:ext cx="438150" cy="695325"/>
          </a:xfrm>
          <a:custGeom>
            <a:avLst/>
            <a:gdLst>
              <a:gd name="T0" fmla="*/ 0 w 1063"/>
              <a:gd name="T1" fmla="*/ 2147483647 h 1689"/>
              <a:gd name="T2" fmla="*/ 2147483647 w 1063"/>
              <a:gd name="T3" fmla="*/ 0 h 1689"/>
              <a:gd name="T4" fmla="*/ 2147483647 w 1063"/>
              <a:gd name="T5" fmla="*/ 2147483647 h 1689"/>
              <a:gd name="T6" fmla="*/ 0 w 1063"/>
              <a:gd name="T7" fmla="*/ 2147483647 h 1689"/>
              <a:gd name="T8" fmla="*/ 0 w 1063"/>
              <a:gd name="T9" fmla="*/ 2147483647 h 16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63" h="1689">
                <a:moveTo>
                  <a:pt x="0" y="880"/>
                </a:moveTo>
                <a:lnTo>
                  <a:pt x="1063" y="0"/>
                </a:lnTo>
                <a:lnTo>
                  <a:pt x="1063" y="809"/>
                </a:lnTo>
                <a:lnTo>
                  <a:pt x="0" y="1689"/>
                </a:lnTo>
                <a:lnTo>
                  <a:pt x="0" y="880"/>
                </a:lnTo>
                <a:close/>
              </a:path>
            </a:pathLst>
          </a:cu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792" name="组合 12"/>
          <p:cNvGrpSpPr>
            <a:grpSpLocks/>
          </p:cNvGrpSpPr>
          <p:nvPr/>
        </p:nvGrpSpPr>
        <p:grpSpPr bwMode="auto">
          <a:xfrm>
            <a:off x="857250" y="4637088"/>
            <a:ext cx="1905000" cy="1887537"/>
            <a:chOff x="0" y="0"/>
            <a:chExt cx="1905611" cy="1888303"/>
          </a:xfrm>
        </p:grpSpPr>
        <p:sp>
          <p:nvSpPr>
            <p:cNvPr id="45076" name="Oval 17"/>
            <p:cNvSpPr>
              <a:spLocks noChangeArrowheads="1"/>
            </p:cNvSpPr>
            <p:nvPr/>
          </p:nvSpPr>
          <p:spPr bwMode="auto">
            <a:xfrm>
              <a:off x="167887" y="167022"/>
              <a:ext cx="1553393" cy="1554258"/>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p>
          </p:txBody>
        </p:sp>
        <p:grpSp>
          <p:nvGrpSpPr>
            <p:cNvPr id="45077" name="组合 24"/>
            <p:cNvGrpSpPr>
              <a:grpSpLocks/>
            </p:cNvGrpSpPr>
            <p:nvPr/>
          </p:nvGrpSpPr>
          <p:grpSpPr bwMode="auto">
            <a:xfrm>
              <a:off x="0" y="0"/>
              <a:ext cx="1905611" cy="1888303"/>
              <a:chOff x="0" y="0"/>
              <a:chExt cx="2008234" cy="1989994"/>
            </a:xfrm>
          </p:grpSpPr>
          <p:sp>
            <p:nvSpPr>
              <p:cNvPr id="45078" name="Freeform 16"/>
              <p:cNvSpPr>
                <a:spLocks noEditPoints="1"/>
              </p:cNvSpPr>
              <p:nvPr/>
            </p:nvSpPr>
            <p:spPr bwMode="auto">
              <a:xfrm>
                <a:off x="0" y="0"/>
                <a:ext cx="1989994" cy="1989994"/>
              </a:xfrm>
              <a:custGeom>
                <a:avLst/>
                <a:gdLst>
                  <a:gd name="T0" fmla="*/ 2147483647 w 4587"/>
                  <a:gd name="T1" fmla="*/ 0 h 4586"/>
                  <a:gd name="T2" fmla="*/ 2147483647 w 4587"/>
                  <a:gd name="T3" fmla="*/ 2147483647 h 4586"/>
                  <a:gd name="T4" fmla="*/ 2147483647 w 4587"/>
                  <a:gd name="T5" fmla="*/ 2147483647 h 4586"/>
                  <a:gd name="T6" fmla="*/ 0 w 4587"/>
                  <a:gd name="T7" fmla="*/ 2147483647 h 4586"/>
                  <a:gd name="T8" fmla="*/ 2147483647 w 4587"/>
                  <a:gd name="T9" fmla="*/ 0 h 4586"/>
                  <a:gd name="T10" fmla="*/ 2147483647 w 4587"/>
                  <a:gd name="T11" fmla="*/ 2147483647 h 4586"/>
                  <a:gd name="T12" fmla="*/ 2147483647 w 4587"/>
                  <a:gd name="T13" fmla="*/ 2147483647 h 4586"/>
                  <a:gd name="T14" fmla="*/ 2147483647 w 4587"/>
                  <a:gd name="T15" fmla="*/ 2147483647 h 4586"/>
                  <a:gd name="T16" fmla="*/ 2147483647 w 4587"/>
                  <a:gd name="T17" fmla="*/ 2147483647 h 4586"/>
                  <a:gd name="T18" fmla="*/ 2147483647 w 4587"/>
                  <a:gd name="T19" fmla="*/ 2147483647 h 45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587" h="4586">
                    <a:moveTo>
                      <a:pt x="2294" y="0"/>
                    </a:moveTo>
                    <a:cubicBezTo>
                      <a:pt x="3560" y="0"/>
                      <a:pt x="4587" y="1027"/>
                      <a:pt x="4587" y="2293"/>
                    </a:cubicBezTo>
                    <a:cubicBezTo>
                      <a:pt x="4587" y="3559"/>
                      <a:pt x="3560" y="4586"/>
                      <a:pt x="2294" y="4586"/>
                    </a:cubicBezTo>
                    <a:cubicBezTo>
                      <a:pt x="1027" y="4586"/>
                      <a:pt x="0" y="3559"/>
                      <a:pt x="0" y="2293"/>
                    </a:cubicBezTo>
                    <a:cubicBezTo>
                      <a:pt x="0" y="1027"/>
                      <a:pt x="1027" y="0"/>
                      <a:pt x="2294" y="0"/>
                    </a:cubicBezTo>
                    <a:close/>
                    <a:moveTo>
                      <a:pt x="2294" y="337"/>
                    </a:moveTo>
                    <a:cubicBezTo>
                      <a:pt x="3374" y="337"/>
                      <a:pt x="4250" y="1213"/>
                      <a:pt x="4250" y="2293"/>
                    </a:cubicBezTo>
                    <a:cubicBezTo>
                      <a:pt x="4250" y="3374"/>
                      <a:pt x="3374" y="4250"/>
                      <a:pt x="2294" y="4250"/>
                    </a:cubicBezTo>
                    <a:cubicBezTo>
                      <a:pt x="1213" y="4250"/>
                      <a:pt x="337" y="3374"/>
                      <a:pt x="337" y="2293"/>
                    </a:cubicBezTo>
                    <a:cubicBezTo>
                      <a:pt x="337" y="1213"/>
                      <a:pt x="1213" y="337"/>
                      <a:pt x="2294" y="33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79" name="Freeform 18"/>
              <p:cNvSpPr>
                <a:spLocks/>
              </p:cNvSpPr>
              <p:nvPr/>
            </p:nvSpPr>
            <p:spPr bwMode="auto">
              <a:xfrm>
                <a:off x="223441" y="0"/>
                <a:ext cx="1784793" cy="1976314"/>
              </a:xfrm>
              <a:custGeom>
                <a:avLst/>
                <a:gdLst>
                  <a:gd name="T0" fmla="*/ 2147483647 w 4114"/>
                  <a:gd name="T1" fmla="*/ 0 h 4554"/>
                  <a:gd name="T2" fmla="*/ 2147483647 w 4114"/>
                  <a:gd name="T3" fmla="*/ 2147483647 h 4554"/>
                  <a:gd name="T4" fmla="*/ 2147483647 w 4114"/>
                  <a:gd name="T5" fmla="*/ 2147483647 h 4554"/>
                  <a:gd name="T6" fmla="*/ 2147483647 w 4114"/>
                  <a:gd name="T7" fmla="*/ 2147483647 h 4554"/>
                  <a:gd name="T8" fmla="*/ 2147483647 w 4114"/>
                  <a:gd name="T9" fmla="*/ 2147483647 h 4554"/>
                  <a:gd name="T10" fmla="*/ 2147483647 w 4114"/>
                  <a:gd name="T11" fmla="*/ 2147483647 h 4554"/>
                  <a:gd name="T12" fmla="*/ 2147483647 w 4114"/>
                  <a:gd name="T13" fmla="*/ 2147483647 h 4554"/>
                  <a:gd name="T14" fmla="*/ 2147483647 w 4114"/>
                  <a:gd name="T15" fmla="*/ 2147483647 h 4554"/>
                  <a:gd name="T16" fmla="*/ 2147483647 w 4114"/>
                  <a:gd name="T17" fmla="*/ 2147483647 h 4554"/>
                  <a:gd name="T18" fmla="*/ 2147483647 w 4114"/>
                  <a:gd name="T19" fmla="*/ 2147483647 h 4554"/>
                  <a:gd name="T20" fmla="*/ 2147483647 w 4114"/>
                  <a:gd name="T21" fmla="*/ 2147483647 h 4554"/>
                  <a:gd name="T22" fmla="*/ 2147483647 w 4114"/>
                  <a:gd name="T23" fmla="*/ 2147483647 h 4554"/>
                  <a:gd name="T24" fmla="*/ 0 w 4114"/>
                  <a:gd name="T25" fmla="*/ 2147483647 h 4554"/>
                  <a:gd name="T26" fmla="*/ 2147483647 w 4114"/>
                  <a:gd name="T27" fmla="*/ 0 h 45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14" h="4554">
                    <a:moveTo>
                      <a:pt x="1780" y="0"/>
                    </a:moveTo>
                    <a:cubicBezTo>
                      <a:pt x="2515" y="0"/>
                      <a:pt x="3169" y="346"/>
                      <a:pt x="3589" y="884"/>
                    </a:cubicBezTo>
                    <a:lnTo>
                      <a:pt x="3838" y="905"/>
                    </a:lnTo>
                    <a:lnTo>
                      <a:pt x="4114" y="927"/>
                    </a:lnTo>
                    <a:lnTo>
                      <a:pt x="3995" y="1178"/>
                    </a:lnTo>
                    <a:lnTo>
                      <a:pt x="3891" y="1398"/>
                    </a:lnTo>
                    <a:cubicBezTo>
                      <a:pt x="4008" y="1673"/>
                      <a:pt x="4073" y="1976"/>
                      <a:pt x="4073" y="2293"/>
                    </a:cubicBezTo>
                    <a:cubicBezTo>
                      <a:pt x="4073" y="3427"/>
                      <a:pt x="3249" y="4369"/>
                      <a:pt x="2167" y="4554"/>
                    </a:cubicBezTo>
                    <a:lnTo>
                      <a:pt x="2110" y="4222"/>
                    </a:lnTo>
                    <a:cubicBezTo>
                      <a:pt x="3033" y="4064"/>
                      <a:pt x="3736" y="3261"/>
                      <a:pt x="3736" y="2293"/>
                    </a:cubicBezTo>
                    <a:cubicBezTo>
                      <a:pt x="3736" y="1213"/>
                      <a:pt x="2860" y="337"/>
                      <a:pt x="1780" y="337"/>
                    </a:cubicBezTo>
                    <a:cubicBezTo>
                      <a:pt x="1167" y="337"/>
                      <a:pt x="620" y="618"/>
                      <a:pt x="262" y="1059"/>
                    </a:cubicBezTo>
                    <a:lnTo>
                      <a:pt x="0" y="847"/>
                    </a:lnTo>
                    <a:cubicBezTo>
                      <a:pt x="421" y="330"/>
                      <a:pt x="1062" y="0"/>
                      <a:pt x="1780"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32797" name="Freeform 19"/>
          <p:cNvSpPr>
            <a:spLocks/>
          </p:cNvSpPr>
          <p:nvPr/>
        </p:nvSpPr>
        <p:spPr bwMode="auto">
          <a:xfrm>
            <a:off x="855663" y="6038850"/>
            <a:ext cx="2046287" cy="333375"/>
          </a:xfrm>
          <a:custGeom>
            <a:avLst/>
            <a:gdLst>
              <a:gd name="T0" fmla="*/ 0 w 4971"/>
              <a:gd name="T1" fmla="*/ 0 h 809"/>
              <a:gd name="T2" fmla="*/ 2147483647 w 4971"/>
              <a:gd name="T3" fmla="*/ 0 h 809"/>
              <a:gd name="T4" fmla="*/ 2147483647 w 4971"/>
              <a:gd name="T5" fmla="*/ 2147483647 h 809"/>
              <a:gd name="T6" fmla="*/ 2147483647 w 4971"/>
              <a:gd name="T7" fmla="*/ 2147483647 h 809"/>
              <a:gd name="T8" fmla="*/ 0 w 4971"/>
              <a:gd name="T9" fmla="*/ 2147483647 h 809"/>
              <a:gd name="T10" fmla="*/ 0 w 4971"/>
              <a:gd name="T11" fmla="*/ 0 h 80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71" h="809">
                <a:moveTo>
                  <a:pt x="0" y="0"/>
                </a:moveTo>
                <a:lnTo>
                  <a:pt x="4971" y="0"/>
                </a:lnTo>
                <a:lnTo>
                  <a:pt x="4682" y="408"/>
                </a:lnTo>
                <a:lnTo>
                  <a:pt x="4971" y="809"/>
                </a:lnTo>
                <a:lnTo>
                  <a:pt x="0" y="80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98" name="TextBox 29"/>
          <p:cNvSpPr txBox="1">
            <a:spLocks noChangeArrowheads="1"/>
          </p:cNvSpPr>
          <p:nvPr/>
        </p:nvSpPr>
        <p:spPr bwMode="auto">
          <a:xfrm>
            <a:off x="950913" y="6003925"/>
            <a:ext cx="17002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a:solidFill>
                  <a:schemeClr val="accent2"/>
                </a:solidFill>
                <a:latin typeface="微软雅黑" pitchFamily="34" charset="-122"/>
                <a:ea typeface="微软雅黑" pitchFamily="34" charset="-122"/>
              </a:rPr>
              <a:t>公路运输成本</a:t>
            </a:r>
            <a:endParaRPr lang="en-US">
              <a:solidFill>
                <a:schemeClr val="accent2"/>
              </a:solidFill>
              <a:latin typeface="微软雅黑" pitchFamily="34" charset="-122"/>
              <a:ea typeface="微软雅黑" pitchFamily="34" charset="-122"/>
            </a:endParaRPr>
          </a:p>
        </p:txBody>
      </p:sp>
      <p:sp>
        <p:nvSpPr>
          <p:cNvPr id="32799" name="TextBox 30"/>
          <p:cNvSpPr txBox="1">
            <a:spLocks noChangeArrowheads="1"/>
          </p:cNvSpPr>
          <p:nvPr/>
        </p:nvSpPr>
        <p:spPr bwMode="auto">
          <a:xfrm>
            <a:off x="3062288" y="4803775"/>
            <a:ext cx="54006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latin typeface="微软雅黑" pitchFamily="34" charset="-122"/>
                <a:ea typeface="微软雅黑" pitchFamily="34" charset="-122"/>
              </a:rPr>
              <a:t>咸宁市区西距京珠高速公路</a:t>
            </a: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公里，北距沪蓉高速约</a:t>
            </a:r>
            <a:r>
              <a:rPr lang="en-US" altLang="zh-CN" sz="1600">
                <a:latin typeface="微软雅黑" pitchFamily="34" charset="-122"/>
                <a:ea typeface="微软雅黑" pitchFamily="34" charset="-122"/>
              </a:rPr>
              <a:t>50</a:t>
            </a:r>
            <a:r>
              <a:rPr lang="zh-CN" altLang="en-US" sz="1600">
                <a:latin typeface="微软雅黑" pitchFamily="34" charset="-122"/>
                <a:ea typeface="微软雅黑" pitchFamily="34" charset="-122"/>
              </a:rPr>
              <a:t>公里，东距大广高速</a:t>
            </a:r>
            <a:r>
              <a:rPr lang="en-US" altLang="zh-CN" sz="1600">
                <a:latin typeface="微软雅黑" pitchFamily="34" charset="-122"/>
                <a:ea typeface="微软雅黑" pitchFamily="34" charset="-122"/>
              </a:rPr>
              <a:t>35</a:t>
            </a:r>
            <a:r>
              <a:rPr lang="zh-CN" altLang="en-US" sz="1600">
                <a:latin typeface="微软雅黑" pitchFamily="34" charset="-122"/>
                <a:ea typeface="微软雅黑" pitchFamily="34" charset="-122"/>
              </a:rPr>
              <a:t>公里，南距杭瑞高速</a:t>
            </a:r>
            <a:r>
              <a:rPr lang="en-US" altLang="zh-CN" sz="1600">
                <a:latin typeface="微软雅黑" pitchFamily="34" charset="-122"/>
                <a:ea typeface="微软雅黑" pitchFamily="34" charset="-122"/>
              </a:rPr>
              <a:t>30</a:t>
            </a:r>
            <a:r>
              <a:rPr lang="zh-CN" altLang="en-US" sz="1600">
                <a:latin typeface="微软雅黑" pitchFamily="34" charset="-122"/>
                <a:ea typeface="微软雅黑" pitchFamily="34" charset="-122"/>
              </a:rPr>
              <a:t>公里。</a:t>
            </a:r>
          </a:p>
          <a:p>
            <a:pPr algn="just" eaLnBrk="1" hangingPunct="1">
              <a:buFont typeface="Arial" pitchFamily="34" charset="0"/>
              <a:buNone/>
            </a:pPr>
            <a:r>
              <a:rPr lang="zh-CN" altLang="en-US" sz="1600">
                <a:latin typeface="微软雅黑" pitchFamily="34" charset="-122"/>
                <a:ea typeface="微软雅黑" pitchFamily="34" charset="-122"/>
              </a:rPr>
              <a:t>公路运输市场价：</a:t>
            </a:r>
            <a:r>
              <a:rPr lang="en-US" altLang="zh-CN" sz="1600">
                <a:latin typeface="微软雅黑" pitchFamily="34" charset="-122"/>
                <a:ea typeface="微软雅黑" pitchFamily="34" charset="-122"/>
              </a:rPr>
              <a:t>280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上海，</a:t>
            </a:r>
            <a:r>
              <a:rPr lang="en-US" altLang="zh-CN" sz="1600">
                <a:latin typeface="微软雅黑" pitchFamily="34" charset="-122"/>
                <a:ea typeface="微软雅黑" pitchFamily="34" charset="-122"/>
              </a:rPr>
              <a:t>812</a:t>
            </a:r>
            <a:r>
              <a:rPr lang="zh-CN" altLang="en-US" sz="1600">
                <a:latin typeface="微软雅黑" pitchFamily="34" charset="-122"/>
                <a:ea typeface="微软雅黑" pitchFamily="34" charset="-122"/>
              </a:rPr>
              <a:t>公里）、</a:t>
            </a:r>
            <a:r>
              <a:rPr lang="en-US" altLang="zh-CN" sz="1600">
                <a:latin typeface="微软雅黑" pitchFamily="34" charset="-122"/>
                <a:ea typeface="微软雅黑" pitchFamily="34" charset="-122"/>
              </a:rPr>
              <a:t>320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广州，</a:t>
            </a:r>
            <a:r>
              <a:rPr lang="en-US" altLang="zh-CN" sz="1600">
                <a:latin typeface="微软雅黑" pitchFamily="34" charset="-122"/>
                <a:ea typeface="微软雅黑" pitchFamily="34" charset="-122"/>
              </a:rPr>
              <a:t>1102</a:t>
            </a:r>
            <a:r>
              <a:rPr lang="zh-CN" altLang="en-US" sz="1600">
                <a:latin typeface="微软雅黑" pitchFamily="34" charset="-122"/>
                <a:ea typeface="微软雅黑" pitchFamily="34" charset="-122"/>
              </a:rPr>
              <a:t>公里）、</a:t>
            </a:r>
            <a:r>
              <a:rPr lang="en-US" altLang="zh-CN" sz="1600">
                <a:latin typeface="微软雅黑" pitchFamily="34" charset="-122"/>
                <a:ea typeface="微软雅黑" pitchFamily="34" charset="-122"/>
              </a:rPr>
              <a:t>350</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吨（咸宁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深圳</a:t>
            </a:r>
            <a:r>
              <a:rPr lang="en-US" altLang="zh-CN" sz="1600">
                <a:latin typeface="微软雅黑" pitchFamily="34" charset="-122"/>
                <a:ea typeface="微软雅黑" pitchFamily="34" charset="-122"/>
              </a:rPr>
              <a:t>1271</a:t>
            </a:r>
            <a:r>
              <a:rPr lang="zh-CN" altLang="en-US" sz="1600">
                <a:latin typeface="微软雅黑" pitchFamily="34" charset="-122"/>
                <a:ea typeface="微软雅黑" pitchFamily="34" charset="-122"/>
              </a:rPr>
              <a:t>公里）。远程陆路运输费用约为</a:t>
            </a:r>
            <a:r>
              <a:rPr lang="en-US" altLang="zh-CN" sz="1600">
                <a:latin typeface="微软雅黑" pitchFamily="34" charset="-122"/>
                <a:ea typeface="微软雅黑" pitchFamily="34" charset="-122"/>
              </a:rPr>
              <a:t>0.28-0.35</a:t>
            </a:r>
            <a:r>
              <a:rPr lang="zh-CN" altLang="en-US" sz="1600">
                <a:latin typeface="微软雅黑" pitchFamily="34" charset="-122"/>
                <a:ea typeface="微软雅黑" pitchFamily="34" charset="-122"/>
              </a:rPr>
              <a:t>元</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公里吨。</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 calcmode="lin" valueType="num">
                                      <p:cBhvr additive="base">
                                        <p:cTn id="7" dur="300" fill="hold"/>
                                        <p:tgtEl>
                                          <p:spTgt spid="32771"/>
                                        </p:tgtEl>
                                        <p:attrNameLst>
                                          <p:attrName>ppt_x</p:attrName>
                                        </p:attrNameLst>
                                      </p:cBhvr>
                                      <p:tavLst>
                                        <p:tav tm="0">
                                          <p:val>
                                            <p:strVal val="0-#ppt_w/2"/>
                                          </p:val>
                                        </p:tav>
                                        <p:tav tm="100000">
                                          <p:val>
                                            <p:strVal val="#ppt_x"/>
                                          </p:val>
                                        </p:tav>
                                      </p:tavLst>
                                    </p:anim>
                                    <p:anim calcmode="lin" valueType="num">
                                      <p:cBhvr additive="base">
                                        <p:cTn id="8" dur="300" fill="hold"/>
                                        <p:tgtEl>
                                          <p:spTgt spid="3277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2770"/>
                                        </p:tgtEl>
                                        <p:attrNameLst>
                                          <p:attrName>style.visibility</p:attrName>
                                        </p:attrNameLst>
                                      </p:cBhvr>
                                      <p:to>
                                        <p:strVal val="visible"/>
                                      </p:to>
                                    </p:set>
                                    <p:anim by="(-#ppt_w*2)" calcmode="lin" valueType="num">
                                      <p:cBhvr rctx="PPT">
                                        <p:cTn id="12" dur="250" autoRev="1" fill="hold">
                                          <p:stCondLst>
                                            <p:cond delay="0"/>
                                          </p:stCondLst>
                                        </p:cTn>
                                        <p:tgtEl>
                                          <p:spTgt spid="32770"/>
                                        </p:tgtEl>
                                        <p:attrNameLst>
                                          <p:attrName>ppt_w</p:attrName>
                                        </p:attrNameLst>
                                      </p:cBhvr>
                                    </p:anim>
                                    <p:anim by="(#ppt_w*0.50)" calcmode="lin" valueType="num">
                                      <p:cBhvr>
                                        <p:cTn id="13" dur="250" decel="50000" autoRev="1" fill="hold">
                                          <p:stCondLst>
                                            <p:cond delay="0"/>
                                          </p:stCondLst>
                                        </p:cTn>
                                        <p:tgtEl>
                                          <p:spTgt spid="32770"/>
                                        </p:tgtEl>
                                        <p:attrNameLst>
                                          <p:attrName>ppt_x</p:attrName>
                                        </p:attrNameLst>
                                      </p:cBhvr>
                                    </p:anim>
                                    <p:anim from="(-#ppt_h/2)" to="(#ppt_y)" calcmode="lin" valueType="num">
                                      <p:cBhvr>
                                        <p:cTn id="14" dur="500" fill="hold">
                                          <p:stCondLst>
                                            <p:cond delay="0"/>
                                          </p:stCondLst>
                                        </p:cTn>
                                        <p:tgtEl>
                                          <p:spTgt spid="32770"/>
                                        </p:tgtEl>
                                        <p:attrNameLst>
                                          <p:attrName>ppt_y</p:attrName>
                                        </p:attrNameLst>
                                      </p:cBhvr>
                                    </p:anim>
                                    <p:animRot by="21600000">
                                      <p:cBhvr>
                                        <p:cTn id="15" dur="500" fill="hold">
                                          <p:stCondLst>
                                            <p:cond delay="0"/>
                                          </p:stCondLst>
                                        </p:cTn>
                                        <p:tgtEl>
                                          <p:spTgt spid="32770"/>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2772"/>
                                        </p:tgtEl>
                                        <p:attrNameLst>
                                          <p:attrName>style.visibility</p:attrName>
                                        </p:attrNameLst>
                                      </p:cBhvr>
                                      <p:to>
                                        <p:strVal val="visible"/>
                                      </p:to>
                                    </p:set>
                                    <p:anim calcmode="lin" valueType="num">
                                      <p:cBhvr>
                                        <p:cTn id="19" dur="300" fill="hold"/>
                                        <p:tgtEl>
                                          <p:spTgt spid="3277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2772"/>
                                        </p:tgtEl>
                                        <p:attrNameLst>
                                          <p:attrName>ppt_y</p:attrName>
                                        </p:attrNameLst>
                                      </p:cBhvr>
                                      <p:tavLst>
                                        <p:tav tm="0">
                                          <p:val>
                                            <p:strVal val="#ppt_y"/>
                                          </p:val>
                                        </p:tav>
                                        <p:tav tm="100000">
                                          <p:val>
                                            <p:strVal val="#ppt_y"/>
                                          </p:val>
                                        </p:tav>
                                      </p:tavLst>
                                    </p:anim>
                                    <p:anim calcmode="lin" valueType="num">
                                      <p:cBhvr>
                                        <p:cTn id="21" dur="300" fill="hold"/>
                                        <p:tgtEl>
                                          <p:spTgt spid="3277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277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2772"/>
                                        </p:tgtEl>
                                      </p:cBhvr>
                                    </p:animEffect>
                                  </p:childTnLst>
                                </p:cTn>
                              </p:par>
                            </p:childTnLst>
                          </p:cTn>
                        </p:par>
                        <p:par>
                          <p:cTn id="24" fill="hold" nodeType="afterGroup">
                            <p:stCondLst>
                              <p:cond delay="1640"/>
                            </p:stCondLst>
                            <p:childTnLst>
                              <p:par>
                                <p:cTn id="25" presetID="31" presetClass="entr" presetSubtype="0" fill="hold" nodeType="afterEffect">
                                  <p:stCondLst>
                                    <p:cond delay="0"/>
                                  </p:stCondLst>
                                  <p:childTnLst>
                                    <p:set>
                                      <p:cBhvr>
                                        <p:cTn id="26" dur="1" fill="hold">
                                          <p:stCondLst>
                                            <p:cond delay="0"/>
                                          </p:stCondLst>
                                        </p:cTn>
                                        <p:tgtEl>
                                          <p:spTgt spid="32774"/>
                                        </p:tgtEl>
                                        <p:attrNameLst>
                                          <p:attrName>style.visibility</p:attrName>
                                        </p:attrNameLst>
                                      </p:cBhvr>
                                      <p:to>
                                        <p:strVal val="visible"/>
                                      </p:to>
                                    </p:set>
                                    <p:anim calcmode="lin" valueType="num">
                                      <p:cBhvr>
                                        <p:cTn id="27" dur="1000" fill="hold"/>
                                        <p:tgtEl>
                                          <p:spTgt spid="32774"/>
                                        </p:tgtEl>
                                        <p:attrNameLst>
                                          <p:attrName>ppt_w</p:attrName>
                                        </p:attrNameLst>
                                      </p:cBhvr>
                                      <p:tavLst>
                                        <p:tav tm="0">
                                          <p:val>
                                            <p:fltVal val="0"/>
                                          </p:val>
                                        </p:tav>
                                        <p:tav tm="100000">
                                          <p:val>
                                            <p:strVal val="#ppt_w"/>
                                          </p:val>
                                        </p:tav>
                                      </p:tavLst>
                                    </p:anim>
                                    <p:anim calcmode="lin" valueType="num">
                                      <p:cBhvr>
                                        <p:cTn id="28" dur="1000" fill="hold"/>
                                        <p:tgtEl>
                                          <p:spTgt spid="32774"/>
                                        </p:tgtEl>
                                        <p:attrNameLst>
                                          <p:attrName>ppt_h</p:attrName>
                                        </p:attrNameLst>
                                      </p:cBhvr>
                                      <p:tavLst>
                                        <p:tav tm="0">
                                          <p:val>
                                            <p:fltVal val="0"/>
                                          </p:val>
                                        </p:tav>
                                        <p:tav tm="100000">
                                          <p:val>
                                            <p:strVal val="#ppt_h"/>
                                          </p:val>
                                        </p:tav>
                                      </p:tavLst>
                                    </p:anim>
                                    <p:anim calcmode="lin" valueType="num">
                                      <p:cBhvr>
                                        <p:cTn id="29" dur="1000" fill="hold"/>
                                        <p:tgtEl>
                                          <p:spTgt spid="32774"/>
                                        </p:tgtEl>
                                        <p:attrNameLst>
                                          <p:attrName>style.rotation</p:attrName>
                                        </p:attrNameLst>
                                      </p:cBhvr>
                                      <p:tavLst>
                                        <p:tav tm="0">
                                          <p:val>
                                            <p:fltVal val="90"/>
                                          </p:val>
                                        </p:tav>
                                        <p:tav tm="100000">
                                          <p:val>
                                            <p:fltVal val="0"/>
                                          </p:val>
                                        </p:tav>
                                      </p:tavLst>
                                    </p:anim>
                                    <p:animEffect transition="in" filter="fade">
                                      <p:cBhvr>
                                        <p:cTn id="30" dur="1000"/>
                                        <p:tgtEl>
                                          <p:spTgt spid="32774"/>
                                        </p:tgtEl>
                                      </p:cBhvr>
                                    </p:animEffect>
                                  </p:childTnLst>
                                </p:cTn>
                              </p:par>
                            </p:childTnLst>
                          </p:cTn>
                        </p:par>
                        <p:par>
                          <p:cTn id="31" fill="hold" nodeType="afterGroup">
                            <p:stCondLst>
                              <p:cond delay="2640"/>
                            </p:stCondLst>
                            <p:childTnLst>
                              <p:par>
                                <p:cTn id="32" presetID="22" presetClass="entr" presetSubtype="2" fill="hold" grpId="0" nodeType="afterEffect">
                                  <p:stCondLst>
                                    <p:cond delay="0"/>
                                  </p:stCondLst>
                                  <p:childTnLst>
                                    <p:set>
                                      <p:cBhvr>
                                        <p:cTn id="33" dur="1" fill="hold">
                                          <p:stCondLst>
                                            <p:cond delay="0"/>
                                          </p:stCondLst>
                                        </p:cTn>
                                        <p:tgtEl>
                                          <p:spTgt spid="32773"/>
                                        </p:tgtEl>
                                        <p:attrNameLst>
                                          <p:attrName>style.visibility</p:attrName>
                                        </p:attrNameLst>
                                      </p:cBhvr>
                                      <p:to>
                                        <p:strVal val="visible"/>
                                      </p:to>
                                    </p:set>
                                    <p:animEffect transition="in" filter="wipe(right)">
                                      <p:cBhvr>
                                        <p:cTn id="34" dur="500"/>
                                        <p:tgtEl>
                                          <p:spTgt spid="32773"/>
                                        </p:tgtEl>
                                      </p:cBhvr>
                                    </p:animEffect>
                                  </p:childTnLst>
                                </p:cTn>
                              </p:par>
                            </p:childTnLst>
                          </p:cTn>
                        </p:par>
                        <p:par>
                          <p:cTn id="35" fill="hold" nodeType="afterGroup">
                            <p:stCondLst>
                              <p:cond delay="3140"/>
                            </p:stCondLst>
                            <p:childTnLst>
                              <p:par>
                                <p:cTn id="36" presetID="22" presetClass="entr" presetSubtype="8" fill="hold" grpId="0" nodeType="afterEffect">
                                  <p:stCondLst>
                                    <p:cond delay="0"/>
                                  </p:stCondLst>
                                  <p:childTnLst>
                                    <p:set>
                                      <p:cBhvr>
                                        <p:cTn id="37" dur="1" fill="hold">
                                          <p:stCondLst>
                                            <p:cond delay="0"/>
                                          </p:stCondLst>
                                        </p:cTn>
                                        <p:tgtEl>
                                          <p:spTgt spid="32779"/>
                                        </p:tgtEl>
                                        <p:attrNameLst>
                                          <p:attrName>style.visibility</p:attrName>
                                        </p:attrNameLst>
                                      </p:cBhvr>
                                      <p:to>
                                        <p:strVal val="visible"/>
                                      </p:to>
                                    </p:set>
                                    <p:animEffect transition="in" filter="wipe(left)">
                                      <p:cBhvr>
                                        <p:cTn id="38" dur="500"/>
                                        <p:tgtEl>
                                          <p:spTgt spid="32779"/>
                                        </p:tgtEl>
                                      </p:cBhvr>
                                    </p:animEffect>
                                  </p:childTnLst>
                                </p:cTn>
                              </p:par>
                            </p:childTnLst>
                          </p:cTn>
                        </p:par>
                        <p:par>
                          <p:cTn id="39" fill="hold" nodeType="afterGroup">
                            <p:stCondLst>
                              <p:cond delay="3640"/>
                            </p:stCondLst>
                            <p:childTnLst>
                              <p:par>
                                <p:cTn id="40" presetID="31" presetClass="entr" presetSubtype="0" fill="hold" grpId="0" nodeType="afterEffect">
                                  <p:stCondLst>
                                    <p:cond delay="0"/>
                                  </p:stCondLst>
                                  <p:childTnLst>
                                    <p:set>
                                      <p:cBhvr>
                                        <p:cTn id="41" dur="1" fill="hold">
                                          <p:stCondLst>
                                            <p:cond delay="0"/>
                                          </p:stCondLst>
                                        </p:cTn>
                                        <p:tgtEl>
                                          <p:spTgt spid="32780"/>
                                        </p:tgtEl>
                                        <p:attrNameLst>
                                          <p:attrName>style.visibility</p:attrName>
                                        </p:attrNameLst>
                                      </p:cBhvr>
                                      <p:to>
                                        <p:strVal val="visible"/>
                                      </p:to>
                                    </p:set>
                                    <p:anim calcmode="lin" valueType="num">
                                      <p:cBhvr>
                                        <p:cTn id="42" dur="500" fill="hold"/>
                                        <p:tgtEl>
                                          <p:spTgt spid="32780"/>
                                        </p:tgtEl>
                                        <p:attrNameLst>
                                          <p:attrName>ppt_w</p:attrName>
                                        </p:attrNameLst>
                                      </p:cBhvr>
                                      <p:tavLst>
                                        <p:tav tm="0">
                                          <p:val>
                                            <p:fltVal val="0"/>
                                          </p:val>
                                        </p:tav>
                                        <p:tav tm="100000">
                                          <p:val>
                                            <p:strVal val="#ppt_w"/>
                                          </p:val>
                                        </p:tav>
                                      </p:tavLst>
                                    </p:anim>
                                    <p:anim calcmode="lin" valueType="num">
                                      <p:cBhvr>
                                        <p:cTn id="43" dur="500" fill="hold"/>
                                        <p:tgtEl>
                                          <p:spTgt spid="32780"/>
                                        </p:tgtEl>
                                        <p:attrNameLst>
                                          <p:attrName>ppt_h</p:attrName>
                                        </p:attrNameLst>
                                      </p:cBhvr>
                                      <p:tavLst>
                                        <p:tav tm="0">
                                          <p:val>
                                            <p:fltVal val="0"/>
                                          </p:val>
                                        </p:tav>
                                        <p:tav tm="100000">
                                          <p:val>
                                            <p:strVal val="#ppt_h"/>
                                          </p:val>
                                        </p:tav>
                                      </p:tavLst>
                                    </p:anim>
                                    <p:anim calcmode="lin" valueType="num">
                                      <p:cBhvr>
                                        <p:cTn id="44" dur="500" fill="hold"/>
                                        <p:tgtEl>
                                          <p:spTgt spid="32780"/>
                                        </p:tgtEl>
                                        <p:attrNameLst>
                                          <p:attrName>style.rotation</p:attrName>
                                        </p:attrNameLst>
                                      </p:cBhvr>
                                      <p:tavLst>
                                        <p:tav tm="0">
                                          <p:val>
                                            <p:fltVal val="90"/>
                                          </p:val>
                                        </p:tav>
                                        <p:tav tm="100000">
                                          <p:val>
                                            <p:fltVal val="0"/>
                                          </p:val>
                                        </p:tav>
                                      </p:tavLst>
                                    </p:anim>
                                    <p:animEffect transition="in" filter="fade">
                                      <p:cBhvr>
                                        <p:cTn id="45" dur="500"/>
                                        <p:tgtEl>
                                          <p:spTgt spid="32780"/>
                                        </p:tgtEl>
                                      </p:cBhvr>
                                    </p:animEffect>
                                  </p:childTnLst>
                                </p:cTn>
                              </p:par>
                            </p:childTnLst>
                          </p:cTn>
                        </p:par>
                        <p:par>
                          <p:cTn id="46" fill="hold" nodeType="afterGroup">
                            <p:stCondLst>
                              <p:cond delay="4140"/>
                            </p:stCondLst>
                            <p:childTnLst>
                              <p:par>
                                <p:cTn id="47" presetID="22" presetClass="entr" presetSubtype="8" fill="hold" grpId="0" nodeType="afterEffect">
                                  <p:stCondLst>
                                    <p:cond delay="0"/>
                                  </p:stCondLst>
                                  <p:childTnLst>
                                    <p:set>
                                      <p:cBhvr>
                                        <p:cTn id="48" dur="1" fill="hold">
                                          <p:stCondLst>
                                            <p:cond delay="0"/>
                                          </p:stCondLst>
                                        </p:cTn>
                                        <p:tgtEl>
                                          <p:spTgt spid="32781"/>
                                        </p:tgtEl>
                                        <p:attrNameLst>
                                          <p:attrName>style.visibility</p:attrName>
                                        </p:attrNameLst>
                                      </p:cBhvr>
                                      <p:to>
                                        <p:strVal val="visible"/>
                                      </p:to>
                                    </p:set>
                                    <p:animEffect transition="in" filter="wipe(left)">
                                      <p:cBhvr>
                                        <p:cTn id="49" dur="500"/>
                                        <p:tgtEl>
                                          <p:spTgt spid="32781"/>
                                        </p:tgtEl>
                                      </p:cBhvr>
                                    </p:animEffect>
                                  </p:childTnLst>
                                </p:cTn>
                              </p:par>
                            </p:childTnLst>
                          </p:cTn>
                        </p:par>
                        <p:par>
                          <p:cTn id="50" fill="hold" nodeType="afterGroup">
                            <p:stCondLst>
                              <p:cond delay="4640"/>
                            </p:stCondLst>
                            <p:childTnLst>
                              <p:par>
                                <p:cTn id="51" presetID="31" presetClass="entr" presetSubtype="0" fill="hold" nodeType="afterEffect">
                                  <p:stCondLst>
                                    <p:cond delay="0"/>
                                  </p:stCondLst>
                                  <p:childTnLst>
                                    <p:set>
                                      <p:cBhvr>
                                        <p:cTn id="52" dur="1" fill="hold">
                                          <p:stCondLst>
                                            <p:cond delay="0"/>
                                          </p:stCondLst>
                                        </p:cTn>
                                        <p:tgtEl>
                                          <p:spTgt spid="32783"/>
                                        </p:tgtEl>
                                        <p:attrNameLst>
                                          <p:attrName>style.visibility</p:attrName>
                                        </p:attrNameLst>
                                      </p:cBhvr>
                                      <p:to>
                                        <p:strVal val="visible"/>
                                      </p:to>
                                    </p:set>
                                    <p:anim calcmode="lin" valueType="num">
                                      <p:cBhvr>
                                        <p:cTn id="53" dur="1000" fill="hold"/>
                                        <p:tgtEl>
                                          <p:spTgt spid="32783"/>
                                        </p:tgtEl>
                                        <p:attrNameLst>
                                          <p:attrName>ppt_w</p:attrName>
                                        </p:attrNameLst>
                                      </p:cBhvr>
                                      <p:tavLst>
                                        <p:tav tm="0">
                                          <p:val>
                                            <p:fltVal val="0"/>
                                          </p:val>
                                        </p:tav>
                                        <p:tav tm="100000">
                                          <p:val>
                                            <p:strVal val="#ppt_w"/>
                                          </p:val>
                                        </p:tav>
                                      </p:tavLst>
                                    </p:anim>
                                    <p:anim calcmode="lin" valueType="num">
                                      <p:cBhvr>
                                        <p:cTn id="54" dur="1000" fill="hold"/>
                                        <p:tgtEl>
                                          <p:spTgt spid="32783"/>
                                        </p:tgtEl>
                                        <p:attrNameLst>
                                          <p:attrName>ppt_h</p:attrName>
                                        </p:attrNameLst>
                                      </p:cBhvr>
                                      <p:tavLst>
                                        <p:tav tm="0">
                                          <p:val>
                                            <p:fltVal val="0"/>
                                          </p:val>
                                        </p:tav>
                                        <p:tav tm="100000">
                                          <p:val>
                                            <p:strVal val="#ppt_h"/>
                                          </p:val>
                                        </p:tav>
                                      </p:tavLst>
                                    </p:anim>
                                    <p:anim calcmode="lin" valueType="num">
                                      <p:cBhvr>
                                        <p:cTn id="55" dur="1000" fill="hold"/>
                                        <p:tgtEl>
                                          <p:spTgt spid="32783"/>
                                        </p:tgtEl>
                                        <p:attrNameLst>
                                          <p:attrName>style.rotation</p:attrName>
                                        </p:attrNameLst>
                                      </p:cBhvr>
                                      <p:tavLst>
                                        <p:tav tm="0">
                                          <p:val>
                                            <p:fltVal val="90"/>
                                          </p:val>
                                        </p:tav>
                                        <p:tav tm="100000">
                                          <p:val>
                                            <p:fltVal val="0"/>
                                          </p:val>
                                        </p:tav>
                                      </p:tavLst>
                                    </p:anim>
                                    <p:animEffect transition="in" filter="fade">
                                      <p:cBhvr>
                                        <p:cTn id="56" dur="1000"/>
                                        <p:tgtEl>
                                          <p:spTgt spid="32783"/>
                                        </p:tgtEl>
                                      </p:cBhvr>
                                    </p:animEffect>
                                  </p:childTnLst>
                                </p:cTn>
                              </p:par>
                            </p:childTnLst>
                          </p:cTn>
                        </p:par>
                        <p:par>
                          <p:cTn id="57" fill="hold" nodeType="afterGroup">
                            <p:stCondLst>
                              <p:cond delay="5640"/>
                            </p:stCondLst>
                            <p:childTnLst>
                              <p:par>
                                <p:cTn id="58" presetID="22" presetClass="entr" presetSubtype="2" fill="hold" grpId="0" nodeType="afterEffect">
                                  <p:stCondLst>
                                    <p:cond delay="0"/>
                                  </p:stCondLst>
                                  <p:childTnLst>
                                    <p:set>
                                      <p:cBhvr>
                                        <p:cTn id="59" dur="1" fill="hold">
                                          <p:stCondLst>
                                            <p:cond delay="0"/>
                                          </p:stCondLst>
                                        </p:cTn>
                                        <p:tgtEl>
                                          <p:spTgt spid="32782"/>
                                        </p:tgtEl>
                                        <p:attrNameLst>
                                          <p:attrName>style.visibility</p:attrName>
                                        </p:attrNameLst>
                                      </p:cBhvr>
                                      <p:to>
                                        <p:strVal val="visible"/>
                                      </p:to>
                                    </p:set>
                                    <p:animEffect transition="in" filter="wipe(right)">
                                      <p:cBhvr>
                                        <p:cTn id="60" dur="500"/>
                                        <p:tgtEl>
                                          <p:spTgt spid="32782"/>
                                        </p:tgtEl>
                                      </p:cBhvr>
                                    </p:animEffect>
                                  </p:childTnLst>
                                </p:cTn>
                              </p:par>
                            </p:childTnLst>
                          </p:cTn>
                        </p:par>
                        <p:par>
                          <p:cTn id="61" fill="hold" nodeType="afterGroup">
                            <p:stCondLst>
                              <p:cond delay="6140"/>
                            </p:stCondLst>
                            <p:childTnLst>
                              <p:par>
                                <p:cTn id="62" presetID="22" presetClass="entr" presetSubtype="8" fill="hold" grpId="0" nodeType="afterEffect">
                                  <p:stCondLst>
                                    <p:cond delay="0"/>
                                  </p:stCondLst>
                                  <p:childTnLst>
                                    <p:set>
                                      <p:cBhvr>
                                        <p:cTn id="63" dur="1" fill="hold">
                                          <p:stCondLst>
                                            <p:cond delay="0"/>
                                          </p:stCondLst>
                                        </p:cTn>
                                        <p:tgtEl>
                                          <p:spTgt spid="32788"/>
                                        </p:tgtEl>
                                        <p:attrNameLst>
                                          <p:attrName>style.visibility</p:attrName>
                                        </p:attrNameLst>
                                      </p:cBhvr>
                                      <p:to>
                                        <p:strVal val="visible"/>
                                      </p:to>
                                    </p:set>
                                    <p:animEffect transition="in" filter="wipe(left)">
                                      <p:cBhvr>
                                        <p:cTn id="64" dur="500"/>
                                        <p:tgtEl>
                                          <p:spTgt spid="32788"/>
                                        </p:tgtEl>
                                      </p:cBhvr>
                                    </p:animEffect>
                                  </p:childTnLst>
                                </p:cTn>
                              </p:par>
                            </p:childTnLst>
                          </p:cTn>
                        </p:par>
                        <p:par>
                          <p:cTn id="65" fill="hold" nodeType="afterGroup">
                            <p:stCondLst>
                              <p:cond delay="6640"/>
                            </p:stCondLst>
                            <p:childTnLst>
                              <p:par>
                                <p:cTn id="66" presetID="31" presetClass="entr" presetSubtype="0" fill="hold" grpId="0" nodeType="afterEffect">
                                  <p:stCondLst>
                                    <p:cond delay="0"/>
                                  </p:stCondLst>
                                  <p:childTnLst>
                                    <p:set>
                                      <p:cBhvr>
                                        <p:cTn id="67" dur="1" fill="hold">
                                          <p:stCondLst>
                                            <p:cond delay="0"/>
                                          </p:stCondLst>
                                        </p:cTn>
                                        <p:tgtEl>
                                          <p:spTgt spid="32789"/>
                                        </p:tgtEl>
                                        <p:attrNameLst>
                                          <p:attrName>style.visibility</p:attrName>
                                        </p:attrNameLst>
                                      </p:cBhvr>
                                      <p:to>
                                        <p:strVal val="visible"/>
                                      </p:to>
                                    </p:set>
                                    <p:anim calcmode="lin" valueType="num">
                                      <p:cBhvr>
                                        <p:cTn id="68" dur="500" fill="hold"/>
                                        <p:tgtEl>
                                          <p:spTgt spid="32789"/>
                                        </p:tgtEl>
                                        <p:attrNameLst>
                                          <p:attrName>ppt_w</p:attrName>
                                        </p:attrNameLst>
                                      </p:cBhvr>
                                      <p:tavLst>
                                        <p:tav tm="0">
                                          <p:val>
                                            <p:fltVal val="0"/>
                                          </p:val>
                                        </p:tav>
                                        <p:tav tm="100000">
                                          <p:val>
                                            <p:strVal val="#ppt_w"/>
                                          </p:val>
                                        </p:tav>
                                      </p:tavLst>
                                    </p:anim>
                                    <p:anim calcmode="lin" valueType="num">
                                      <p:cBhvr>
                                        <p:cTn id="69" dur="500" fill="hold"/>
                                        <p:tgtEl>
                                          <p:spTgt spid="32789"/>
                                        </p:tgtEl>
                                        <p:attrNameLst>
                                          <p:attrName>ppt_h</p:attrName>
                                        </p:attrNameLst>
                                      </p:cBhvr>
                                      <p:tavLst>
                                        <p:tav tm="0">
                                          <p:val>
                                            <p:fltVal val="0"/>
                                          </p:val>
                                        </p:tav>
                                        <p:tav tm="100000">
                                          <p:val>
                                            <p:strVal val="#ppt_h"/>
                                          </p:val>
                                        </p:tav>
                                      </p:tavLst>
                                    </p:anim>
                                    <p:anim calcmode="lin" valueType="num">
                                      <p:cBhvr>
                                        <p:cTn id="70" dur="500" fill="hold"/>
                                        <p:tgtEl>
                                          <p:spTgt spid="32789"/>
                                        </p:tgtEl>
                                        <p:attrNameLst>
                                          <p:attrName>style.rotation</p:attrName>
                                        </p:attrNameLst>
                                      </p:cBhvr>
                                      <p:tavLst>
                                        <p:tav tm="0">
                                          <p:val>
                                            <p:fltVal val="90"/>
                                          </p:val>
                                        </p:tav>
                                        <p:tav tm="100000">
                                          <p:val>
                                            <p:fltVal val="0"/>
                                          </p:val>
                                        </p:tav>
                                      </p:tavLst>
                                    </p:anim>
                                    <p:animEffect transition="in" filter="fade">
                                      <p:cBhvr>
                                        <p:cTn id="71" dur="500"/>
                                        <p:tgtEl>
                                          <p:spTgt spid="32789"/>
                                        </p:tgtEl>
                                      </p:cBhvr>
                                    </p:animEffect>
                                  </p:childTnLst>
                                </p:cTn>
                              </p:par>
                            </p:childTnLst>
                          </p:cTn>
                        </p:par>
                        <p:par>
                          <p:cTn id="72" fill="hold" nodeType="afterGroup">
                            <p:stCondLst>
                              <p:cond delay="7140"/>
                            </p:stCondLst>
                            <p:childTnLst>
                              <p:par>
                                <p:cTn id="73" presetID="22" presetClass="entr" presetSubtype="2" fill="hold" grpId="0" nodeType="afterEffect">
                                  <p:stCondLst>
                                    <p:cond delay="0"/>
                                  </p:stCondLst>
                                  <p:childTnLst>
                                    <p:set>
                                      <p:cBhvr>
                                        <p:cTn id="74" dur="1" fill="hold">
                                          <p:stCondLst>
                                            <p:cond delay="0"/>
                                          </p:stCondLst>
                                        </p:cTn>
                                        <p:tgtEl>
                                          <p:spTgt spid="32790"/>
                                        </p:tgtEl>
                                        <p:attrNameLst>
                                          <p:attrName>style.visibility</p:attrName>
                                        </p:attrNameLst>
                                      </p:cBhvr>
                                      <p:to>
                                        <p:strVal val="visible"/>
                                      </p:to>
                                    </p:set>
                                    <p:animEffect transition="in" filter="wipe(right)">
                                      <p:cBhvr>
                                        <p:cTn id="75" dur="500"/>
                                        <p:tgtEl>
                                          <p:spTgt spid="32790"/>
                                        </p:tgtEl>
                                      </p:cBhvr>
                                    </p:animEffect>
                                  </p:childTnLst>
                                </p:cTn>
                              </p:par>
                            </p:childTnLst>
                          </p:cTn>
                        </p:par>
                        <p:par>
                          <p:cTn id="76" fill="hold" nodeType="afterGroup">
                            <p:stCondLst>
                              <p:cond delay="7640"/>
                            </p:stCondLst>
                            <p:childTnLst>
                              <p:par>
                                <p:cTn id="77" presetID="31" presetClass="entr" presetSubtype="0" fill="hold" nodeType="afterEffect">
                                  <p:stCondLst>
                                    <p:cond delay="0"/>
                                  </p:stCondLst>
                                  <p:childTnLst>
                                    <p:set>
                                      <p:cBhvr>
                                        <p:cTn id="78" dur="1" fill="hold">
                                          <p:stCondLst>
                                            <p:cond delay="0"/>
                                          </p:stCondLst>
                                        </p:cTn>
                                        <p:tgtEl>
                                          <p:spTgt spid="32792"/>
                                        </p:tgtEl>
                                        <p:attrNameLst>
                                          <p:attrName>style.visibility</p:attrName>
                                        </p:attrNameLst>
                                      </p:cBhvr>
                                      <p:to>
                                        <p:strVal val="visible"/>
                                      </p:to>
                                    </p:set>
                                    <p:anim calcmode="lin" valueType="num">
                                      <p:cBhvr>
                                        <p:cTn id="79" dur="1000" fill="hold"/>
                                        <p:tgtEl>
                                          <p:spTgt spid="32792"/>
                                        </p:tgtEl>
                                        <p:attrNameLst>
                                          <p:attrName>ppt_w</p:attrName>
                                        </p:attrNameLst>
                                      </p:cBhvr>
                                      <p:tavLst>
                                        <p:tav tm="0">
                                          <p:val>
                                            <p:fltVal val="0"/>
                                          </p:val>
                                        </p:tav>
                                        <p:tav tm="100000">
                                          <p:val>
                                            <p:strVal val="#ppt_w"/>
                                          </p:val>
                                        </p:tav>
                                      </p:tavLst>
                                    </p:anim>
                                    <p:anim calcmode="lin" valueType="num">
                                      <p:cBhvr>
                                        <p:cTn id="80" dur="1000" fill="hold"/>
                                        <p:tgtEl>
                                          <p:spTgt spid="32792"/>
                                        </p:tgtEl>
                                        <p:attrNameLst>
                                          <p:attrName>ppt_h</p:attrName>
                                        </p:attrNameLst>
                                      </p:cBhvr>
                                      <p:tavLst>
                                        <p:tav tm="0">
                                          <p:val>
                                            <p:fltVal val="0"/>
                                          </p:val>
                                        </p:tav>
                                        <p:tav tm="100000">
                                          <p:val>
                                            <p:strVal val="#ppt_h"/>
                                          </p:val>
                                        </p:tav>
                                      </p:tavLst>
                                    </p:anim>
                                    <p:anim calcmode="lin" valueType="num">
                                      <p:cBhvr>
                                        <p:cTn id="81" dur="1000" fill="hold"/>
                                        <p:tgtEl>
                                          <p:spTgt spid="32792"/>
                                        </p:tgtEl>
                                        <p:attrNameLst>
                                          <p:attrName>style.rotation</p:attrName>
                                        </p:attrNameLst>
                                      </p:cBhvr>
                                      <p:tavLst>
                                        <p:tav tm="0">
                                          <p:val>
                                            <p:fltVal val="90"/>
                                          </p:val>
                                        </p:tav>
                                        <p:tav tm="100000">
                                          <p:val>
                                            <p:fltVal val="0"/>
                                          </p:val>
                                        </p:tav>
                                      </p:tavLst>
                                    </p:anim>
                                    <p:animEffect transition="in" filter="fade">
                                      <p:cBhvr>
                                        <p:cTn id="82" dur="1000"/>
                                        <p:tgtEl>
                                          <p:spTgt spid="32792"/>
                                        </p:tgtEl>
                                      </p:cBhvr>
                                    </p:animEffect>
                                  </p:childTnLst>
                                </p:cTn>
                              </p:par>
                            </p:childTnLst>
                          </p:cTn>
                        </p:par>
                        <p:par>
                          <p:cTn id="83" fill="hold" nodeType="afterGroup">
                            <p:stCondLst>
                              <p:cond delay="8640"/>
                            </p:stCondLst>
                            <p:childTnLst>
                              <p:par>
                                <p:cTn id="84" presetID="22" presetClass="entr" presetSubtype="2" fill="hold" grpId="0" nodeType="afterEffect">
                                  <p:stCondLst>
                                    <p:cond delay="0"/>
                                  </p:stCondLst>
                                  <p:childTnLst>
                                    <p:set>
                                      <p:cBhvr>
                                        <p:cTn id="85" dur="1" fill="hold">
                                          <p:stCondLst>
                                            <p:cond delay="0"/>
                                          </p:stCondLst>
                                        </p:cTn>
                                        <p:tgtEl>
                                          <p:spTgt spid="32791"/>
                                        </p:tgtEl>
                                        <p:attrNameLst>
                                          <p:attrName>style.visibility</p:attrName>
                                        </p:attrNameLst>
                                      </p:cBhvr>
                                      <p:to>
                                        <p:strVal val="visible"/>
                                      </p:to>
                                    </p:set>
                                    <p:animEffect transition="in" filter="wipe(right)">
                                      <p:cBhvr>
                                        <p:cTn id="86" dur="500"/>
                                        <p:tgtEl>
                                          <p:spTgt spid="32791"/>
                                        </p:tgtEl>
                                      </p:cBhvr>
                                    </p:animEffect>
                                  </p:childTnLst>
                                </p:cTn>
                              </p:par>
                            </p:childTnLst>
                          </p:cTn>
                        </p:par>
                        <p:par>
                          <p:cTn id="87" fill="hold" nodeType="afterGroup">
                            <p:stCondLst>
                              <p:cond delay="9140"/>
                            </p:stCondLst>
                            <p:childTnLst>
                              <p:par>
                                <p:cTn id="88" presetID="22" presetClass="entr" presetSubtype="8" fill="hold" grpId="0" nodeType="afterEffect">
                                  <p:stCondLst>
                                    <p:cond delay="0"/>
                                  </p:stCondLst>
                                  <p:childTnLst>
                                    <p:set>
                                      <p:cBhvr>
                                        <p:cTn id="89" dur="1" fill="hold">
                                          <p:stCondLst>
                                            <p:cond delay="0"/>
                                          </p:stCondLst>
                                        </p:cTn>
                                        <p:tgtEl>
                                          <p:spTgt spid="32797"/>
                                        </p:tgtEl>
                                        <p:attrNameLst>
                                          <p:attrName>style.visibility</p:attrName>
                                        </p:attrNameLst>
                                      </p:cBhvr>
                                      <p:to>
                                        <p:strVal val="visible"/>
                                      </p:to>
                                    </p:set>
                                    <p:animEffect transition="in" filter="wipe(left)">
                                      <p:cBhvr>
                                        <p:cTn id="90" dur="500"/>
                                        <p:tgtEl>
                                          <p:spTgt spid="32797"/>
                                        </p:tgtEl>
                                      </p:cBhvr>
                                    </p:animEffect>
                                  </p:childTnLst>
                                </p:cTn>
                              </p:par>
                            </p:childTnLst>
                          </p:cTn>
                        </p:par>
                        <p:par>
                          <p:cTn id="91" fill="hold" nodeType="afterGroup">
                            <p:stCondLst>
                              <p:cond delay="9640"/>
                            </p:stCondLst>
                            <p:childTnLst>
                              <p:par>
                                <p:cTn id="92" presetID="31" presetClass="entr" presetSubtype="0" fill="hold" grpId="0" nodeType="afterEffect">
                                  <p:stCondLst>
                                    <p:cond delay="0"/>
                                  </p:stCondLst>
                                  <p:childTnLst>
                                    <p:set>
                                      <p:cBhvr>
                                        <p:cTn id="93" dur="1" fill="hold">
                                          <p:stCondLst>
                                            <p:cond delay="0"/>
                                          </p:stCondLst>
                                        </p:cTn>
                                        <p:tgtEl>
                                          <p:spTgt spid="32798"/>
                                        </p:tgtEl>
                                        <p:attrNameLst>
                                          <p:attrName>style.visibility</p:attrName>
                                        </p:attrNameLst>
                                      </p:cBhvr>
                                      <p:to>
                                        <p:strVal val="visible"/>
                                      </p:to>
                                    </p:set>
                                    <p:anim calcmode="lin" valueType="num">
                                      <p:cBhvr>
                                        <p:cTn id="94" dur="500" fill="hold"/>
                                        <p:tgtEl>
                                          <p:spTgt spid="32798"/>
                                        </p:tgtEl>
                                        <p:attrNameLst>
                                          <p:attrName>ppt_w</p:attrName>
                                        </p:attrNameLst>
                                      </p:cBhvr>
                                      <p:tavLst>
                                        <p:tav tm="0">
                                          <p:val>
                                            <p:fltVal val="0"/>
                                          </p:val>
                                        </p:tav>
                                        <p:tav tm="100000">
                                          <p:val>
                                            <p:strVal val="#ppt_w"/>
                                          </p:val>
                                        </p:tav>
                                      </p:tavLst>
                                    </p:anim>
                                    <p:anim calcmode="lin" valueType="num">
                                      <p:cBhvr>
                                        <p:cTn id="95" dur="500" fill="hold"/>
                                        <p:tgtEl>
                                          <p:spTgt spid="32798"/>
                                        </p:tgtEl>
                                        <p:attrNameLst>
                                          <p:attrName>ppt_h</p:attrName>
                                        </p:attrNameLst>
                                      </p:cBhvr>
                                      <p:tavLst>
                                        <p:tav tm="0">
                                          <p:val>
                                            <p:fltVal val="0"/>
                                          </p:val>
                                        </p:tav>
                                        <p:tav tm="100000">
                                          <p:val>
                                            <p:strVal val="#ppt_h"/>
                                          </p:val>
                                        </p:tav>
                                      </p:tavLst>
                                    </p:anim>
                                    <p:anim calcmode="lin" valueType="num">
                                      <p:cBhvr>
                                        <p:cTn id="96" dur="500" fill="hold"/>
                                        <p:tgtEl>
                                          <p:spTgt spid="32798"/>
                                        </p:tgtEl>
                                        <p:attrNameLst>
                                          <p:attrName>style.rotation</p:attrName>
                                        </p:attrNameLst>
                                      </p:cBhvr>
                                      <p:tavLst>
                                        <p:tav tm="0">
                                          <p:val>
                                            <p:fltVal val="90"/>
                                          </p:val>
                                        </p:tav>
                                        <p:tav tm="100000">
                                          <p:val>
                                            <p:fltVal val="0"/>
                                          </p:val>
                                        </p:tav>
                                      </p:tavLst>
                                    </p:anim>
                                    <p:animEffect transition="in" filter="fade">
                                      <p:cBhvr>
                                        <p:cTn id="97" dur="500"/>
                                        <p:tgtEl>
                                          <p:spTgt spid="32798"/>
                                        </p:tgtEl>
                                      </p:cBhvr>
                                    </p:animEffect>
                                  </p:childTnLst>
                                </p:cTn>
                              </p:par>
                            </p:childTnLst>
                          </p:cTn>
                        </p:par>
                        <p:par>
                          <p:cTn id="98" fill="hold" nodeType="afterGroup">
                            <p:stCondLst>
                              <p:cond delay="10140"/>
                            </p:stCondLst>
                            <p:childTnLst>
                              <p:par>
                                <p:cTn id="99" presetID="22" presetClass="entr" presetSubtype="8" fill="hold" grpId="0" nodeType="afterEffect">
                                  <p:stCondLst>
                                    <p:cond delay="0"/>
                                  </p:stCondLst>
                                  <p:childTnLst>
                                    <p:set>
                                      <p:cBhvr>
                                        <p:cTn id="100" dur="1" fill="hold">
                                          <p:stCondLst>
                                            <p:cond delay="0"/>
                                          </p:stCondLst>
                                        </p:cTn>
                                        <p:tgtEl>
                                          <p:spTgt spid="32799"/>
                                        </p:tgtEl>
                                        <p:attrNameLst>
                                          <p:attrName>style.visibility</p:attrName>
                                        </p:attrNameLst>
                                      </p:cBhvr>
                                      <p:to>
                                        <p:strVal val="visible"/>
                                      </p:to>
                                    </p:set>
                                    <p:animEffect transition="in" filter="wipe(left)">
                                      <p:cBhvr>
                                        <p:cTn id="101" dur="500"/>
                                        <p:tgtEl>
                                          <p:spTgt spid="327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utoUpdateAnimBg="0"/>
      <p:bldP spid="32773" grpId="0" animBg="1"/>
      <p:bldP spid="32779" grpId="0" animBg="1"/>
      <p:bldP spid="32780" grpId="0" autoUpdateAnimBg="0"/>
      <p:bldP spid="32781" grpId="0" autoUpdateAnimBg="0"/>
      <p:bldP spid="32782" grpId="0" animBg="1"/>
      <p:bldP spid="32788" grpId="0" animBg="1"/>
      <p:bldP spid="32789" grpId="0" autoUpdateAnimBg="0"/>
      <p:bldP spid="32790" grpId="0" autoUpdateAnimBg="0"/>
      <p:bldP spid="32791" grpId="0" animBg="1"/>
      <p:bldP spid="32797" grpId="0" animBg="1"/>
      <p:bldP spid="32798" grpId="0" autoUpdateAnimBg="0"/>
      <p:bldP spid="3279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投资成本</a:t>
            </a:r>
          </a:p>
        </p:txBody>
      </p:sp>
      <p:sp>
        <p:nvSpPr>
          <p:cNvPr id="3379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Cost of Investment</a:t>
            </a:r>
            <a:endParaRPr lang="zh-CN" altLang="en-US" sz="1200">
              <a:latin typeface="微软雅黑" pitchFamily="34" charset="-122"/>
              <a:ea typeface="微软雅黑" pitchFamily="34" charset="-122"/>
            </a:endParaRPr>
          </a:p>
        </p:txBody>
      </p:sp>
      <p:pic>
        <p:nvPicPr>
          <p:cNvPr id="33797" name="图片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1503363"/>
            <a:ext cx="7627938" cy="228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图片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 y="4229100"/>
            <a:ext cx="7632700"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TextBox 19"/>
          <p:cNvSpPr txBox="1">
            <a:spLocks noChangeArrowheads="1"/>
          </p:cNvSpPr>
          <p:nvPr/>
        </p:nvSpPr>
        <p:spPr bwMode="auto">
          <a:xfrm>
            <a:off x="847725" y="1042988"/>
            <a:ext cx="314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一、建设成本</a:t>
            </a:r>
          </a:p>
        </p:txBody>
      </p:sp>
      <p:sp>
        <p:nvSpPr>
          <p:cNvPr id="33800" name="TextBox 20"/>
          <p:cNvSpPr txBox="1">
            <a:spLocks noChangeArrowheads="1"/>
          </p:cNvSpPr>
          <p:nvPr/>
        </p:nvSpPr>
        <p:spPr bwMode="auto">
          <a:xfrm>
            <a:off x="847725" y="3840163"/>
            <a:ext cx="314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二、生成经营成本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电</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 calcmode="lin" valueType="num">
                                      <p:cBhvr additive="base">
                                        <p:cTn id="7" dur="300" fill="hold"/>
                                        <p:tgtEl>
                                          <p:spTgt spid="33795"/>
                                        </p:tgtEl>
                                        <p:attrNameLst>
                                          <p:attrName>ppt_x</p:attrName>
                                        </p:attrNameLst>
                                      </p:cBhvr>
                                      <p:tavLst>
                                        <p:tav tm="0">
                                          <p:val>
                                            <p:strVal val="0-#ppt_w/2"/>
                                          </p:val>
                                        </p:tav>
                                        <p:tav tm="100000">
                                          <p:val>
                                            <p:strVal val="#ppt_x"/>
                                          </p:val>
                                        </p:tav>
                                      </p:tavLst>
                                    </p:anim>
                                    <p:anim calcmode="lin" valueType="num">
                                      <p:cBhvr additive="base">
                                        <p:cTn id="8" dur="300" fill="hold"/>
                                        <p:tgtEl>
                                          <p:spTgt spid="3379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3794"/>
                                        </p:tgtEl>
                                        <p:attrNameLst>
                                          <p:attrName>style.visibility</p:attrName>
                                        </p:attrNameLst>
                                      </p:cBhvr>
                                      <p:to>
                                        <p:strVal val="visible"/>
                                      </p:to>
                                    </p:set>
                                    <p:anim by="(-#ppt_w*2)" calcmode="lin" valueType="num">
                                      <p:cBhvr rctx="PPT">
                                        <p:cTn id="12" dur="250" autoRev="1" fill="hold">
                                          <p:stCondLst>
                                            <p:cond delay="0"/>
                                          </p:stCondLst>
                                        </p:cTn>
                                        <p:tgtEl>
                                          <p:spTgt spid="33794"/>
                                        </p:tgtEl>
                                        <p:attrNameLst>
                                          <p:attrName>ppt_w</p:attrName>
                                        </p:attrNameLst>
                                      </p:cBhvr>
                                    </p:anim>
                                    <p:anim by="(#ppt_w*0.50)" calcmode="lin" valueType="num">
                                      <p:cBhvr>
                                        <p:cTn id="13" dur="250" decel="50000" autoRev="1" fill="hold">
                                          <p:stCondLst>
                                            <p:cond delay="0"/>
                                          </p:stCondLst>
                                        </p:cTn>
                                        <p:tgtEl>
                                          <p:spTgt spid="33794"/>
                                        </p:tgtEl>
                                        <p:attrNameLst>
                                          <p:attrName>ppt_x</p:attrName>
                                        </p:attrNameLst>
                                      </p:cBhvr>
                                    </p:anim>
                                    <p:anim from="(-#ppt_h/2)" to="(#ppt_y)" calcmode="lin" valueType="num">
                                      <p:cBhvr>
                                        <p:cTn id="14" dur="500" fill="hold">
                                          <p:stCondLst>
                                            <p:cond delay="0"/>
                                          </p:stCondLst>
                                        </p:cTn>
                                        <p:tgtEl>
                                          <p:spTgt spid="33794"/>
                                        </p:tgtEl>
                                        <p:attrNameLst>
                                          <p:attrName>ppt_y</p:attrName>
                                        </p:attrNameLst>
                                      </p:cBhvr>
                                    </p:anim>
                                    <p:animRot by="21600000">
                                      <p:cBhvr>
                                        <p:cTn id="15" dur="500" fill="hold">
                                          <p:stCondLst>
                                            <p:cond delay="0"/>
                                          </p:stCondLst>
                                        </p:cTn>
                                        <p:tgtEl>
                                          <p:spTgt spid="33794"/>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3796"/>
                                        </p:tgtEl>
                                        <p:attrNameLst>
                                          <p:attrName>style.visibility</p:attrName>
                                        </p:attrNameLst>
                                      </p:cBhvr>
                                      <p:to>
                                        <p:strVal val="visible"/>
                                      </p:to>
                                    </p:set>
                                    <p:anim calcmode="lin" valueType="num">
                                      <p:cBhvr>
                                        <p:cTn id="19" dur="300" fill="hold"/>
                                        <p:tgtEl>
                                          <p:spTgt spid="3379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3796"/>
                                        </p:tgtEl>
                                        <p:attrNameLst>
                                          <p:attrName>ppt_y</p:attrName>
                                        </p:attrNameLst>
                                      </p:cBhvr>
                                      <p:tavLst>
                                        <p:tav tm="0">
                                          <p:val>
                                            <p:strVal val="#ppt_y"/>
                                          </p:val>
                                        </p:tav>
                                        <p:tav tm="100000">
                                          <p:val>
                                            <p:strVal val="#ppt_y"/>
                                          </p:val>
                                        </p:tav>
                                      </p:tavLst>
                                    </p:anim>
                                    <p:anim calcmode="lin" valueType="num">
                                      <p:cBhvr>
                                        <p:cTn id="21" dur="300" fill="hold"/>
                                        <p:tgtEl>
                                          <p:spTgt spid="3379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379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3796"/>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3799"/>
                                        </p:tgtEl>
                                        <p:attrNameLst>
                                          <p:attrName>style.visibility</p:attrName>
                                        </p:attrNameLst>
                                      </p:cBhvr>
                                      <p:to>
                                        <p:strVal val="visible"/>
                                      </p:to>
                                    </p:set>
                                    <p:anim calcmode="lin" valueType="num">
                                      <p:cBhvr>
                                        <p:cTn id="27" dur="300" fill="hold"/>
                                        <p:tgtEl>
                                          <p:spTgt spid="33799"/>
                                        </p:tgtEl>
                                        <p:attrNameLst>
                                          <p:attrName>ppt_w</p:attrName>
                                        </p:attrNameLst>
                                      </p:cBhvr>
                                      <p:tavLst>
                                        <p:tav tm="0">
                                          <p:val>
                                            <p:fltVal val="0"/>
                                          </p:val>
                                        </p:tav>
                                        <p:tav tm="100000">
                                          <p:val>
                                            <p:strVal val="#ppt_w"/>
                                          </p:val>
                                        </p:tav>
                                      </p:tavLst>
                                    </p:anim>
                                    <p:anim calcmode="lin" valueType="num">
                                      <p:cBhvr>
                                        <p:cTn id="28" dur="300" fill="hold"/>
                                        <p:tgtEl>
                                          <p:spTgt spid="33799"/>
                                        </p:tgtEl>
                                        <p:attrNameLst>
                                          <p:attrName>ppt_h</p:attrName>
                                        </p:attrNameLst>
                                      </p:cBhvr>
                                      <p:tavLst>
                                        <p:tav tm="0">
                                          <p:val>
                                            <p:fltVal val="0"/>
                                          </p:val>
                                        </p:tav>
                                        <p:tav tm="100000">
                                          <p:val>
                                            <p:strVal val="#ppt_h"/>
                                          </p:val>
                                        </p:tav>
                                      </p:tavLst>
                                    </p:anim>
                                    <p:anim calcmode="lin" valueType="num">
                                      <p:cBhvr>
                                        <p:cTn id="29" dur="300" fill="hold"/>
                                        <p:tgtEl>
                                          <p:spTgt spid="33799"/>
                                        </p:tgtEl>
                                        <p:attrNameLst>
                                          <p:attrName>style.rotation</p:attrName>
                                        </p:attrNameLst>
                                      </p:cBhvr>
                                      <p:tavLst>
                                        <p:tav tm="0">
                                          <p:val>
                                            <p:fltVal val="90"/>
                                          </p:val>
                                        </p:tav>
                                        <p:tav tm="100000">
                                          <p:val>
                                            <p:fltVal val="0"/>
                                          </p:val>
                                        </p:tav>
                                      </p:tavLst>
                                    </p:anim>
                                    <p:animEffect transition="in" filter="fade">
                                      <p:cBhvr>
                                        <p:cTn id="30" dur="300"/>
                                        <p:tgtEl>
                                          <p:spTgt spid="33799"/>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3797"/>
                                        </p:tgtEl>
                                        <p:attrNameLst>
                                          <p:attrName>style.visibility</p:attrName>
                                        </p:attrNameLst>
                                      </p:cBhvr>
                                      <p:to>
                                        <p:strVal val="visible"/>
                                      </p:to>
                                    </p:set>
                                    <p:animEffect transition="in" filter="fade">
                                      <p:cBhvr>
                                        <p:cTn id="34" dur="1000"/>
                                        <p:tgtEl>
                                          <p:spTgt spid="33797"/>
                                        </p:tgtEl>
                                      </p:cBhvr>
                                    </p:animEffect>
                                    <p:anim calcmode="lin" valueType="num">
                                      <p:cBhvr>
                                        <p:cTn id="35" dur="1000" fill="hold"/>
                                        <p:tgtEl>
                                          <p:spTgt spid="33797"/>
                                        </p:tgtEl>
                                        <p:attrNameLst>
                                          <p:attrName>ppt_x</p:attrName>
                                        </p:attrNameLst>
                                      </p:cBhvr>
                                      <p:tavLst>
                                        <p:tav tm="0">
                                          <p:val>
                                            <p:strVal val="#ppt_x"/>
                                          </p:val>
                                        </p:tav>
                                        <p:tav tm="100000">
                                          <p:val>
                                            <p:strVal val="#ppt_x"/>
                                          </p:val>
                                        </p:tav>
                                      </p:tavLst>
                                    </p:anim>
                                    <p:anim calcmode="lin" valueType="num">
                                      <p:cBhvr>
                                        <p:cTn id="36" dur="1000" fill="hold"/>
                                        <p:tgtEl>
                                          <p:spTgt spid="33797"/>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3800"/>
                                        </p:tgtEl>
                                        <p:attrNameLst>
                                          <p:attrName>style.visibility</p:attrName>
                                        </p:attrNameLst>
                                      </p:cBhvr>
                                      <p:to>
                                        <p:strVal val="visible"/>
                                      </p:to>
                                    </p:set>
                                    <p:anim calcmode="lin" valueType="num">
                                      <p:cBhvr>
                                        <p:cTn id="40" dur="300" fill="hold"/>
                                        <p:tgtEl>
                                          <p:spTgt spid="33800"/>
                                        </p:tgtEl>
                                        <p:attrNameLst>
                                          <p:attrName>ppt_w</p:attrName>
                                        </p:attrNameLst>
                                      </p:cBhvr>
                                      <p:tavLst>
                                        <p:tav tm="0">
                                          <p:val>
                                            <p:fltVal val="0"/>
                                          </p:val>
                                        </p:tav>
                                        <p:tav tm="100000">
                                          <p:val>
                                            <p:strVal val="#ppt_w"/>
                                          </p:val>
                                        </p:tav>
                                      </p:tavLst>
                                    </p:anim>
                                    <p:anim calcmode="lin" valueType="num">
                                      <p:cBhvr>
                                        <p:cTn id="41" dur="300" fill="hold"/>
                                        <p:tgtEl>
                                          <p:spTgt spid="33800"/>
                                        </p:tgtEl>
                                        <p:attrNameLst>
                                          <p:attrName>ppt_h</p:attrName>
                                        </p:attrNameLst>
                                      </p:cBhvr>
                                      <p:tavLst>
                                        <p:tav tm="0">
                                          <p:val>
                                            <p:fltVal val="0"/>
                                          </p:val>
                                        </p:tav>
                                        <p:tav tm="100000">
                                          <p:val>
                                            <p:strVal val="#ppt_h"/>
                                          </p:val>
                                        </p:tav>
                                      </p:tavLst>
                                    </p:anim>
                                    <p:anim calcmode="lin" valueType="num">
                                      <p:cBhvr>
                                        <p:cTn id="42" dur="300" fill="hold"/>
                                        <p:tgtEl>
                                          <p:spTgt spid="33800"/>
                                        </p:tgtEl>
                                        <p:attrNameLst>
                                          <p:attrName>style.rotation</p:attrName>
                                        </p:attrNameLst>
                                      </p:cBhvr>
                                      <p:tavLst>
                                        <p:tav tm="0">
                                          <p:val>
                                            <p:fltVal val="90"/>
                                          </p:val>
                                        </p:tav>
                                        <p:tav tm="100000">
                                          <p:val>
                                            <p:fltVal val="0"/>
                                          </p:val>
                                        </p:tav>
                                      </p:tavLst>
                                    </p:anim>
                                    <p:animEffect transition="in" filter="fade">
                                      <p:cBhvr>
                                        <p:cTn id="43" dur="300"/>
                                        <p:tgtEl>
                                          <p:spTgt spid="33800"/>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3798"/>
                                        </p:tgtEl>
                                        <p:attrNameLst>
                                          <p:attrName>style.visibility</p:attrName>
                                        </p:attrNameLst>
                                      </p:cBhvr>
                                      <p:to>
                                        <p:strVal val="visible"/>
                                      </p:to>
                                    </p:set>
                                    <p:animEffect transition="in" filter="fade">
                                      <p:cBhvr>
                                        <p:cTn id="47" dur="1000"/>
                                        <p:tgtEl>
                                          <p:spTgt spid="33798"/>
                                        </p:tgtEl>
                                      </p:cBhvr>
                                    </p:animEffect>
                                    <p:anim calcmode="lin" valueType="num">
                                      <p:cBhvr>
                                        <p:cTn id="48" dur="1000" fill="hold"/>
                                        <p:tgtEl>
                                          <p:spTgt spid="33798"/>
                                        </p:tgtEl>
                                        <p:attrNameLst>
                                          <p:attrName>ppt_x</p:attrName>
                                        </p:attrNameLst>
                                      </p:cBhvr>
                                      <p:tavLst>
                                        <p:tav tm="0">
                                          <p:val>
                                            <p:strVal val="#ppt_x"/>
                                          </p:val>
                                        </p:tav>
                                        <p:tav tm="100000">
                                          <p:val>
                                            <p:strVal val="#ppt_x"/>
                                          </p:val>
                                        </p:tav>
                                      </p:tavLst>
                                    </p:anim>
                                    <p:anim calcmode="lin" valueType="num">
                                      <p:cBhvr>
                                        <p:cTn id="49" dur="1000" fill="hold"/>
                                        <p:tgtEl>
                                          <p:spTgt spid="337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6" grpId="0" autoUpdateAnimBg="0"/>
      <p:bldP spid="33799" grpId="0" autoUpdateAnimBg="0"/>
      <p:bldP spid="33800"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投资成本</a:t>
            </a:r>
          </a:p>
        </p:txBody>
      </p:sp>
      <p:sp>
        <p:nvSpPr>
          <p:cNvPr id="34819"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TextBox 1"/>
          <p:cNvSpPr txBox="1">
            <a:spLocks noChangeArrowheads="1"/>
          </p:cNvSpPr>
          <p:nvPr/>
        </p:nvSpPr>
        <p:spPr bwMode="auto">
          <a:xfrm>
            <a:off x="636588" y="596900"/>
            <a:ext cx="1566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Cost of Investment</a:t>
            </a:r>
            <a:endParaRPr lang="zh-CN" altLang="en-US" sz="1200">
              <a:latin typeface="微软雅黑" pitchFamily="34" charset="-122"/>
              <a:ea typeface="微软雅黑" pitchFamily="34" charset="-122"/>
            </a:endParaRPr>
          </a:p>
        </p:txBody>
      </p:sp>
      <p:pic>
        <p:nvPicPr>
          <p:cNvPr id="34821"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650" y="4581525"/>
            <a:ext cx="76295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1549400"/>
            <a:ext cx="7629525"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 y="3141663"/>
            <a:ext cx="76295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TextBox 7"/>
          <p:cNvSpPr txBox="1">
            <a:spLocks noChangeArrowheads="1"/>
          </p:cNvSpPr>
          <p:nvPr/>
        </p:nvSpPr>
        <p:spPr bwMode="auto">
          <a:xfrm>
            <a:off x="769938" y="1149350"/>
            <a:ext cx="3148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三、生成经营成本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水</a:t>
            </a:r>
          </a:p>
        </p:txBody>
      </p:sp>
      <p:sp>
        <p:nvSpPr>
          <p:cNvPr id="34825" name="TextBox 8"/>
          <p:cNvSpPr txBox="1">
            <a:spLocks noChangeArrowheads="1"/>
          </p:cNvSpPr>
          <p:nvPr/>
        </p:nvSpPr>
        <p:spPr bwMode="auto">
          <a:xfrm>
            <a:off x="769938" y="2690813"/>
            <a:ext cx="3946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四、生成经营成本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员工工资</a:t>
            </a:r>
          </a:p>
        </p:txBody>
      </p:sp>
      <p:sp>
        <p:nvSpPr>
          <p:cNvPr id="34826" name="TextBox 9"/>
          <p:cNvSpPr txBox="1">
            <a:spLocks noChangeArrowheads="1"/>
          </p:cNvSpPr>
          <p:nvPr/>
        </p:nvSpPr>
        <p:spPr bwMode="auto">
          <a:xfrm>
            <a:off x="769938" y="4165600"/>
            <a:ext cx="4811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latin typeface="微软雅黑" pitchFamily="34" charset="-122"/>
                <a:ea typeface="微软雅黑" pitchFamily="34" charset="-122"/>
              </a:rPr>
              <a:t>五、生成经营成本</a:t>
            </a:r>
            <a:r>
              <a:rPr lang="en-US" altLang="zh-CN" sz="2000" b="1">
                <a:latin typeface="微软雅黑" pitchFamily="34" charset="-122"/>
                <a:ea typeface="微软雅黑" pitchFamily="34" charset="-122"/>
              </a:rPr>
              <a:t>——</a:t>
            </a:r>
            <a:r>
              <a:rPr lang="zh-CN" altLang="en-US" sz="2000" b="1">
                <a:latin typeface="微软雅黑" pitchFamily="34" charset="-122"/>
                <a:ea typeface="微软雅黑" pitchFamily="34" charset="-122"/>
              </a:rPr>
              <a:t>员工福利保险</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 calcmode="lin" valueType="num">
                                      <p:cBhvr additive="base">
                                        <p:cTn id="7" dur="300" fill="hold"/>
                                        <p:tgtEl>
                                          <p:spTgt spid="34819"/>
                                        </p:tgtEl>
                                        <p:attrNameLst>
                                          <p:attrName>ppt_x</p:attrName>
                                        </p:attrNameLst>
                                      </p:cBhvr>
                                      <p:tavLst>
                                        <p:tav tm="0">
                                          <p:val>
                                            <p:strVal val="0-#ppt_w/2"/>
                                          </p:val>
                                        </p:tav>
                                        <p:tav tm="100000">
                                          <p:val>
                                            <p:strVal val="#ppt_x"/>
                                          </p:val>
                                        </p:tav>
                                      </p:tavLst>
                                    </p:anim>
                                    <p:anim calcmode="lin" valueType="num">
                                      <p:cBhvr additive="base">
                                        <p:cTn id="8" dur="300" fill="hold"/>
                                        <p:tgtEl>
                                          <p:spTgt spid="34819"/>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818"/>
                                        </p:tgtEl>
                                        <p:attrNameLst>
                                          <p:attrName>style.visibility</p:attrName>
                                        </p:attrNameLst>
                                      </p:cBhvr>
                                      <p:to>
                                        <p:strVal val="visible"/>
                                      </p:to>
                                    </p:set>
                                    <p:anim by="(-#ppt_w*2)" calcmode="lin" valueType="num">
                                      <p:cBhvr rctx="PPT">
                                        <p:cTn id="12" dur="250" autoRev="1" fill="hold">
                                          <p:stCondLst>
                                            <p:cond delay="0"/>
                                          </p:stCondLst>
                                        </p:cTn>
                                        <p:tgtEl>
                                          <p:spTgt spid="34818"/>
                                        </p:tgtEl>
                                        <p:attrNameLst>
                                          <p:attrName>ppt_w</p:attrName>
                                        </p:attrNameLst>
                                      </p:cBhvr>
                                    </p:anim>
                                    <p:anim by="(#ppt_w*0.50)" calcmode="lin" valueType="num">
                                      <p:cBhvr>
                                        <p:cTn id="13" dur="250" decel="50000" autoRev="1" fill="hold">
                                          <p:stCondLst>
                                            <p:cond delay="0"/>
                                          </p:stCondLst>
                                        </p:cTn>
                                        <p:tgtEl>
                                          <p:spTgt spid="34818"/>
                                        </p:tgtEl>
                                        <p:attrNameLst>
                                          <p:attrName>ppt_x</p:attrName>
                                        </p:attrNameLst>
                                      </p:cBhvr>
                                    </p:anim>
                                    <p:anim from="(-#ppt_h/2)" to="(#ppt_y)" calcmode="lin" valueType="num">
                                      <p:cBhvr>
                                        <p:cTn id="14" dur="500" fill="hold">
                                          <p:stCondLst>
                                            <p:cond delay="0"/>
                                          </p:stCondLst>
                                        </p:cTn>
                                        <p:tgtEl>
                                          <p:spTgt spid="34818"/>
                                        </p:tgtEl>
                                        <p:attrNameLst>
                                          <p:attrName>ppt_y</p:attrName>
                                        </p:attrNameLst>
                                      </p:cBhvr>
                                    </p:anim>
                                    <p:animRot by="21600000">
                                      <p:cBhvr>
                                        <p:cTn id="15" dur="500" fill="hold">
                                          <p:stCondLst>
                                            <p:cond delay="0"/>
                                          </p:stCondLst>
                                        </p:cTn>
                                        <p:tgtEl>
                                          <p:spTgt spid="34818"/>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4820"/>
                                        </p:tgtEl>
                                        <p:attrNameLst>
                                          <p:attrName>style.visibility</p:attrName>
                                        </p:attrNameLst>
                                      </p:cBhvr>
                                      <p:to>
                                        <p:strVal val="visible"/>
                                      </p:to>
                                    </p:set>
                                    <p:anim calcmode="lin" valueType="num">
                                      <p:cBhvr>
                                        <p:cTn id="19" dur="300" fill="hold"/>
                                        <p:tgtEl>
                                          <p:spTgt spid="34820"/>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4820"/>
                                        </p:tgtEl>
                                        <p:attrNameLst>
                                          <p:attrName>ppt_y</p:attrName>
                                        </p:attrNameLst>
                                      </p:cBhvr>
                                      <p:tavLst>
                                        <p:tav tm="0">
                                          <p:val>
                                            <p:strVal val="#ppt_y"/>
                                          </p:val>
                                        </p:tav>
                                        <p:tav tm="100000">
                                          <p:val>
                                            <p:strVal val="#ppt_y"/>
                                          </p:val>
                                        </p:tav>
                                      </p:tavLst>
                                    </p:anim>
                                    <p:anim calcmode="lin" valueType="num">
                                      <p:cBhvr>
                                        <p:cTn id="21" dur="300" fill="hold"/>
                                        <p:tgtEl>
                                          <p:spTgt spid="34820"/>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48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4820"/>
                                        </p:tgtEl>
                                      </p:cBhvr>
                                    </p:animEffect>
                                  </p:childTnLst>
                                </p:cTn>
                              </p:par>
                            </p:childTnLst>
                          </p:cTn>
                        </p:par>
                        <p:par>
                          <p:cTn id="24" fill="hold" nodeType="afterGroup">
                            <p:stCondLst>
                              <p:cond delay="1760"/>
                            </p:stCondLst>
                            <p:childTnLst>
                              <p:par>
                                <p:cTn id="25" presetID="31" presetClass="entr" presetSubtype="0" fill="hold" grpId="0" nodeType="afterEffect">
                                  <p:stCondLst>
                                    <p:cond delay="0"/>
                                  </p:stCondLst>
                                  <p:childTnLst>
                                    <p:set>
                                      <p:cBhvr>
                                        <p:cTn id="26" dur="1" fill="hold">
                                          <p:stCondLst>
                                            <p:cond delay="0"/>
                                          </p:stCondLst>
                                        </p:cTn>
                                        <p:tgtEl>
                                          <p:spTgt spid="34824"/>
                                        </p:tgtEl>
                                        <p:attrNameLst>
                                          <p:attrName>style.visibility</p:attrName>
                                        </p:attrNameLst>
                                      </p:cBhvr>
                                      <p:to>
                                        <p:strVal val="visible"/>
                                      </p:to>
                                    </p:set>
                                    <p:anim calcmode="lin" valueType="num">
                                      <p:cBhvr>
                                        <p:cTn id="27" dur="300" fill="hold"/>
                                        <p:tgtEl>
                                          <p:spTgt spid="34824"/>
                                        </p:tgtEl>
                                        <p:attrNameLst>
                                          <p:attrName>ppt_w</p:attrName>
                                        </p:attrNameLst>
                                      </p:cBhvr>
                                      <p:tavLst>
                                        <p:tav tm="0">
                                          <p:val>
                                            <p:fltVal val="0"/>
                                          </p:val>
                                        </p:tav>
                                        <p:tav tm="100000">
                                          <p:val>
                                            <p:strVal val="#ppt_w"/>
                                          </p:val>
                                        </p:tav>
                                      </p:tavLst>
                                    </p:anim>
                                    <p:anim calcmode="lin" valueType="num">
                                      <p:cBhvr>
                                        <p:cTn id="28" dur="300" fill="hold"/>
                                        <p:tgtEl>
                                          <p:spTgt spid="34824"/>
                                        </p:tgtEl>
                                        <p:attrNameLst>
                                          <p:attrName>ppt_h</p:attrName>
                                        </p:attrNameLst>
                                      </p:cBhvr>
                                      <p:tavLst>
                                        <p:tav tm="0">
                                          <p:val>
                                            <p:fltVal val="0"/>
                                          </p:val>
                                        </p:tav>
                                        <p:tav tm="100000">
                                          <p:val>
                                            <p:strVal val="#ppt_h"/>
                                          </p:val>
                                        </p:tav>
                                      </p:tavLst>
                                    </p:anim>
                                    <p:anim calcmode="lin" valueType="num">
                                      <p:cBhvr>
                                        <p:cTn id="29" dur="300" fill="hold"/>
                                        <p:tgtEl>
                                          <p:spTgt spid="34824"/>
                                        </p:tgtEl>
                                        <p:attrNameLst>
                                          <p:attrName>style.rotation</p:attrName>
                                        </p:attrNameLst>
                                      </p:cBhvr>
                                      <p:tavLst>
                                        <p:tav tm="0">
                                          <p:val>
                                            <p:fltVal val="90"/>
                                          </p:val>
                                        </p:tav>
                                        <p:tav tm="100000">
                                          <p:val>
                                            <p:fltVal val="0"/>
                                          </p:val>
                                        </p:tav>
                                      </p:tavLst>
                                    </p:anim>
                                    <p:animEffect transition="in" filter="fade">
                                      <p:cBhvr>
                                        <p:cTn id="30" dur="300"/>
                                        <p:tgtEl>
                                          <p:spTgt spid="34824"/>
                                        </p:tgtEl>
                                      </p:cBhvr>
                                    </p:animEffect>
                                  </p:childTnLst>
                                </p:cTn>
                              </p:par>
                            </p:childTnLst>
                          </p:cTn>
                        </p:par>
                        <p:par>
                          <p:cTn id="31" fill="hold" nodeType="afterGroup">
                            <p:stCondLst>
                              <p:cond delay="2060"/>
                            </p:stCondLst>
                            <p:childTnLst>
                              <p:par>
                                <p:cTn id="32" presetID="42" presetClass="entr" presetSubtype="0" fill="hold" nodeType="afterEffect">
                                  <p:stCondLst>
                                    <p:cond delay="0"/>
                                  </p:stCondLst>
                                  <p:childTnLst>
                                    <p:set>
                                      <p:cBhvr>
                                        <p:cTn id="33" dur="1" fill="hold">
                                          <p:stCondLst>
                                            <p:cond delay="0"/>
                                          </p:stCondLst>
                                        </p:cTn>
                                        <p:tgtEl>
                                          <p:spTgt spid="34822"/>
                                        </p:tgtEl>
                                        <p:attrNameLst>
                                          <p:attrName>style.visibility</p:attrName>
                                        </p:attrNameLst>
                                      </p:cBhvr>
                                      <p:to>
                                        <p:strVal val="visible"/>
                                      </p:to>
                                    </p:set>
                                    <p:animEffect transition="in" filter="fade">
                                      <p:cBhvr>
                                        <p:cTn id="34" dur="1000"/>
                                        <p:tgtEl>
                                          <p:spTgt spid="34822"/>
                                        </p:tgtEl>
                                      </p:cBhvr>
                                    </p:animEffect>
                                    <p:anim calcmode="lin" valueType="num">
                                      <p:cBhvr>
                                        <p:cTn id="35" dur="1000" fill="hold"/>
                                        <p:tgtEl>
                                          <p:spTgt spid="34822"/>
                                        </p:tgtEl>
                                        <p:attrNameLst>
                                          <p:attrName>ppt_x</p:attrName>
                                        </p:attrNameLst>
                                      </p:cBhvr>
                                      <p:tavLst>
                                        <p:tav tm="0">
                                          <p:val>
                                            <p:strVal val="#ppt_x"/>
                                          </p:val>
                                        </p:tav>
                                        <p:tav tm="100000">
                                          <p:val>
                                            <p:strVal val="#ppt_x"/>
                                          </p:val>
                                        </p:tav>
                                      </p:tavLst>
                                    </p:anim>
                                    <p:anim calcmode="lin" valueType="num">
                                      <p:cBhvr>
                                        <p:cTn id="36" dur="1000" fill="hold"/>
                                        <p:tgtEl>
                                          <p:spTgt spid="34822"/>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3060"/>
                            </p:stCondLst>
                            <p:childTnLst>
                              <p:par>
                                <p:cTn id="38" presetID="31" presetClass="entr" presetSubtype="0" fill="hold" grpId="0" nodeType="afterEffect">
                                  <p:stCondLst>
                                    <p:cond delay="0"/>
                                  </p:stCondLst>
                                  <p:childTnLst>
                                    <p:set>
                                      <p:cBhvr>
                                        <p:cTn id="39" dur="1" fill="hold">
                                          <p:stCondLst>
                                            <p:cond delay="0"/>
                                          </p:stCondLst>
                                        </p:cTn>
                                        <p:tgtEl>
                                          <p:spTgt spid="34825"/>
                                        </p:tgtEl>
                                        <p:attrNameLst>
                                          <p:attrName>style.visibility</p:attrName>
                                        </p:attrNameLst>
                                      </p:cBhvr>
                                      <p:to>
                                        <p:strVal val="visible"/>
                                      </p:to>
                                    </p:set>
                                    <p:anim calcmode="lin" valueType="num">
                                      <p:cBhvr>
                                        <p:cTn id="40" dur="300" fill="hold"/>
                                        <p:tgtEl>
                                          <p:spTgt spid="34825"/>
                                        </p:tgtEl>
                                        <p:attrNameLst>
                                          <p:attrName>ppt_w</p:attrName>
                                        </p:attrNameLst>
                                      </p:cBhvr>
                                      <p:tavLst>
                                        <p:tav tm="0">
                                          <p:val>
                                            <p:fltVal val="0"/>
                                          </p:val>
                                        </p:tav>
                                        <p:tav tm="100000">
                                          <p:val>
                                            <p:strVal val="#ppt_w"/>
                                          </p:val>
                                        </p:tav>
                                      </p:tavLst>
                                    </p:anim>
                                    <p:anim calcmode="lin" valueType="num">
                                      <p:cBhvr>
                                        <p:cTn id="41" dur="300" fill="hold"/>
                                        <p:tgtEl>
                                          <p:spTgt spid="34825"/>
                                        </p:tgtEl>
                                        <p:attrNameLst>
                                          <p:attrName>ppt_h</p:attrName>
                                        </p:attrNameLst>
                                      </p:cBhvr>
                                      <p:tavLst>
                                        <p:tav tm="0">
                                          <p:val>
                                            <p:fltVal val="0"/>
                                          </p:val>
                                        </p:tav>
                                        <p:tav tm="100000">
                                          <p:val>
                                            <p:strVal val="#ppt_h"/>
                                          </p:val>
                                        </p:tav>
                                      </p:tavLst>
                                    </p:anim>
                                    <p:anim calcmode="lin" valueType="num">
                                      <p:cBhvr>
                                        <p:cTn id="42" dur="300" fill="hold"/>
                                        <p:tgtEl>
                                          <p:spTgt spid="34825"/>
                                        </p:tgtEl>
                                        <p:attrNameLst>
                                          <p:attrName>style.rotation</p:attrName>
                                        </p:attrNameLst>
                                      </p:cBhvr>
                                      <p:tavLst>
                                        <p:tav tm="0">
                                          <p:val>
                                            <p:fltVal val="90"/>
                                          </p:val>
                                        </p:tav>
                                        <p:tav tm="100000">
                                          <p:val>
                                            <p:fltVal val="0"/>
                                          </p:val>
                                        </p:tav>
                                      </p:tavLst>
                                    </p:anim>
                                    <p:animEffect transition="in" filter="fade">
                                      <p:cBhvr>
                                        <p:cTn id="43" dur="300"/>
                                        <p:tgtEl>
                                          <p:spTgt spid="34825"/>
                                        </p:tgtEl>
                                      </p:cBhvr>
                                    </p:animEffect>
                                  </p:childTnLst>
                                </p:cTn>
                              </p:par>
                            </p:childTnLst>
                          </p:cTn>
                        </p:par>
                        <p:par>
                          <p:cTn id="44" fill="hold" nodeType="afterGroup">
                            <p:stCondLst>
                              <p:cond delay="3360"/>
                            </p:stCondLst>
                            <p:childTnLst>
                              <p:par>
                                <p:cTn id="45" presetID="42" presetClass="entr" presetSubtype="0" fill="hold" nodeType="afterEffect">
                                  <p:stCondLst>
                                    <p:cond delay="0"/>
                                  </p:stCondLst>
                                  <p:childTnLst>
                                    <p:set>
                                      <p:cBhvr>
                                        <p:cTn id="46" dur="1" fill="hold">
                                          <p:stCondLst>
                                            <p:cond delay="0"/>
                                          </p:stCondLst>
                                        </p:cTn>
                                        <p:tgtEl>
                                          <p:spTgt spid="34823"/>
                                        </p:tgtEl>
                                        <p:attrNameLst>
                                          <p:attrName>style.visibility</p:attrName>
                                        </p:attrNameLst>
                                      </p:cBhvr>
                                      <p:to>
                                        <p:strVal val="visible"/>
                                      </p:to>
                                    </p:set>
                                    <p:animEffect transition="in" filter="fade">
                                      <p:cBhvr>
                                        <p:cTn id="47" dur="1000"/>
                                        <p:tgtEl>
                                          <p:spTgt spid="34823"/>
                                        </p:tgtEl>
                                      </p:cBhvr>
                                    </p:animEffect>
                                    <p:anim calcmode="lin" valueType="num">
                                      <p:cBhvr>
                                        <p:cTn id="48" dur="1000" fill="hold"/>
                                        <p:tgtEl>
                                          <p:spTgt spid="34823"/>
                                        </p:tgtEl>
                                        <p:attrNameLst>
                                          <p:attrName>ppt_x</p:attrName>
                                        </p:attrNameLst>
                                      </p:cBhvr>
                                      <p:tavLst>
                                        <p:tav tm="0">
                                          <p:val>
                                            <p:strVal val="#ppt_x"/>
                                          </p:val>
                                        </p:tav>
                                        <p:tav tm="100000">
                                          <p:val>
                                            <p:strVal val="#ppt_x"/>
                                          </p:val>
                                        </p:tav>
                                      </p:tavLst>
                                    </p:anim>
                                    <p:anim calcmode="lin" valueType="num">
                                      <p:cBhvr>
                                        <p:cTn id="49" dur="1000" fill="hold"/>
                                        <p:tgtEl>
                                          <p:spTgt spid="34823"/>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60"/>
                            </p:stCondLst>
                            <p:childTnLst>
                              <p:par>
                                <p:cTn id="51" presetID="31" presetClass="entr" presetSubtype="0" fill="hold" grpId="0" nodeType="afterEffect">
                                  <p:stCondLst>
                                    <p:cond delay="0"/>
                                  </p:stCondLst>
                                  <p:childTnLst>
                                    <p:set>
                                      <p:cBhvr>
                                        <p:cTn id="52" dur="1" fill="hold">
                                          <p:stCondLst>
                                            <p:cond delay="0"/>
                                          </p:stCondLst>
                                        </p:cTn>
                                        <p:tgtEl>
                                          <p:spTgt spid="34826"/>
                                        </p:tgtEl>
                                        <p:attrNameLst>
                                          <p:attrName>style.visibility</p:attrName>
                                        </p:attrNameLst>
                                      </p:cBhvr>
                                      <p:to>
                                        <p:strVal val="visible"/>
                                      </p:to>
                                    </p:set>
                                    <p:anim calcmode="lin" valueType="num">
                                      <p:cBhvr>
                                        <p:cTn id="53" dur="300" fill="hold"/>
                                        <p:tgtEl>
                                          <p:spTgt spid="34826"/>
                                        </p:tgtEl>
                                        <p:attrNameLst>
                                          <p:attrName>ppt_w</p:attrName>
                                        </p:attrNameLst>
                                      </p:cBhvr>
                                      <p:tavLst>
                                        <p:tav tm="0">
                                          <p:val>
                                            <p:fltVal val="0"/>
                                          </p:val>
                                        </p:tav>
                                        <p:tav tm="100000">
                                          <p:val>
                                            <p:strVal val="#ppt_w"/>
                                          </p:val>
                                        </p:tav>
                                      </p:tavLst>
                                    </p:anim>
                                    <p:anim calcmode="lin" valueType="num">
                                      <p:cBhvr>
                                        <p:cTn id="54" dur="300" fill="hold"/>
                                        <p:tgtEl>
                                          <p:spTgt spid="34826"/>
                                        </p:tgtEl>
                                        <p:attrNameLst>
                                          <p:attrName>ppt_h</p:attrName>
                                        </p:attrNameLst>
                                      </p:cBhvr>
                                      <p:tavLst>
                                        <p:tav tm="0">
                                          <p:val>
                                            <p:fltVal val="0"/>
                                          </p:val>
                                        </p:tav>
                                        <p:tav tm="100000">
                                          <p:val>
                                            <p:strVal val="#ppt_h"/>
                                          </p:val>
                                        </p:tav>
                                      </p:tavLst>
                                    </p:anim>
                                    <p:anim calcmode="lin" valueType="num">
                                      <p:cBhvr>
                                        <p:cTn id="55" dur="300" fill="hold"/>
                                        <p:tgtEl>
                                          <p:spTgt spid="34826"/>
                                        </p:tgtEl>
                                        <p:attrNameLst>
                                          <p:attrName>style.rotation</p:attrName>
                                        </p:attrNameLst>
                                      </p:cBhvr>
                                      <p:tavLst>
                                        <p:tav tm="0">
                                          <p:val>
                                            <p:fltVal val="90"/>
                                          </p:val>
                                        </p:tav>
                                        <p:tav tm="100000">
                                          <p:val>
                                            <p:fltVal val="0"/>
                                          </p:val>
                                        </p:tav>
                                      </p:tavLst>
                                    </p:anim>
                                    <p:animEffect transition="in" filter="fade">
                                      <p:cBhvr>
                                        <p:cTn id="56" dur="300"/>
                                        <p:tgtEl>
                                          <p:spTgt spid="34826"/>
                                        </p:tgtEl>
                                      </p:cBhvr>
                                    </p:animEffect>
                                  </p:childTnLst>
                                </p:cTn>
                              </p:par>
                            </p:childTnLst>
                          </p:cTn>
                        </p:par>
                        <p:par>
                          <p:cTn id="57" fill="hold" nodeType="afterGroup">
                            <p:stCondLst>
                              <p:cond delay="4660"/>
                            </p:stCondLst>
                            <p:childTnLst>
                              <p:par>
                                <p:cTn id="58" presetID="42" presetClass="entr" presetSubtype="0" fill="hold" nodeType="afterEffect">
                                  <p:stCondLst>
                                    <p:cond delay="0"/>
                                  </p:stCondLst>
                                  <p:childTnLst>
                                    <p:set>
                                      <p:cBhvr>
                                        <p:cTn id="59" dur="1" fill="hold">
                                          <p:stCondLst>
                                            <p:cond delay="0"/>
                                          </p:stCondLst>
                                        </p:cTn>
                                        <p:tgtEl>
                                          <p:spTgt spid="34821"/>
                                        </p:tgtEl>
                                        <p:attrNameLst>
                                          <p:attrName>style.visibility</p:attrName>
                                        </p:attrNameLst>
                                      </p:cBhvr>
                                      <p:to>
                                        <p:strVal val="visible"/>
                                      </p:to>
                                    </p:set>
                                    <p:animEffect transition="in" filter="fade">
                                      <p:cBhvr>
                                        <p:cTn id="60" dur="1000"/>
                                        <p:tgtEl>
                                          <p:spTgt spid="34821"/>
                                        </p:tgtEl>
                                      </p:cBhvr>
                                    </p:animEffect>
                                    <p:anim calcmode="lin" valueType="num">
                                      <p:cBhvr>
                                        <p:cTn id="61" dur="1000" fill="hold"/>
                                        <p:tgtEl>
                                          <p:spTgt spid="34821"/>
                                        </p:tgtEl>
                                        <p:attrNameLst>
                                          <p:attrName>ppt_x</p:attrName>
                                        </p:attrNameLst>
                                      </p:cBhvr>
                                      <p:tavLst>
                                        <p:tav tm="0">
                                          <p:val>
                                            <p:strVal val="#ppt_x"/>
                                          </p:val>
                                        </p:tav>
                                        <p:tav tm="100000">
                                          <p:val>
                                            <p:strVal val="#ppt_x"/>
                                          </p:val>
                                        </p:tav>
                                      </p:tavLst>
                                    </p:anim>
                                    <p:anim calcmode="lin" valueType="num">
                                      <p:cBhvr>
                                        <p:cTn id="62" dur="1000" fill="hold"/>
                                        <p:tgtEl>
                                          <p:spTgt spid="348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utoUpdateAnimBg="0"/>
      <p:bldP spid="34824" grpId="0" autoUpdateAnimBg="0"/>
      <p:bldP spid="34825" grpId="0" autoUpdateAnimBg="0"/>
      <p:bldP spid="34826"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8194"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3788" y="4437063"/>
            <a:ext cx="2971800" cy="242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5" name="组合 2"/>
          <p:cNvGrpSpPr>
            <a:grpSpLocks/>
          </p:cNvGrpSpPr>
          <p:nvPr/>
        </p:nvGrpSpPr>
        <p:grpSpPr bwMode="auto">
          <a:xfrm>
            <a:off x="274638" y="252413"/>
            <a:ext cx="3892550" cy="593725"/>
            <a:chOff x="0" y="0"/>
            <a:chExt cx="3892966" cy="593168"/>
          </a:xfrm>
        </p:grpSpPr>
        <p:sp>
          <p:nvSpPr>
            <p:cNvPr id="20499"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湖北省某市经济开发区</a:t>
              </a:r>
            </a:p>
          </p:txBody>
        </p:sp>
        <p:sp>
          <p:nvSpPr>
            <p:cNvPr id="20500"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HUBEI WUHAN ECONOMIC DEVELOPMENT ZONE</a:t>
              </a:r>
              <a:endParaRPr lang="zh-CN" altLang="en-US" sz="1200">
                <a:latin typeface="微软雅黑" pitchFamily="34" charset="-122"/>
                <a:ea typeface="微软雅黑" pitchFamily="34" charset="-122"/>
              </a:endParaRPr>
            </a:p>
          </p:txBody>
        </p:sp>
        <p:sp>
          <p:nvSpPr>
            <p:cNvPr id="20501"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8199" name="直接连接符 37"/>
          <p:cNvCxnSpPr>
            <a:cxnSpLocks noChangeShapeType="1"/>
          </p:cNvCxnSpPr>
          <p:nvPr/>
        </p:nvCxnSpPr>
        <p:spPr bwMode="auto">
          <a:xfrm>
            <a:off x="3884613" y="2855913"/>
            <a:ext cx="12700" cy="1768475"/>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00" name="Rectangle 37"/>
          <p:cNvSpPr>
            <a:spLocks noChangeArrowheads="1"/>
          </p:cNvSpPr>
          <p:nvPr/>
        </p:nvSpPr>
        <p:spPr bwMode="auto">
          <a:xfrm>
            <a:off x="3306763" y="1949450"/>
            <a:ext cx="61912" cy="292576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8201" name="Freeform 38"/>
          <p:cNvSpPr>
            <a:spLocks/>
          </p:cNvSpPr>
          <p:nvPr/>
        </p:nvSpPr>
        <p:spPr bwMode="auto">
          <a:xfrm>
            <a:off x="3351213" y="1949450"/>
            <a:ext cx="192087" cy="438150"/>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Oval 39"/>
          <p:cNvSpPr>
            <a:spLocks noChangeArrowheads="1"/>
          </p:cNvSpPr>
          <p:nvPr/>
        </p:nvSpPr>
        <p:spPr bwMode="auto">
          <a:xfrm>
            <a:off x="3778250" y="2641600"/>
            <a:ext cx="214313"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3" name="Oval 40"/>
          <p:cNvSpPr>
            <a:spLocks noChangeArrowheads="1"/>
          </p:cNvSpPr>
          <p:nvPr/>
        </p:nvSpPr>
        <p:spPr bwMode="auto">
          <a:xfrm>
            <a:off x="3778250" y="3524250"/>
            <a:ext cx="214313"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4" name="Oval 41"/>
          <p:cNvSpPr>
            <a:spLocks noChangeArrowheads="1"/>
          </p:cNvSpPr>
          <p:nvPr/>
        </p:nvSpPr>
        <p:spPr bwMode="auto">
          <a:xfrm>
            <a:off x="3778250" y="4416425"/>
            <a:ext cx="214313"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p>
        </p:txBody>
      </p:sp>
      <p:sp>
        <p:nvSpPr>
          <p:cNvPr id="8205" name="TextBox 44"/>
          <p:cNvSpPr txBox="1">
            <a:spLocks noChangeArrowheads="1"/>
          </p:cNvSpPr>
          <p:nvPr/>
        </p:nvSpPr>
        <p:spPr bwMode="auto">
          <a:xfrm>
            <a:off x="3606800" y="1881188"/>
            <a:ext cx="4267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600" b="1">
                <a:latin typeface="微软雅黑" pitchFamily="34" charset="-122"/>
                <a:ea typeface="微软雅黑" pitchFamily="34" charset="-122"/>
              </a:rPr>
              <a:t> 某某市总体概况</a:t>
            </a:r>
          </a:p>
        </p:txBody>
      </p:sp>
      <p:sp>
        <p:nvSpPr>
          <p:cNvPr id="8206" name="TextBox 45"/>
          <p:cNvSpPr txBox="1">
            <a:spLocks noChangeArrowheads="1"/>
          </p:cNvSpPr>
          <p:nvPr/>
        </p:nvSpPr>
        <p:spPr bwMode="auto">
          <a:xfrm>
            <a:off x="4027488" y="2508250"/>
            <a:ext cx="3846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城市概况</a:t>
            </a:r>
          </a:p>
        </p:txBody>
      </p:sp>
      <p:sp>
        <p:nvSpPr>
          <p:cNvPr id="8207" name="TextBox 46"/>
          <p:cNvSpPr txBox="1">
            <a:spLocks noChangeArrowheads="1"/>
          </p:cNvSpPr>
          <p:nvPr/>
        </p:nvSpPr>
        <p:spPr bwMode="auto">
          <a:xfrm>
            <a:off x="4027488" y="3340100"/>
            <a:ext cx="3846512"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生态资源丰富</a:t>
            </a:r>
          </a:p>
        </p:txBody>
      </p:sp>
      <p:sp>
        <p:nvSpPr>
          <p:cNvPr id="8208" name="TextBox 47"/>
          <p:cNvSpPr txBox="1">
            <a:spLocks noChangeArrowheads="1"/>
          </p:cNvSpPr>
          <p:nvPr/>
        </p:nvSpPr>
        <p:spPr bwMode="auto">
          <a:xfrm>
            <a:off x="4027488" y="4248150"/>
            <a:ext cx="38465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latin typeface="微软雅黑" pitchFamily="34" charset="-122"/>
                <a:ea typeface="微软雅黑" pitchFamily="34" charset="-122"/>
              </a:rPr>
              <a:t>区位优势优越</a:t>
            </a:r>
          </a:p>
        </p:txBody>
      </p:sp>
      <p:grpSp>
        <p:nvGrpSpPr>
          <p:cNvPr id="8209" name="组合 49"/>
          <p:cNvGrpSpPr>
            <a:grpSpLocks/>
          </p:cNvGrpSpPr>
          <p:nvPr/>
        </p:nvGrpSpPr>
        <p:grpSpPr bwMode="auto">
          <a:xfrm>
            <a:off x="1144588" y="2641600"/>
            <a:ext cx="1822450" cy="1827213"/>
            <a:chOff x="0" y="0"/>
            <a:chExt cx="2493962" cy="2500312"/>
          </a:xfrm>
        </p:grpSpPr>
        <p:sp>
          <p:nvSpPr>
            <p:cNvPr id="20496"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20497"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98"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213" name="TextBox 53"/>
          <p:cNvSpPr txBox="1">
            <a:spLocks noChangeArrowheads="1"/>
          </p:cNvSpPr>
          <p:nvPr/>
        </p:nvSpPr>
        <p:spPr bwMode="auto">
          <a:xfrm>
            <a:off x="1395413" y="29368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chemeClr val="bg1"/>
                </a:solidFill>
                <a:latin typeface="微软雅黑" pitchFamily="34" charset="-122"/>
                <a:ea typeface="微软雅黑" pitchFamily="34" charset="-122"/>
              </a:rPr>
              <a:t>01</a:t>
            </a:r>
            <a:endParaRPr lang="zh-CN" altLang="en-US" sz="7200" b="1">
              <a:solidFill>
                <a:schemeClr val="bg1"/>
              </a:solidFill>
              <a:latin typeface="微软雅黑" pitchFamily="34" charset="-122"/>
              <a:ea typeface="微软雅黑" pitchFamily="34" charset="-122"/>
            </a:endParaRP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ppt_w</p:attrName>
                                        </p:attrNameLst>
                                      </p:cBhvr>
                                      <p:tavLst>
                                        <p:tav tm="0">
                                          <p:val>
                                            <p:fltVal val="0"/>
                                          </p:val>
                                        </p:tav>
                                        <p:tav tm="100000">
                                          <p:val>
                                            <p:strVal val="#ppt_w"/>
                                          </p:val>
                                        </p:tav>
                                      </p:tavLst>
                                    </p:anim>
                                    <p:anim calcmode="lin" valueType="num">
                                      <p:cBhvr>
                                        <p:cTn id="8" dur="1000" fill="hold"/>
                                        <p:tgtEl>
                                          <p:spTgt spid="8195"/>
                                        </p:tgtEl>
                                        <p:attrNameLst>
                                          <p:attrName>ppt_h</p:attrName>
                                        </p:attrNameLst>
                                      </p:cBhvr>
                                      <p:tavLst>
                                        <p:tav tm="0">
                                          <p:val>
                                            <p:fltVal val="0"/>
                                          </p:val>
                                        </p:tav>
                                        <p:tav tm="100000">
                                          <p:val>
                                            <p:strVal val="#ppt_h"/>
                                          </p:val>
                                        </p:tav>
                                      </p:tavLst>
                                    </p:anim>
                                    <p:anim calcmode="lin" valueType="num">
                                      <p:cBhvr>
                                        <p:cTn id="9" dur="1000" fill="hold"/>
                                        <p:tgtEl>
                                          <p:spTgt spid="8195"/>
                                        </p:tgtEl>
                                        <p:attrNameLst>
                                          <p:attrName>style.rotation</p:attrName>
                                        </p:attrNameLst>
                                      </p:cBhvr>
                                      <p:tavLst>
                                        <p:tav tm="0">
                                          <p:val>
                                            <p:fltVal val="90"/>
                                          </p:val>
                                        </p:tav>
                                        <p:tav tm="100000">
                                          <p:val>
                                            <p:fltVal val="0"/>
                                          </p:val>
                                        </p:tav>
                                      </p:tavLst>
                                    </p:anim>
                                    <p:animEffect transition="in" filter="fade">
                                      <p:cBhvr>
                                        <p:cTn id="10" dur="1000"/>
                                        <p:tgtEl>
                                          <p:spTgt spid="8195"/>
                                        </p:tgtEl>
                                      </p:cBhvr>
                                    </p:animEffect>
                                  </p:childTnLst>
                                </p:cTn>
                              </p:par>
                            </p:childTnLst>
                          </p:cTn>
                        </p:par>
                        <p:par>
                          <p:cTn id="11" fill="hold" nodeType="afterGroup">
                            <p:stCondLst>
                              <p:cond delay="1000"/>
                            </p:stCondLst>
                            <p:childTnLst>
                              <p:par>
                                <p:cTn id="12" presetID="42" presetClass="entr" presetSubtype="0" fill="hold" nodeType="after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fade">
                                      <p:cBhvr>
                                        <p:cTn id="14" dur="1000"/>
                                        <p:tgtEl>
                                          <p:spTgt spid="8194"/>
                                        </p:tgtEl>
                                      </p:cBhvr>
                                    </p:animEffect>
                                    <p:anim calcmode="lin" valueType="num">
                                      <p:cBhvr>
                                        <p:cTn id="15" dur="1000" fill="hold"/>
                                        <p:tgtEl>
                                          <p:spTgt spid="8194"/>
                                        </p:tgtEl>
                                        <p:attrNameLst>
                                          <p:attrName>ppt_x</p:attrName>
                                        </p:attrNameLst>
                                      </p:cBhvr>
                                      <p:tavLst>
                                        <p:tav tm="0">
                                          <p:val>
                                            <p:strVal val="#ppt_x"/>
                                          </p:val>
                                        </p:tav>
                                        <p:tav tm="100000">
                                          <p:val>
                                            <p:strVal val="#ppt_x"/>
                                          </p:val>
                                        </p:tav>
                                      </p:tavLst>
                                    </p:anim>
                                    <p:anim calcmode="lin" valueType="num">
                                      <p:cBhvr>
                                        <p:cTn id="16" dur="1000" fill="hold"/>
                                        <p:tgtEl>
                                          <p:spTgt spid="8194"/>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8209"/>
                                        </p:tgtEl>
                                        <p:attrNameLst>
                                          <p:attrName>style.visibility</p:attrName>
                                        </p:attrNameLst>
                                      </p:cBhvr>
                                      <p:to>
                                        <p:strVal val="visible"/>
                                      </p:to>
                                    </p:set>
                                    <p:anim calcmode="lin" valueType="num">
                                      <p:cBhvr additive="base">
                                        <p:cTn id="20" dur="1000" fill="hold"/>
                                        <p:tgtEl>
                                          <p:spTgt spid="8209"/>
                                        </p:tgtEl>
                                        <p:attrNameLst>
                                          <p:attrName>ppt_x</p:attrName>
                                        </p:attrNameLst>
                                      </p:cBhvr>
                                      <p:tavLst>
                                        <p:tav tm="0">
                                          <p:val>
                                            <p:strVal val="0-#ppt_w/2"/>
                                          </p:val>
                                        </p:tav>
                                        <p:tav tm="100000">
                                          <p:val>
                                            <p:strVal val="#ppt_x"/>
                                          </p:val>
                                        </p:tav>
                                      </p:tavLst>
                                    </p:anim>
                                    <p:anim calcmode="lin" valueType="num">
                                      <p:cBhvr additive="base">
                                        <p:cTn id="21" dur="1000" fill="hold"/>
                                        <p:tgtEl>
                                          <p:spTgt spid="8209"/>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8209"/>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8213"/>
                                        </p:tgtEl>
                                        <p:attrNameLst>
                                          <p:attrName>style.visibility</p:attrName>
                                        </p:attrNameLst>
                                      </p:cBhvr>
                                      <p:to>
                                        <p:strVal val="visible"/>
                                      </p:to>
                                    </p:set>
                                    <p:anim calcmode="lin" valueType="num">
                                      <p:cBhvr>
                                        <p:cTn id="27" dur="400" fill="hold"/>
                                        <p:tgtEl>
                                          <p:spTgt spid="8213"/>
                                        </p:tgtEl>
                                        <p:attrNameLst>
                                          <p:attrName>ppt_w</p:attrName>
                                        </p:attrNameLst>
                                      </p:cBhvr>
                                      <p:tavLst>
                                        <p:tav tm="0">
                                          <p:val>
                                            <p:fltVal val="0"/>
                                          </p:val>
                                        </p:tav>
                                        <p:tav tm="100000">
                                          <p:val>
                                            <p:strVal val="#ppt_w"/>
                                          </p:val>
                                        </p:tav>
                                      </p:tavLst>
                                    </p:anim>
                                    <p:anim calcmode="lin" valueType="num">
                                      <p:cBhvr>
                                        <p:cTn id="28" dur="400" fill="hold"/>
                                        <p:tgtEl>
                                          <p:spTgt spid="8213"/>
                                        </p:tgtEl>
                                        <p:attrNameLst>
                                          <p:attrName>ppt_h</p:attrName>
                                        </p:attrNameLst>
                                      </p:cBhvr>
                                      <p:tavLst>
                                        <p:tav tm="0">
                                          <p:val>
                                            <p:fltVal val="0"/>
                                          </p:val>
                                        </p:tav>
                                        <p:tav tm="100000">
                                          <p:val>
                                            <p:strVal val="#ppt_h"/>
                                          </p:val>
                                        </p:tav>
                                      </p:tavLst>
                                    </p:anim>
                                    <p:anim calcmode="lin" valueType="num">
                                      <p:cBhvr>
                                        <p:cTn id="29" dur="400" fill="hold"/>
                                        <p:tgtEl>
                                          <p:spTgt spid="8213"/>
                                        </p:tgtEl>
                                        <p:attrNameLst>
                                          <p:attrName>style.rotation</p:attrName>
                                        </p:attrNameLst>
                                      </p:cBhvr>
                                      <p:tavLst>
                                        <p:tav tm="0">
                                          <p:val>
                                            <p:fltVal val="90"/>
                                          </p:val>
                                        </p:tav>
                                        <p:tav tm="100000">
                                          <p:val>
                                            <p:fltVal val="0"/>
                                          </p:val>
                                        </p:tav>
                                      </p:tavLst>
                                    </p:anim>
                                    <p:animEffect transition="in" filter="fade">
                                      <p:cBhvr>
                                        <p:cTn id="30" dur="400"/>
                                        <p:tgtEl>
                                          <p:spTgt spid="8213"/>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8200"/>
                                        </p:tgtEl>
                                        <p:attrNameLst>
                                          <p:attrName>style.visibility</p:attrName>
                                        </p:attrNameLst>
                                      </p:cBhvr>
                                      <p:to>
                                        <p:strVal val="visible"/>
                                      </p:to>
                                    </p:set>
                                    <p:animEffect transition="in" filter="wipe(down)">
                                      <p:cBhvr>
                                        <p:cTn id="34" dur="500"/>
                                        <p:tgtEl>
                                          <p:spTgt spid="8200"/>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8201"/>
                                        </p:tgtEl>
                                        <p:attrNameLst>
                                          <p:attrName>style.visibility</p:attrName>
                                        </p:attrNameLst>
                                      </p:cBhvr>
                                      <p:to>
                                        <p:strVal val="visible"/>
                                      </p:to>
                                    </p:set>
                                    <p:anim calcmode="lin" valueType="num">
                                      <p:cBhvr additive="base">
                                        <p:cTn id="38" dur="300"/>
                                        <p:tgtEl>
                                          <p:spTgt spid="8201"/>
                                        </p:tgtEl>
                                        <p:attrNameLst>
                                          <p:attrName>ppt_x</p:attrName>
                                        </p:attrNameLst>
                                      </p:cBhvr>
                                      <p:tavLst>
                                        <p:tav tm="0">
                                          <p:val>
                                            <p:strVal val="#ppt_x-#ppt_w*1.125000"/>
                                          </p:val>
                                        </p:tav>
                                        <p:tav tm="100000">
                                          <p:val>
                                            <p:strVal val="#ppt_x"/>
                                          </p:val>
                                        </p:tav>
                                      </p:tavLst>
                                    </p:anim>
                                    <p:animEffect transition="in" filter="wipe(right)">
                                      <p:cBhvr>
                                        <p:cTn id="39" dur="300"/>
                                        <p:tgtEl>
                                          <p:spTgt spid="8201"/>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8205"/>
                                        </p:tgtEl>
                                        <p:attrNameLst>
                                          <p:attrName>style.visibility</p:attrName>
                                        </p:attrNameLst>
                                      </p:cBhvr>
                                      <p:to>
                                        <p:strVal val="visible"/>
                                      </p:to>
                                    </p:set>
                                    <p:anim by="(-#ppt_w*2)" calcmode="lin" valueType="num">
                                      <p:cBhvr rctx="PPT">
                                        <p:cTn id="43" dur="250" autoRev="1" fill="hold">
                                          <p:stCondLst>
                                            <p:cond delay="0"/>
                                          </p:stCondLst>
                                        </p:cTn>
                                        <p:tgtEl>
                                          <p:spTgt spid="8205"/>
                                        </p:tgtEl>
                                        <p:attrNameLst>
                                          <p:attrName>ppt_w</p:attrName>
                                        </p:attrNameLst>
                                      </p:cBhvr>
                                    </p:anim>
                                    <p:anim by="(#ppt_w*0.50)" calcmode="lin" valueType="num">
                                      <p:cBhvr>
                                        <p:cTn id="44" dur="250" decel="50000" autoRev="1" fill="hold">
                                          <p:stCondLst>
                                            <p:cond delay="0"/>
                                          </p:stCondLst>
                                        </p:cTn>
                                        <p:tgtEl>
                                          <p:spTgt spid="8205"/>
                                        </p:tgtEl>
                                        <p:attrNameLst>
                                          <p:attrName>ppt_x</p:attrName>
                                        </p:attrNameLst>
                                      </p:cBhvr>
                                    </p:anim>
                                    <p:anim from="(-#ppt_h/2)" to="(#ppt_y)" calcmode="lin" valueType="num">
                                      <p:cBhvr>
                                        <p:cTn id="45" dur="500" fill="hold">
                                          <p:stCondLst>
                                            <p:cond delay="0"/>
                                          </p:stCondLst>
                                        </p:cTn>
                                        <p:tgtEl>
                                          <p:spTgt spid="8205"/>
                                        </p:tgtEl>
                                        <p:attrNameLst>
                                          <p:attrName>ppt_y</p:attrName>
                                        </p:attrNameLst>
                                      </p:cBhvr>
                                    </p:anim>
                                    <p:animRot by="21600000">
                                      <p:cBhvr>
                                        <p:cTn id="46" dur="500" fill="hold">
                                          <p:stCondLst>
                                            <p:cond delay="0"/>
                                          </p:stCondLst>
                                        </p:cTn>
                                        <p:tgtEl>
                                          <p:spTgt spid="8205"/>
                                        </p:tgtEl>
                                        <p:attrNameLst>
                                          <p:attrName>r</p:attrName>
                                        </p:attrNameLst>
                                      </p:cBhvr>
                                    </p:animRot>
                                  </p:childTnLst>
                                </p:cTn>
                              </p:par>
                            </p:childTnLst>
                          </p:cTn>
                        </p:par>
                        <p:par>
                          <p:cTn id="47" fill="hold" nodeType="afterGroup">
                            <p:stCondLst>
                              <p:cond delay="5050"/>
                            </p:stCondLst>
                            <p:childTnLst>
                              <p:par>
                                <p:cTn id="48" presetID="22" presetClass="entr" presetSubtype="1" fill="hold" nodeType="afterEffect">
                                  <p:stCondLst>
                                    <p:cond delay="0"/>
                                  </p:stCondLst>
                                  <p:childTnLst>
                                    <p:set>
                                      <p:cBhvr>
                                        <p:cTn id="49" dur="1" fill="hold">
                                          <p:stCondLst>
                                            <p:cond delay="0"/>
                                          </p:stCondLst>
                                        </p:cTn>
                                        <p:tgtEl>
                                          <p:spTgt spid="8199"/>
                                        </p:tgtEl>
                                        <p:attrNameLst>
                                          <p:attrName>style.visibility</p:attrName>
                                        </p:attrNameLst>
                                      </p:cBhvr>
                                      <p:to>
                                        <p:strVal val="visible"/>
                                      </p:to>
                                    </p:set>
                                    <p:animEffect transition="in" filter="wipe(up)">
                                      <p:cBhvr>
                                        <p:cTn id="50" dur="500"/>
                                        <p:tgtEl>
                                          <p:spTgt spid="8199"/>
                                        </p:tgtEl>
                                      </p:cBhvr>
                                    </p:animEffect>
                                  </p:childTnLst>
                                </p:cTn>
                              </p:par>
                            </p:childTnLst>
                          </p:cTn>
                        </p:par>
                        <p:par>
                          <p:cTn id="51" fill="hold" nodeType="afterGroup">
                            <p:stCondLst>
                              <p:cond delay="5550"/>
                            </p:stCondLst>
                            <p:childTnLst>
                              <p:par>
                                <p:cTn id="52" presetID="2" presetClass="entr" presetSubtype="12" fill="hold" grpId="0" nodeType="afterEffect">
                                  <p:stCondLst>
                                    <p:cond delay="0"/>
                                  </p:stCondLst>
                                  <p:childTnLst>
                                    <p:set>
                                      <p:cBhvr>
                                        <p:cTn id="53" dur="1" fill="hold">
                                          <p:stCondLst>
                                            <p:cond delay="0"/>
                                          </p:stCondLst>
                                        </p:cTn>
                                        <p:tgtEl>
                                          <p:spTgt spid="8202"/>
                                        </p:tgtEl>
                                        <p:attrNameLst>
                                          <p:attrName>style.visibility</p:attrName>
                                        </p:attrNameLst>
                                      </p:cBhvr>
                                      <p:to>
                                        <p:strVal val="visible"/>
                                      </p:to>
                                    </p:set>
                                    <p:anim calcmode="lin" valueType="num">
                                      <p:cBhvr additive="base">
                                        <p:cTn id="54" dur="500" fill="hold"/>
                                        <p:tgtEl>
                                          <p:spTgt spid="8202"/>
                                        </p:tgtEl>
                                        <p:attrNameLst>
                                          <p:attrName>ppt_x</p:attrName>
                                        </p:attrNameLst>
                                      </p:cBhvr>
                                      <p:tavLst>
                                        <p:tav tm="0">
                                          <p:val>
                                            <p:strVal val="0-#ppt_w/2"/>
                                          </p:val>
                                        </p:tav>
                                        <p:tav tm="100000">
                                          <p:val>
                                            <p:strVal val="#ppt_x"/>
                                          </p:val>
                                        </p:tav>
                                      </p:tavLst>
                                    </p:anim>
                                    <p:anim calcmode="lin" valueType="num">
                                      <p:cBhvr additive="base">
                                        <p:cTn id="55" dur="500" fill="hold"/>
                                        <p:tgtEl>
                                          <p:spTgt spid="8202"/>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8203"/>
                                        </p:tgtEl>
                                        <p:attrNameLst>
                                          <p:attrName>style.visibility</p:attrName>
                                        </p:attrNameLst>
                                      </p:cBhvr>
                                      <p:to>
                                        <p:strVal val="visible"/>
                                      </p:to>
                                    </p:set>
                                    <p:anim calcmode="lin" valueType="num">
                                      <p:cBhvr additive="base">
                                        <p:cTn id="58" dur="500" fill="hold"/>
                                        <p:tgtEl>
                                          <p:spTgt spid="8203"/>
                                        </p:tgtEl>
                                        <p:attrNameLst>
                                          <p:attrName>ppt_x</p:attrName>
                                        </p:attrNameLst>
                                      </p:cBhvr>
                                      <p:tavLst>
                                        <p:tav tm="0">
                                          <p:val>
                                            <p:strVal val="0-#ppt_w/2"/>
                                          </p:val>
                                        </p:tav>
                                        <p:tav tm="100000">
                                          <p:val>
                                            <p:strVal val="#ppt_x"/>
                                          </p:val>
                                        </p:tav>
                                      </p:tavLst>
                                    </p:anim>
                                    <p:anim calcmode="lin" valueType="num">
                                      <p:cBhvr additive="base">
                                        <p:cTn id="59" dur="500" fill="hold"/>
                                        <p:tgtEl>
                                          <p:spTgt spid="8203"/>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8204"/>
                                        </p:tgtEl>
                                        <p:attrNameLst>
                                          <p:attrName>style.visibility</p:attrName>
                                        </p:attrNameLst>
                                      </p:cBhvr>
                                      <p:to>
                                        <p:strVal val="visible"/>
                                      </p:to>
                                    </p:set>
                                    <p:anim calcmode="lin" valueType="num">
                                      <p:cBhvr additive="base">
                                        <p:cTn id="62" dur="500" fill="hold"/>
                                        <p:tgtEl>
                                          <p:spTgt spid="8204"/>
                                        </p:tgtEl>
                                        <p:attrNameLst>
                                          <p:attrName>ppt_x</p:attrName>
                                        </p:attrNameLst>
                                      </p:cBhvr>
                                      <p:tavLst>
                                        <p:tav tm="0">
                                          <p:val>
                                            <p:strVal val="0-#ppt_w/2"/>
                                          </p:val>
                                        </p:tav>
                                        <p:tav tm="100000">
                                          <p:val>
                                            <p:strVal val="#ppt_x"/>
                                          </p:val>
                                        </p:tav>
                                      </p:tavLst>
                                    </p:anim>
                                    <p:anim calcmode="lin" valueType="num">
                                      <p:cBhvr additive="base">
                                        <p:cTn id="63" dur="500" fill="hold"/>
                                        <p:tgtEl>
                                          <p:spTgt spid="820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250"/>
                            </p:stCondLst>
                            <p:childTnLst>
                              <p:par>
                                <p:cTn id="65" presetID="22" presetClass="entr" presetSubtype="8" fill="hold" grpId="0" nodeType="afterEffect">
                                  <p:stCondLst>
                                    <p:cond delay="0"/>
                                  </p:stCondLst>
                                  <p:childTnLst>
                                    <p:set>
                                      <p:cBhvr>
                                        <p:cTn id="66" dur="1" fill="hold">
                                          <p:stCondLst>
                                            <p:cond delay="0"/>
                                          </p:stCondLst>
                                        </p:cTn>
                                        <p:tgtEl>
                                          <p:spTgt spid="8206"/>
                                        </p:tgtEl>
                                        <p:attrNameLst>
                                          <p:attrName>style.visibility</p:attrName>
                                        </p:attrNameLst>
                                      </p:cBhvr>
                                      <p:to>
                                        <p:strVal val="visible"/>
                                      </p:to>
                                    </p:set>
                                    <p:animEffect transition="in" filter="wipe(left)">
                                      <p:cBhvr>
                                        <p:cTn id="67" dur="500"/>
                                        <p:tgtEl>
                                          <p:spTgt spid="8206"/>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8207"/>
                                        </p:tgtEl>
                                        <p:attrNameLst>
                                          <p:attrName>style.visibility</p:attrName>
                                        </p:attrNameLst>
                                      </p:cBhvr>
                                      <p:to>
                                        <p:strVal val="visible"/>
                                      </p:to>
                                    </p:set>
                                    <p:animEffect transition="in" filter="wipe(left)">
                                      <p:cBhvr>
                                        <p:cTn id="70" dur="500"/>
                                        <p:tgtEl>
                                          <p:spTgt spid="8207"/>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8208"/>
                                        </p:tgtEl>
                                        <p:attrNameLst>
                                          <p:attrName>style.visibility</p:attrName>
                                        </p:attrNameLst>
                                      </p:cBhvr>
                                      <p:to>
                                        <p:strVal val="visible"/>
                                      </p:to>
                                    </p:set>
                                    <p:animEffect transition="in" filter="wipe(left)">
                                      <p:cBhvr>
                                        <p:cTn id="73" dur="500"/>
                                        <p:tgtEl>
                                          <p:spTgt spid="8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0" grpId="0" animBg="1" autoUpdateAnimBg="0"/>
      <p:bldP spid="8201" grpId="0" animBg="1"/>
      <p:bldP spid="8202" grpId="0" animBg="1" autoUpdateAnimBg="0"/>
      <p:bldP spid="8203" grpId="0" animBg="1" autoUpdateAnimBg="0"/>
      <p:bldP spid="8204" grpId="0" animBg="1" autoUpdateAnimBg="0"/>
      <p:bldP spid="8205" grpId="0" autoUpdateAnimBg="0"/>
      <p:bldP spid="8206" grpId="0" autoUpdateAnimBg="0"/>
      <p:bldP spid="8207" grpId="0" autoUpdateAnimBg="0"/>
      <p:bldP spid="8208" grpId="0" autoUpdateAnimBg="0"/>
      <p:bldP spid="821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服务机构</a:t>
            </a:r>
          </a:p>
        </p:txBody>
      </p:sp>
      <p:sp>
        <p:nvSpPr>
          <p:cNvPr id="35843"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Service Organs of XEDZ</a:t>
            </a:r>
            <a:endParaRPr lang="zh-CN" altLang="en-US" sz="1200">
              <a:latin typeface="微软雅黑" pitchFamily="34" charset="-122"/>
              <a:ea typeface="微软雅黑" pitchFamily="34" charset="-122"/>
            </a:endParaRPr>
          </a:p>
        </p:txBody>
      </p:sp>
      <p:sp>
        <p:nvSpPr>
          <p:cNvPr id="35845" name="TextBox 4"/>
          <p:cNvSpPr txBox="1">
            <a:spLocks noChangeArrowheads="1"/>
          </p:cNvSpPr>
          <p:nvPr/>
        </p:nvSpPr>
        <p:spPr bwMode="auto">
          <a:xfrm>
            <a:off x="107950" y="7605713"/>
            <a:ext cx="7954963"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4</a:t>
            </a:r>
            <a:r>
              <a:rPr lang="zh-CN" altLang="en-US" sz="1600">
                <a:latin typeface="微软雅黑" pitchFamily="34" charset="-122"/>
                <a:ea typeface="微软雅黑" pitchFamily="34" charset="-122"/>
              </a:rPr>
              <a:t>、建设管理局</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园区发展、环境建设管理协调职能</a:t>
            </a:r>
          </a:p>
          <a:p>
            <a:pPr algn="just" eaLnBrk="1" hangingPunct="1">
              <a:buFont typeface="Arial" pitchFamily="34" charset="0"/>
              <a:buNone/>
            </a:pPr>
            <a:r>
              <a:rPr lang="zh-CN" altLang="en-US" sz="1600">
                <a:latin typeface="微软雅黑" pitchFamily="34" charset="-122"/>
                <a:ea typeface="微软雅黑" pitchFamily="34" charset="-122"/>
              </a:rPr>
              <a:t>具体包括：园区基础设施建设、项目选址、测绘、发放“一证二书”</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选址意见书、建设用地规划许可证、建设工程规划许可证</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5</a:t>
            </a:r>
            <a:r>
              <a:rPr lang="zh-CN" altLang="en-US" sz="1600">
                <a:latin typeface="微软雅黑" pitchFamily="34" charset="-122"/>
                <a:ea typeface="微软雅黑" pitchFamily="34" charset="-122"/>
              </a:rPr>
              <a:t>、财金管理局</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园区收支调控、筹融资、基础设建设、项目资金跟踪监管等职能</a:t>
            </a:r>
          </a:p>
          <a:p>
            <a:pPr algn="just" eaLnBrk="1" hangingPunct="1">
              <a:buFont typeface="Arial" pitchFamily="34" charset="0"/>
              <a:buNone/>
            </a:pPr>
            <a:r>
              <a:rPr lang="zh-CN" altLang="en-US" sz="1600">
                <a:latin typeface="微软雅黑" pitchFamily="34" charset="-122"/>
                <a:ea typeface="微软雅黑" pitchFamily="34" charset="-122"/>
              </a:rPr>
              <a:t>具体包括：赋予土地出让金返还审批职能；地方税</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契税、耕地占用税、营业税等</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地方留成部分拨付职能；建设资金筹措、使用、监管审计等职能。</a:t>
            </a: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endParaRPr lang="zh-CN" altLang="en-US" sz="1600">
              <a:latin typeface="微软雅黑" pitchFamily="34" charset="-122"/>
              <a:ea typeface="微软雅黑" pitchFamily="34" charset="-122"/>
            </a:endParaRPr>
          </a:p>
          <a:p>
            <a:pPr algn="just" eaLnBrk="1" hangingPunct="1">
              <a:buFont typeface="Arial" pitchFamily="34" charset="0"/>
              <a:buNone/>
            </a:pPr>
            <a:r>
              <a:rPr lang="en-US" altLang="zh-CN" sz="1600">
                <a:latin typeface="微软雅黑" pitchFamily="34" charset="-122"/>
                <a:ea typeface="微软雅黑" pitchFamily="34" charset="-122"/>
              </a:rPr>
              <a:t>6</a:t>
            </a:r>
            <a:r>
              <a:rPr lang="zh-CN" altLang="en-US" sz="1600">
                <a:latin typeface="微软雅黑" pitchFamily="34" charset="-122"/>
                <a:ea typeface="微软雅黑" pitchFamily="34" charset="-122"/>
              </a:rPr>
              <a:t>、纪工委</a:t>
            </a:r>
            <a:r>
              <a:rPr lang="en-US" altLang="zh-CN" sz="1600">
                <a:latin typeface="微软雅黑" pitchFamily="34" charset="-122"/>
                <a:ea typeface="微软雅黑" pitchFamily="34" charset="-122"/>
              </a:rPr>
              <a:t>(</a:t>
            </a:r>
            <a:r>
              <a:rPr lang="zh-CN" altLang="en-US" sz="1600">
                <a:latin typeface="微软雅黑" pitchFamily="34" charset="-122"/>
                <a:ea typeface="微软雅黑" pitchFamily="34" charset="-122"/>
              </a:rPr>
              <a:t>副处</a:t>
            </a: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对口市纪委、市监察局，贝武予纪检、监察职能</a:t>
            </a:r>
          </a:p>
        </p:txBody>
      </p:sp>
      <p:sp>
        <p:nvSpPr>
          <p:cNvPr id="35846" name="TextBox 2"/>
          <p:cNvSpPr txBox="1">
            <a:spLocks noChangeArrowheads="1"/>
          </p:cNvSpPr>
          <p:nvPr/>
        </p:nvSpPr>
        <p:spPr bwMode="auto">
          <a:xfrm>
            <a:off x="1044575" y="1225550"/>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党政综合办公室</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47" name="椭圆 3"/>
          <p:cNvSpPr>
            <a:spLocks noChangeArrowheads="1"/>
          </p:cNvSpPr>
          <p:nvPr/>
        </p:nvSpPr>
        <p:spPr bwMode="auto">
          <a:xfrm>
            <a:off x="661988" y="113506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1</a:t>
            </a:r>
            <a:endParaRPr lang="zh-CN" altLang="en-US" sz="2000" b="1">
              <a:solidFill>
                <a:schemeClr val="accent2"/>
              </a:solidFill>
              <a:latin typeface="微软雅黑" pitchFamily="34" charset="-122"/>
              <a:ea typeface="微软雅黑" pitchFamily="34" charset="-122"/>
            </a:endParaRPr>
          </a:p>
        </p:txBody>
      </p:sp>
      <p:sp>
        <p:nvSpPr>
          <p:cNvPr id="35848" name="TextBox 9"/>
          <p:cNvSpPr txBox="1">
            <a:spLocks noChangeArrowheads="1"/>
          </p:cNvSpPr>
          <p:nvPr/>
        </p:nvSpPr>
        <p:spPr bwMode="auto">
          <a:xfrm>
            <a:off x="1211263" y="1684338"/>
            <a:ext cx="6913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赋予党务、政务管理方面职能</a:t>
            </a:r>
            <a:endParaRPr lang="en-US">
              <a:latin typeface="微软雅黑" pitchFamily="34" charset="-122"/>
              <a:ea typeface="微软雅黑" pitchFamily="34" charset="-122"/>
            </a:endParaRPr>
          </a:p>
          <a:p>
            <a:pPr eaLnBrk="1" hangingPunct="1">
              <a:buFont typeface="Arial" pitchFamily="34" charset="0"/>
              <a:buNone/>
            </a:pPr>
            <a:r>
              <a:rPr lang="zh-CN" altLang="en-US">
                <a:latin typeface="微软雅黑" pitchFamily="34" charset="-122"/>
                <a:ea typeface="微软雅黑" pitchFamily="34" charset="-122"/>
              </a:rPr>
              <a:t>具体包括：对口市委、市政府部门党务、政务方面工作，赋予机关事务管理、财务、保障职能；协调、督办等职能。</a:t>
            </a:r>
          </a:p>
        </p:txBody>
      </p:sp>
      <p:sp>
        <p:nvSpPr>
          <p:cNvPr id="35849" name="TextBox 12"/>
          <p:cNvSpPr txBox="1">
            <a:spLocks noChangeArrowheads="1"/>
          </p:cNvSpPr>
          <p:nvPr/>
        </p:nvSpPr>
        <p:spPr bwMode="auto">
          <a:xfrm>
            <a:off x="1044575" y="2770188"/>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经济发展局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50" name="椭圆 13"/>
          <p:cNvSpPr>
            <a:spLocks noChangeArrowheads="1"/>
          </p:cNvSpPr>
          <p:nvPr/>
        </p:nvSpPr>
        <p:spPr bwMode="auto">
          <a:xfrm>
            <a:off x="661988" y="2679700"/>
            <a:ext cx="549275" cy="550863"/>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2</a:t>
            </a:r>
            <a:endParaRPr lang="zh-CN" altLang="en-US" sz="2000" b="1">
              <a:solidFill>
                <a:schemeClr val="accent2"/>
              </a:solidFill>
              <a:latin typeface="微软雅黑" pitchFamily="34" charset="-122"/>
              <a:ea typeface="微软雅黑" pitchFamily="34" charset="-122"/>
            </a:endParaRPr>
          </a:p>
        </p:txBody>
      </p:sp>
      <p:sp>
        <p:nvSpPr>
          <p:cNvPr id="35851" name="TextBox 14"/>
          <p:cNvSpPr txBox="1">
            <a:spLocks noChangeArrowheads="1"/>
          </p:cNvSpPr>
          <p:nvPr/>
        </p:nvSpPr>
        <p:spPr bwMode="auto">
          <a:xfrm>
            <a:off x="1211263" y="3230563"/>
            <a:ext cx="69135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赋予企业投资、项目审核及安监等职能</a:t>
            </a:r>
            <a:endParaRPr lang="en-US">
              <a:latin typeface="微软雅黑" pitchFamily="34" charset="-122"/>
              <a:ea typeface="微软雅黑" pitchFamily="34" charset="-122"/>
            </a:endParaRPr>
          </a:p>
          <a:p>
            <a:pPr eaLnBrk="1" hangingPunct="1">
              <a:buFont typeface="Arial" pitchFamily="34" charset="0"/>
              <a:buNone/>
            </a:pPr>
            <a:r>
              <a:rPr lang="zh-CN" altLang="en-US">
                <a:latin typeface="微软雅黑" pitchFamily="34" charset="-122"/>
                <a:ea typeface="微软雅黑" pitchFamily="34" charset="-122"/>
              </a:rPr>
              <a:t>具体包括：市发改委的企业投资</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含外商投资</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项目核准；涉及市商务局的中外合资、中外合作、外资企业的设立、变更、终止审批等职能；招商引资项目审核、投资审计职能；园区内企业统计执法和安全生产执法职能。</a:t>
            </a:r>
          </a:p>
        </p:txBody>
      </p:sp>
      <p:sp>
        <p:nvSpPr>
          <p:cNvPr id="35852" name="TextBox 15"/>
          <p:cNvSpPr txBox="1">
            <a:spLocks noChangeArrowheads="1"/>
          </p:cNvSpPr>
          <p:nvPr/>
        </p:nvSpPr>
        <p:spPr bwMode="auto">
          <a:xfrm>
            <a:off x="1044575" y="4937125"/>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招商局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5853" name="椭圆 16"/>
          <p:cNvSpPr>
            <a:spLocks noChangeArrowheads="1"/>
          </p:cNvSpPr>
          <p:nvPr/>
        </p:nvSpPr>
        <p:spPr bwMode="auto">
          <a:xfrm>
            <a:off x="661988" y="4846638"/>
            <a:ext cx="549275" cy="550862"/>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3</a:t>
            </a:r>
            <a:endParaRPr lang="zh-CN" altLang="en-US" sz="2000" b="1">
              <a:solidFill>
                <a:schemeClr val="accent2"/>
              </a:solidFill>
              <a:latin typeface="微软雅黑" pitchFamily="34" charset="-122"/>
              <a:ea typeface="微软雅黑" pitchFamily="34" charset="-122"/>
            </a:endParaRPr>
          </a:p>
        </p:txBody>
      </p:sp>
      <p:sp>
        <p:nvSpPr>
          <p:cNvPr id="35854" name="TextBox 17"/>
          <p:cNvSpPr txBox="1">
            <a:spLocks noChangeArrowheads="1"/>
          </p:cNvSpPr>
          <p:nvPr/>
        </p:nvSpPr>
        <p:spPr bwMode="auto">
          <a:xfrm>
            <a:off x="1211263" y="5397500"/>
            <a:ext cx="69135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赋予招商引资工作中的各项职能</a:t>
            </a:r>
            <a:endParaRPr lang="en-US">
              <a:latin typeface="微软雅黑" pitchFamily="34" charset="-122"/>
              <a:ea typeface="微软雅黑" pitchFamily="34" charset="-122"/>
            </a:endParaRPr>
          </a:p>
          <a:p>
            <a:pPr algn="just" eaLnBrk="1" hangingPunct="1">
              <a:buFont typeface="Arial" pitchFamily="34" charset="0"/>
              <a:buNone/>
            </a:pPr>
            <a:r>
              <a:rPr lang="zh-CN" altLang="en-US">
                <a:latin typeface="微软雅黑" pitchFamily="34" charset="-122"/>
                <a:ea typeface="微软雅黑" pitchFamily="34" charset="-122"/>
              </a:rPr>
              <a:t>具体包括：招商引资政策的制定、实施职能；项目跟踪、洽谈、签约职能；项目资金到位、建设督力职能；招商引资奖励政策的执行职能。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additive="base">
                                        <p:cTn id="7" dur="300" fill="hold"/>
                                        <p:tgtEl>
                                          <p:spTgt spid="35843"/>
                                        </p:tgtEl>
                                        <p:attrNameLst>
                                          <p:attrName>ppt_x</p:attrName>
                                        </p:attrNameLst>
                                      </p:cBhvr>
                                      <p:tavLst>
                                        <p:tav tm="0">
                                          <p:val>
                                            <p:strVal val="0-#ppt_w/2"/>
                                          </p:val>
                                        </p:tav>
                                        <p:tav tm="100000">
                                          <p:val>
                                            <p:strVal val="#ppt_x"/>
                                          </p:val>
                                        </p:tav>
                                      </p:tavLst>
                                    </p:anim>
                                    <p:anim calcmode="lin" valueType="num">
                                      <p:cBhvr additive="base">
                                        <p:cTn id="8" dur="300" fill="hold"/>
                                        <p:tgtEl>
                                          <p:spTgt spid="35843"/>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5842"/>
                                        </p:tgtEl>
                                        <p:attrNameLst>
                                          <p:attrName>style.visibility</p:attrName>
                                        </p:attrNameLst>
                                      </p:cBhvr>
                                      <p:to>
                                        <p:strVal val="visible"/>
                                      </p:to>
                                    </p:set>
                                    <p:anim by="(-#ppt_w*2)" calcmode="lin" valueType="num">
                                      <p:cBhvr rctx="PPT">
                                        <p:cTn id="12" dur="250" autoRev="1" fill="hold">
                                          <p:stCondLst>
                                            <p:cond delay="0"/>
                                          </p:stCondLst>
                                        </p:cTn>
                                        <p:tgtEl>
                                          <p:spTgt spid="35842"/>
                                        </p:tgtEl>
                                        <p:attrNameLst>
                                          <p:attrName>ppt_w</p:attrName>
                                        </p:attrNameLst>
                                      </p:cBhvr>
                                    </p:anim>
                                    <p:anim by="(#ppt_w*0.50)" calcmode="lin" valueType="num">
                                      <p:cBhvr>
                                        <p:cTn id="13" dur="250" decel="50000" autoRev="1" fill="hold">
                                          <p:stCondLst>
                                            <p:cond delay="0"/>
                                          </p:stCondLst>
                                        </p:cTn>
                                        <p:tgtEl>
                                          <p:spTgt spid="35842"/>
                                        </p:tgtEl>
                                        <p:attrNameLst>
                                          <p:attrName>ppt_x</p:attrName>
                                        </p:attrNameLst>
                                      </p:cBhvr>
                                    </p:anim>
                                    <p:anim from="(-#ppt_h/2)" to="(#ppt_y)" calcmode="lin" valueType="num">
                                      <p:cBhvr>
                                        <p:cTn id="14" dur="500" fill="hold">
                                          <p:stCondLst>
                                            <p:cond delay="0"/>
                                          </p:stCondLst>
                                        </p:cTn>
                                        <p:tgtEl>
                                          <p:spTgt spid="35842"/>
                                        </p:tgtEl>
                                        <p:attrNameLst>
                                          <p:attrName>ppt_y</p:attrName>
                                        </p:attrNameLst>
                                      </p:cBhvr>
                                    </p:anim>
                                    <p:animRot by="21600000">
                                      <p:cBhvr>
                                        <p:cTn id="15" dur="500" fill="hold">
                                          <p:stCondLst>
                                            <p:cond delay="0"/>
                                          </p:stCondLst>
                                        </p:cTn>
                                        <p:tgtEl>
                                          <p:spTgt spid="35842"/>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5844"/>
                                        </p:tgtEl>
                                        <p:attrNameLst>
                                          <p:attrName>style.visibility</p:attrName>
                                        </p:attrNameLst>
                                      </p:cBhvr>
                                      <p:to>
                                        <p:strVal val="visible"/>
                                      </p:to>
                                    </p:set>
                                    <p:anim calcmode="lin" valueType="num">
                                      <p:cBhvr>
                                        <p:cTn id="19" dur="300" fill="hold"/>
                                        <p:tgtEl>
                                          <p:spTgt spid="35844"/>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5844"/>
                                        </p:tgtEl>
                                        <p:attrNameLst>
                                          <p:attrName>ppt_y</p:attrName>
                                        </p:attrNameLst>
                                      </p:cBhvr>
                                      <p:tavLst>
                                        <p:tav tm="0">
                                          <p:val>
                                            <p:strVal val="#ppt_y"/>
                                          </p:val>
                                        </p:tav>
                                        <p:tav tm="100000">
                                          <p:val>
                                            <p:strVal val="#ppt_y"/>
                                          </p:val>
                                        </p:tav>
                                      </p:tavLst>
                                    </p:anim>
                                    <p:anim calcmode="lin" valueType="num">
                                      <p:cBhvr>
                                        <p:cTn id="21" dur="300" fill="hold"/>
                                        <p:tgtEl>
                                          <p:spTgt spid="35844"/>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584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5844"/>
                                        </p:tgtEl>
                                      </p:cBhvr>
                                    </p:animEffect>
                                  </p:childTnLst>
                                </p:cTn>
                              </p:par>
                            </p:childTnLst>
                          </p:cTn>
                        </p:par>
                        <p:par>
                          <p:cTn id="24" fill="hold" nodeType="afterGroup">
                            <p:stCondLst>
                              <p:cond delay="1880"/>
                            </p:stCondLst>
                            <p:childTnLst>
                              <p:par>
                                <p:cTn id="25" presetID="22" presetClass="entr" presetSubtype="8" fill="hold" grpId="0" nodeType="afterEffect">
                                  <p:stCondLst>
                                    <p:cond delay="0"/>
                                  </p:stCondLst>
                                  <p:childTnLst>
                                    <p:set>
                                      <p:cBhvr>
                                        <p:cTn id="26" dur="1" fill="hold">
                                          <p:stCondLst>
                                            <p:cond delay="0"/>
                                          </p:stCondLst>
                                        </p:cTn>
                                        <p:tgtEl>
                                          <p:spTgt spid="35845"/>
                                        </p:tgtEl>
                                        <p:attrNameLst>
                                          <p:attrName>style.visibility</p:attrName>
                                        </p:attrNameLst>
                                      </p:cBhvr>
                                      <p:to>
                                        <p:strVal val="visible"/>
                                      </p:to>
                                    </p:set>
                                    <p:animEffect transition="in" filter="wipe(left)">
                                      <p:cBhvr>
                                        <p:cTn id="27" dur="500"/>
                                        <p:tgtEl>
                                          <p:spTgt spid="35845"/>
                                        </p:tgtEl>
                                      </p:cBhvr>
                                    </p:animEffect>
                                  </p:childTnLst>
                                </p:cTn>
                              </p:par>
                            </p:childTnLst>
                          </p:cTn>
                        </p:par>
                        <p:par>
                          <p:cTn id="28" fill="hold" nodeType="afterGroup">
                            <p:stCondLst>
                              <p:cond delay="2380"/>
                            </p:stCondLst>
                            <p:childTnLst>
                              <p:par>
                                <p:cTn id="29" presetID="2" presetClass="entr" presetSubtype="12" fill="hold" grpId="0" nodeType="afterEffect">
                                  <p:stCondLst>
                                    <p:cond delay="0"/>
                                  </p:stCondLst>
                                  <p:childTnLst>
                                    <p:set>
                                      <p:cBhvr>
                                        <p:cTn id="30" dur="1" fill="hold">
                                          <p:stCondLst>
                                            <p:cond delay="0"/>
                                          </p:stCondLst>
                                        </p:cTn>
                                        <p:tgtEl>
                                          <p:spTgt spid="35847"/>
                                        </p:tgtEl>
                                        <p:attrNameLst>
                                          <p:attrName>style.visibility</p:attrName>
                                        </p:attrNameLst>
                                      </p:cBhvr>
                                      <p:to>
                                        <p:strVal val="visible"/>
                                      </p:to>
                                    </p:set>
                                    <p:anim calcmode="lin" valueType="num">
                                      <p:cBhvr additive="base">
                                        <p:cTn id="31" dur="500" fill="hold"/>
                                        <p:tgtEl>
                                          <p:spTgt spid="35847"/>
                                        </p:tgtEl>
                                        <p:attrNameLst>
                                          <p:attrName>ppt_x</p:attrName>
                                        </p:attrNameLst>
                                      </p:cBhvr>
                                      <p:tavLst>
                                        <p:tav tm="0">
                                          <p:val>
                                            <p:strVal val="0-#ppt_w/2"/>
                                          </p:val>
                                        </p:tav>
                                        <p:tav tm="100000">
                                          <p:val>
                                            <p:strVal val="#ppt_x"/>
                                          </p:val>
                                        </p:tav>
                                      </p:tavLst>
                                    </p:anim>
                                    <p:anim calcmode="lin" valueType="num">
                                      <p:cBhvr additive="base">
                                        <p:cTn id="32" dur="500" fill="hold"/>
                                        <p:tgtEl>
                                          <p:spTgt spid="3584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0"/>
                                  </p:stCondLst>
                                  <p:childTnLst>
                                    <p:set>
                                      <p:cBhvr>
                                        <p:cTn id="34" dur="1" fill="hold">
                                          <p:stCondLst>
                                            <p:cond delay="0"/>
                                          </p:stCondLst>
                                        </p:cTn>
                                        <p:tgtEl>
                                          <p:spTgt spid="35850"/>
                                        </p:tgtEl>
                                        <p:attrNameLst>
                                          <p:attrName>style.visibility</p:attrName>
                                        </p:attrNameLst>
                                      </p:cBhvr>
                                      <p:to>
                                        <p:strVal val="visible"/>
                                      </p:to>
                                    </p:set>
                                    <p:anim calcmode="lin" valueType="num">
                                      <p:cBhvr additive="base">
                                        <p:cTn id="35" dur="500" fill="hold"/>
                                        <p:tgtEl>
                                          <p:spTgt spid="35850"/>
                                        </p:tgtEl>
                                        <p:attrNameLst>
                                          <p:attrName>ppt_x</p:attrName>
                                        </p:attrNameLst>
                                      </p:cBhvr>
                                      <p:tavLst>
                                        <p:tav tm="0">
                                          <p:val>
                                            <p:strVal val="0-#ppt_w/2"/>
                                          </p:val>
                                        </p:tav>
                                        <p:tav tm="100000">
                                          <p:val>
                                            <p:strVal val="#ppt_x"/>
                                          </p:val>
                                        </p:tav>
                                      </p:tavLst>
                                    </p:anim>
                                    <p:anim calcmode="lin" valueType="num">
                                      <p:cBhvr additive="base">
                                        <p:cTn id="36" dur="500" fill="hold"/>
                                        <p:tgtEl>
                                          <p:spTgt spid="35850"/>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0"/>
                                  </p:stCondLst>
                                  <p:childTnLst>
                                    <p:set>
                                      <p:cBhvr>
                                        <p:cTn id="38" dur="1" fill="hold">
                                          <p:stCondLst>
                                            <p:cond delay="0"/>
                                          </p:stCondLst>
                                        </p:cTn>
                                        <p:tgtEl>
                                          <p:spTgt spid="35853"/>
                                        </p:tgtEl>
                                        <p:attrNameLst>
                                          <p:attrName>style.visibility</p:attrName>
                                        </p:attrNameLst>
                                      </p:cBhvr>
                                      <p:to>
                                        <p:strVal val="visible"/>
                                      </p:to>
                                    </p:set>
                                    <p:anim calcmode="lin" valueType="num">
                                      <p:cBhvr additive="base">
                                        <p:cTn id="39" dur="500" fill="hold"/>
                                        <p:tgtEl>
                                          <p:spTgt spid="35853"/>
                                        </p:tgtEl>
                                        <p:attrNameLst>
                                          <p:attrName>ppt_x</p:attrName>
                                        </p:attrNameLst>
                                      </p:cBhvr>
                                      <p:tavLst>
                                        <p:tav tm="0">
                                          <p:val>
                                            <p:strVal val="0-#ppt_w/2"/>
                                          </p:val>
                                        </p:tav>
                                        <p:tav tm="100000">
                                          <p:val>
                                            <p:strVal val="#ppt_x"/>
                                          </p:val>
                                        </p:tav>
                                      </p:tavLst>
                                    </p:anim>
                                    <p:anim calcmode="lin" valueType="num">
                                      <p:cBhvr additive="base">
                                        <p:cTn id="40" dur="500" fill="hold"/>
                                        <p:tgtEl>
                                          <p:spTgt spid="35853"/>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880"/>
                            </p:stCondLst>
                            <p:childTnLst>
                              <p:par>
                                <p:cTn id="42" presetID="31" presetClass="entr" presetSubtype="0" fill="hold" grpId="0" nodeType="afterEffect">
                                  <p:stCondLst>
                                    <p:cond delay="0"/>
                                  </p:stCondLst>
                                  <p:childTnLst>
                                    <p:set>
                                      <p:cBhvr>
                                        <p:cTn id="43" dur="1" fill="hold">
                                          <p:stCondLst>
                                            <p:cond delay="0"/>
                                          </p:stCondLst>
                                        </p:cTn>
                                        <p:tgtEl>
                                          <p:spTgt spid="35846"/>
                                        </p:tgtEl>
                                        <p:attrNameLst>
                                          <p:attrName>style.visibility</p:attrName>
                                        </p:attrNameLst>
                                      </p:cBhvr>
                                      <p:to>
                                        <p:strVal val="visible"/>
                                      </p:to>
                                    </p:set>
                                    <p:anim calcmode="lin" valueType="num">
                                      <p:cBhvr>
                                        <p:cTn id="44" dur="1000" fill="hold"/>
                                        <p:tgtEl>
                                          <p:spTgt spid="35846"/>
                                        </p:tgtEl>
                                        <p:attrNameLst>
                                          <p:attrName>ppt_w</p:attrName>
                                        </p:attrNameLst>
                                      </p:cBhvr>
                                      <p:tavLst>
                                        <p:tav tm="0">
                                          <p:val>
                                            <p:fltVal val="0"/>
                                          </p:val>
                                        </p:tav>
                                        <p:tav tm="100000">
                                          <p:val>
                                            <p:strVal val="#ppt_w"/>
                                          </p:val>
                                        </p:tav>
                                      </p:tavLst>
                                    </p:anim>
                                    <p:anim calcmode="lin" valueType="num">
                                      <p:cBhvr>
                                        <p:cTn id="45" dur="1000" fill="hold"/>
                                        <p:tgtEl>
                                          <p:spTgt spid="35846"/>
                                        </p:tgtEl>
                                        <p:attrNameLst>
                                          <p:attrName>ppt_h</p:attrName>
                                        </p:attrNameLst>
                                      </p:cBhvr>
                                      <p:tavLst>
                                        <p:tav tm="0">
                                          <p:val>
                                            <p:fltVal val="0"/>
                                          </p:val>
                                        </p:tav>
                                        <p:tav tm="100000">
                                          <p:val>
                                            <p:strVal val="#ppt_h"/>
                                          </p:val>
                                        </p:tav>
                                      </p:tavLst>
                                    </p:anim>
                                    <p:anim calcmode="lin" valueType="num">
                                      <p:cBhvr>
                                        <p:cTn id="46" dur="1000" fill="hold"/>
                                        <p:tgtEl>
                                          <p:spTgt spid="35846"/>
                                        </p:tgtEl>
                                        <p:attrNameLst>
                                          <p:attrName>style.rotation</p:attrName>
                                        </p:attrNameLst>
                                      </p:cBhvr>
                                      <p:tavLst>
                                        <p:tav tm="0">
                                          <p:val>
                                            <p:fltVal val="90"/>
                                          </p:val>
                                        </p:tav>
                                        <p:tav tm="100000">
                                          <p:val>
                                            <p:fltVal val="0"/>
                                          </p:val>
                                        </p:tav>
                                      </p:tavLst>
                                    </p:anim>
                                    <p:animEffect transition="in" filter="fade">
                                      <p:cBhvr>
                                        <p:cTn id="47" dur="1000"/>
                                        <p:tgtEl>
                                          <p:spTgt spid="35846"/>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35849"/>
                                        </p:tgtEl>
                                        <p:attrNameLst>
                                          <p:attrName>style.visibility</p:attrName>
                                        </p:attrNameLst>
                                      </p:cBhvr>
                                      <p:to>
                                        <p:strVal val="visible"/>
                                      </p:to>
                                    </p:set>
                                    <p:anim calcmode="lin" valueType="num">
                                      <p:cBhvr>
                                        <p:cTn id="50" dur="1000" fill="hold"/>
                                        <p:tgtEl>
                                          <p:spTgt spid="35849"/>
                                        </p:tgtEl>
                                        <p:attrNameLst>
                                          <p:attrName>ppt_w</p:attrName>
                                        </p:attrNameLst>
                                      </p:cBhvr>
                                      <p:tavLst>
                                        <p:tav tm="0">
                                          <p:val>
                                            <p:fltVal val="0"/>
                                          </p:val>
                                        </p:tav>
                                        <p:tav tm="100000">
                                          <p:val>
                                            <p:strVal val="#ppt_w"/>
                                          </p:val>
                                        </p:tav>
                                      </p:tavLst>
                                    </p:anim>
                                    <p:anim calcmode="lin" valueType="num">
                                      <p:cBhvr>
                                        <p:cTn id="51" dur="1000" fill="hold"/>
                                        <p:tgtEl>
                                          <p:spTgt spid="35849"/>
                                        </p:tgtEl>
                                        <p:attrNameLst>
                                          <p:attrName>ppt_h</p:attrName>
                                        </p:attrNameLst>
                                      </p:cBhvr>
                                      <p:tavLst>
                                        <p:tav tm="0">
                                          <p:val>
                                            <p:fltVal val="0"/>
                                          </p:val>
                                        </p:tav>
                                        <p:tav tm="100000">
                                          <p:val>
                                            <p:strVal val="#ppt_h"/>
                                          </p:val>
                                        </p:tav>
                                      </p:tavLst>
                                    </p:anim>
                                    <p:anim calcmode="lin" valueType="num">
                                      <p:cBhvr>
                                        <p:cTn id="52" dur="1000" fill="hold"/>
                                        <p:tgtEl>
                                          <p:spTgt spid="35849"/>
                                        </p:tgtEl>
                                        <p:attrNameLst>
                                          <p:attrName>style.rotation</p:attrName>
                                        </p:attrNameLst>
                                      </p:cBhvr>
                                      <p:tavLst>
                                        <p:tav tm="0">
                                          <p:val>
                                            <p:fltVal val="90"/>
                                          </p:val>
                                        </p:tav>
                                        <p:tav tm="100000">
                                          <p:val>
                                            <p:fltVal val="0"/>
                                          </p:val>
                                        </p:tav>
                                      </p:tavLst>
                                    </p:anim>
                                    <p:animEffect transition="in" filter="fade">
                                      <p:cBhvr>
                                        <p:cTn id="53" dur="1000"/>
                                        <p:tgtEl>
                                          <p:spTgt spid="35849"/>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5852"/>
                                        </p:tgtEl>
                                        <p:attrNameLst>
                                          <p:attrName>style.visibility</p:attrName>
                                        </p:attrNameLst>
                                      </p:cBhvr>
                                      <p:to>
                                        <p:strVal val="visible"/>
                                      </p:to>
                                    </p:set>
                                    <p:anim calcmode="lin" valueType="num">
                                      <p:cBhvr>
                                        <p:cTn id="56" dur="1000" fill="hold"/>
                                        <p:tgtEl>
                                          <p:spTgt spid="35852"/>
                                        </p:tgtEl>
                                        <p:attrNameLst>
                                          <p:attrName>ppt_w</p:attrName>
                                        </p:attrNameLst>
                                      </p:cBhvr>
                                      <p:tavLst>
                                        <p:tav tm="0">
                                          <p:val>
                                            <p:fltVal val="0"/>
                                          </p:val>
                                        </p:tav>
                                        <p:tav tm="100000">
                                          <p:val>
                                            <p:strVal val="#ppt_w"/>
                                          </p:val>
                                        </p:tav>
                                      </p:tavLst>
                                    </p:anim>
                                    <p:anim calcmode="lin" valueType="num">
                                      <p:cBhvr>
                                        <p:cTn id="57" dur="1000" fill="hold"/>
                                        <p:tgtEl>
                                          <p:spTgt spid="35852"/>
                                        </p:tgtEl>
                                        <p:attrNameLst>
                                          <p:attrName>ppt_h</p:attrName>
                                        </p:attrNameLst>
                                      </p:cBhvr>
                                      <p:tavLst>
                                        <p:tav tm="0">
                                          <p:val>
                                            <p:fltVal val="0"/>
                                          </p:val>
                                        </p:tav>
                                        <p:tav tm="100000">
                                          <p:val>
                                            <p:strVal val="#ppt_h"/>
                                          </p:val>
                                        </p:tav>
                                      </p:tavLst>
                                    </p:anim>
                                    <p:anim calcmode="lin" valueType="num">
                                      <p:cBhvr>
                                        <p:cTn id="58" dur="1000" fill="hold"/>
                                        <p:tgtEl>
                                          <p:spTgt spid="35852"/>
                                        </p:tgtEl>
                                        <p:attrNameLst>
                                          <p:attrName>style.rotation</p:attrName>
                                        </p:attrNameLst>
                                      </p:cBhvr>
                                      <p:tavLst>
                                        <p:tav tm="0">
                                          <p:val>
                                            <p:fltVal val="90"/>
                                          </p:val>
                                        </p:tav>
                                        <p:tav tm="100000">
                                          <p:val>
                                            <p:fltVal val="0"/>
                                          </p:val>
                                        </p:tav>
                                      </p:tavLst>
                                    </p:anim>
                                    <p:animEffect transition="in" filter="fade">
                                      <p:cBhvr>
                                        <p:cTn id="59" dur="1000"/>
                                        <p:tgtEl>
                                          <p:spTgt spid="35852"/>
                                        </p:tgtEl>
                                      </p:cBhvr>
                                    </p:animEffect>
                                  </p:childTnLst>
                                </p:cTn>
                              </p:par>
                            </p:childTnLst>
                          </p:cTn>
                        </p:par>
                        <p:par>
                          <p:cTn id="60" fill="hold" nodeType="afterGroup">
                            <p:stCondLst>
                              <p:cond delay="3880"/>
                            </p:stCondLst>
                            <p:childTnLst>
                              <p:par>
                                <p:cTn id="61" presetID="22" presetClass="entr" presetSubtype="1" fill="hold" grpId="0" nodeType="afterEffect">
                                  <p:stCondLst>
                                    <p:cond delay="0"/>
                                  </p:stCondLst>
                                  <p:childTnLst>
                                    <p:set>
                                      <p:cBhvr>
                                        <p:cTn id="62" dur="1" fill="hold">
                                          <p:stCondLst>
                                            <p:cond delay="0"/>
                                          </p:stCondLst>
                                        </p:cTn>
                                        <p:tgtEl>
                                          <p:spTgt spid="35848"/>
                                        </p:tgtEl>
                                        <p:attrNameLst>
                                          <p:attrName>style.visibility</p:attrName>
                                        </p:attrNameLst>
                                      </p:cBhvr>
                                      <p:to>
                                        <p:strVal val="visible"/>
                                      </p:to>
                                    </p:set>
                                    <p:animEffect transition="in" filter="wipe(up)">
                                      <p:cBhvr>
                                        <p:cTn id="63" dur="500"/>
                                        <p:tgtEl>
                                          <p:spTgt spid="35848"/>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35851"/>
                                        </p:tgtEl>
                                        <p:attrNameLst>
                                          <p:attrName>style.visibility</p:attrName>
                                        </p:attrNameLst>
                                      </p:cBhvr>
                                      <p:to>
                                        <p:strVal val="visible"/>
                                      </p:to>
                                    </p:set>
                                    <p:animEffect transition="in" filter="wipe(up)">
                                      <p:cBhvr>
                                        <p:cTn id="66" dur="500"/>
                                        <p:tgtEl>
                                          <p:spTgt spid="35851"/>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35854"/>
                                        </p:tgtEl>
                                        <p:attrNameLst>
                                          <p:attrName>style.visibility</p:attrName>
                                        </p:attrNameLst>
                                      </p:cBhvr>
                                      <p:to>
                                        <p:strVal val="visible"/>
                                      </p:to>
                                    </p:set>
                                    <p:animEffect transition="in" filter="wipe(up)">
                                      <p:cBhvr>
                                        <p:cTn id="69" dur="500"/>
                                        <p:tgtEl>
                                          <p:spTgt spid="35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utoUpdateAnimBg="0"/>
      <p:bldP spid="35845" grpId="0" autoUpdateAnimBg="0"/>
      <p:bldP spid="35846" grpId="0" animBg="1" autoUpdateAnimBg="0"/>
      <p:bldP spid="35847" grpId="0" animBg="1" autoUpdateAnimBg="0"/>
      <p:bldP spid="35848" grpId="0" autoUpdateAnimBg="0"/>
      <p:bldP spid="35849" grpId="0" animBg="1" autoUpdateAnimBg="0"/>
      <p:bldP spid="35850" grpId="0" animBg="1" autoUpdateAnimBg="0"/>
      <p:bldP spid="35851" grpId="0" autoUpdateAnimBg="0"/>
      <p:bldP spid="35852" grpId="0" animBg="1" autoUpdateAnimBg="0"/>
      <p:bldP spid="35853" grpId="0" animBg="1" autoUpdateAnimBg="0"/>
      <p:bldP spid="35854"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服务机构</a:t>
            </a:r>
          </a:p>
        </p:txBody>
      </p:sp>
      <p:sp>
        <p:nvSpPr>
          <p:cNvPr id="36867"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TextBox 1"/>
          <p:cNvSpPr txBox="1">
            <a:spLocks noChangeArrowheads="1"/>
          </p:cNvSpPr>
          <p:nvPr/>
        </p:nvSpPr>
        <p:spPr bwMode="auto">
          <a:xfrm>
            <a:off x="636588" y="596900"/>
            <a:ext cx="191611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Service Organs of XEDZ</a:t>
            </a:r>
            <a:endParaRPr lang="zh-CN" altLang="en-US" sz="1200">
              <a:latin typeface="微软雅黑" pitchFamily="34" charset="-122"/>
              <a:ea typeface="微软雅黑" pitchFamily="34" charset="-122"/>
            </a:endParaRPr>
          </a:p>
        </p:txBody>
      </p:sp>
      <p:sp>
        <p:nvSpPr>
          <p:cNvPr id="36869" name="TextBox 2"/>
          <p:cNvSpPr txBox="1">
            <a:spLocks noChangeArrowheads="1"/>
          </p:cNvSpPr>
          <p:nvPr/>
        </p:nvSpPr>
        <p:spPr bwMode="auto">
          <a:xfrm>
            <a:off x="1044575" y="1225550"/>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建设管理局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0" name="椭圆 3"/>
          <p:cNvSpPr>
            <a:spLocks noChangeArrowheads="1"/>
          </p:cNvSpPr>
          <p:nvPr/>
        </p:nvSpPr>
        <p:spPr bwMode="auto">
          <a:xfrm>
            <a:off x="661988" y="113506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4</a:t>
            </a:r>
            <a:endParaRPr lang="zh-CN" altLang="en-US" sz="2000" b="1">
              <a:solidFill>
                <a:schemeClr val="accent2"/>
              </a:solidFill>
              <a:latin typeface="微软雅黑" pitchFamily="34" charset="-122"/>
              <a:ea typeface="微软雅黑" pitchFamily="34" charset="-122"/>
            </a:endParaRPr>
          </a:p>
        </p:txBody>
      </p:sp>
      <p:sp>
        <p:nvSpPr>
          <p:cNvPr id="36871" name="TextBox 9"/>
          <p:cNvSpPr txBox="1">
            <a:spLocks noChangeArrowheads="1"/>
          </p:cNvSpPr>
          <p:nvPr/>
        </p:nvSpPr>
        <p:spPr bwMode="auto">
          <a:xfrm>
            <a:off x="1211263" y="1684338"/>
            <a:ext cx="691356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latin typeface="微软雅黑" pitchFamily="34" charset="-122"/>
                <a:ea typeface="微软雅黑" pitchFamily="34" charset="-122"/>
              </a:rPr>
              <a:t>赋予园区发展、环境建设管理协调职能</a:t>
            </a:r>
          </a:p>
          <a:p>
            <a:pPr eaLnBrk="1" hangingPunct="1">
              <a:buFont typeface="Arial" pitchFamily="34" charset="0"/>
              <a:buNone/>
            </a:pPr>
            <a:r>
              <a:rPr lang="zh-CN" altLang="en-US">
                <a:latin typeface="微软雅黑" pitchFamily="34" charset="-122"/>
                <a:ea typeface="微软雅黑" pitchFamily="34" charset="-122"/>
              </a:rPr>
              <a:t>具体包括：园区基础设施建设、项目选址、测绘、发放“一证二书”</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选址意见书、建设用地规划许可证、建设工程规划许可证</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施工放线、查处违法建设职能；拆迁许可职能；建设工程的报建、招标、施工许可证发放、质量监督、安全监督、竣工备案、房屋产权登记职能；园区道路、市政管线、人行道、园林绿化、环境卫生设施建设管理等职能。</a:t>
            </a:r>
          </a:p>
        </p:txBody>
      </p:sp>
      <p:sp>
        <p:nvSpPr>
          <p:cNvPr id="36872" name="TextBox 12"/>
          <p:cNvSpPr txBox="1">
            <a:spLocks noChangeArrowheads="1"/>
          </p:cNvSpPr>
          <p:nvPr/>
        </p:nvSpPr>
        <p:spPr bwMode="auto">
          <a:xfrm>
            <a:off x="1044575" y="3824288"/>
            <a:ext cx="7080250" cy="4000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财金管理局</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3" name="椭圆 13"/>
          <p:cNvSpPr>
            <a:spLocks noChangeArrowheads="1"/>
          </p:cNvSpPr>
          <p:nvPr/>
        </p:nvSpPr>
        <p:spPr bwMode="auto">
          <a:xfrm>
            <a:off x="661988" y="3733800"/>
            <a:ext cx="549275" cy="550863"/>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5</a:t>
            </a:r>
            <a:endParaRPr lang="zh-CN" altLang="en-US" sz="2000" b="1">
              <a:solidFill>
                <a:schemeClr val="accent2"/>
              </a:solidFill>
              <a:latin typeface="微软雅黑" pitchFamily="34" charset="-122"/>
              <a:ea typeface="微软雅黑" pitchFamily="34" charset="-122"/>
            </a:endParaRPr>
          </a:p>
        </p:txBody>
      </p:sp>
      <p:sp>
        <p:nvSpPr>
          <p:cNvPr id="36874" name="TextBox 14"/>
          <p:cNvSpPr txBox="1">
            <a:spLocks noChangeArrowheads="1"/>
          </p:cNvSpPr>
          <p:nvPr/>
        </p:nvSpPr>
        <p:spPr bwMode="auto">
          <a:xfrm>
            <a:off x="1211263" y="4284663"/>
            <a:ext cx="69135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赋予园区收支调控、筹融资、基础设建设等职能</a:t>
            </a:r>
          </a:p>
          <a:p>
            <a:pPr algn="just" eaLnBrk="1" hangingPunct="1">
              <a:buFont typeface="Arial" pitchFamily="34" charset="0"/>
              <a:buNone/>
            </a:pPr>
            <a:r>
              <a:rPr lang="zh-CN" altLang="en-US">
                <a:latin typeface="微软雅黑" pitchFamily="34" charset="-122"/>
                <a:ea typeface="微软雅黑" pitchFamily="34" charset="-122"/>
              </a:rPr>
              <a:t>具体包括：赋予土地出让金返还审批职能；地方税</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契税、耕地占用税、营业税等</a:t>
            </a:r>
            <a:r>
              <a:rPr lang="en-US" altLang="zh-CN">
                <a:latin typeface="微软雅黑" pitchFamily="34" charset="-122"/>
                <a:ea typeface="微软雅黑" pitchFamily="34" charset="-122"/>
              </a:rPr>
              <a:t>)</a:t>
            </a:r>
            <a:r>
              <a:rPr lang="zh-CN" altLang="en-US">
                <a:latin typeface="微软雅黑" pitchFamily="34" charset="-122"/>
                <a:ea typeface="微软雅黑" pitchFamily="34" charset="-122"/>
              </a:rPr>
              <a:t>地方留成部分拨付职能；建设资金筹措、使用、监管审计等职能。</a:t>
            </a:r>
          </a:p>
        </p:txBody>
      </p:sp>
      <p:sp>
        <p:nvSpPr>
          <p:cNvPr id="36875" name="TextBox 15"/>
          <p:cNvSpPr txBox="1">
            <a:spLocks noChangeArrowheads="1"/>
          </p:cNvSpPr>
          <p:nvPr/>
        </p:nvSpPr>
        <p:spPr bwMode="auto">
          <a:xfrm>
            <a:off x="1044575" y="5702300"/>
            <a:ext cx="7080250" cy="4000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   纪工委</a:t>
            </a:r>
            <a:r>
              <a:rPr lang="en-US" altLang="zh-CN" sz="2000">
                <a:solidFill>
                  <a:schemeClr val="accent2"/>
                </a:solidFill>
                <a:latin typeface="微软雅黑" pitchFamily="34" charset="-122"/>
                <a:ea typeface="微软雅黑" pitchFamily="34" charset="-122"/>
              </a:rPr>
              <a:t>(</a:t>
            </a:r>
            <a:r>
              <a:rPr lang="zh-CN" altLang="en-US" sz="2000">
                <a:solidFill>
                  <a:schemeClr val="accent2"/>
                </a:solidFill>
                <a:latin typeface="微软雅黑" pitchFamily="34" charset="-122"/>
                <a:ea typeface="微软雅黑" pitchFamily="34" charset="-122"/>
              </a:rPr>
              <a:t>副处</a:t>
            </a:r>
            <a:r>
              <a:rPr lang="en-US" altLang="zh-CN" sz="2000">
                <a:solidFill>
                  <a:schemeClr val="accent2"/>
                </a:solidFill>
                <a:latin typeface="微软雅黑" pitchFamily="34" charset="-122"/>
                <a:ea typeface="微软雅黑" pitchFamily="34" charset="-122"/>
              </a:rPr>
              <a:t>)</a:t>
            </a:r>
            <a:endParaRPr lang="zh-CN" altLang="en-US" sz="2000">
              <a:solidFill>
                <a:schemeClr val="accent2"/>
              </a:solidFill>
              <a:latin typeface="微软雅黑" pitchFamily="34" charset="-122"/>
              <a:ea typeface="微软雅黑" pitchFamily="34" charset="-122"/>
            </a:endParaRPr>
          </a:p>
        </p:txBody>
      </p:sp>
      <p:sp>
        <p:nvSpPr>
          <p:cNvPr id="36876" name="椭圆 16"/>
          <p:cNvSpPr>
            <a:spLocks noChangeArrowheads="1"/>
          </p:cNvSpPr>
          <p:nvPr/>
        </p:nvSpPr>
        <p:spPr bwMode="auto">
          <a:xfrm>
            <a:off x="661988" y="5611813"/>
            <a:ext cx="549275" cy="549275"/>
          </a:xfrm>
          <a:prstGeom prst="ellipse">
            <a:avLst/>
          </a:prstGeom>
          <a:solidFill>
            <a:schemeClr val="bg1"/>
          </a:solidFill>
          <a:ln w="19050">
            <a:solidFill>
              <a:schemeClr val="accent2"/>
            </a:solidFill>
            <a:round/>
            <a:headEnd/>
            <a:tailEnd/>
          </a:ln>
        </p:spPr>
        <p:txBody>
          <a:bodyPr/>
          <a:lstStyle/>
          <a:p>
            <a:pPr>
              <a:buFont typeface="Arial" pitchFamily="34" charset="0"/>
              <a:buNone/>
            </a:pPr>
            <a:r>
              <a:rPr lang="en-US" altLang="zh-CN" sz="2000" b="1">
                <a:solidFill>
                  <a:schemeClr val="accent2"/>
                </a:solidFill>
                <a:latin typeface="微软雅黑" pitchFamily="34" charset="-122"/>
                <a:ea typeface="微软雅黑" pitchFamily="34" charset="-122"/>
              </a:rPr>
              <a:t>6</a:t>
            </a:r>
            <a:endParaRPr lang="zh-CN" altLang="en-US" sz="2000" b="1">
              <a:solidFill>
                <a:schemeClr val="accent2"/>
              </a:solidFill>
              <a:latin typeface="微软雅黑" pitchFamily="34" charset="-122"/>
              <a:ea typeface="微软雅黑" pitchFamily="34" charset="-122"/>
            </a:endParaRPr>
          </a:p>
        </p:txBody>
      </p:sp>
      <p:sp>
        <p:nvSpPr>
          <p:cNvPr id="36877" name="TextBox 17"/>
          <p:cNvSpPr txBox="1">
            <a:spLocks noChangeArrowheads="1"/>
          </p:cNvSpPr>
          <p:nvPr/>
        </p:nvSpPr>
        <p:spPr bwMode="auto">
          <a:xfrm>
            <a:off x="1211263" y="6161088"/>
            <a:ext cx="6913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对口市纪委、市监察局，赋予纪检、监察职能</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300" fill="hold"/>
                                        <p:tgtEl>
                                          <p:spTgt spid="36867"/>
                                        </p:tgtEl>
                                        <p:attrNameLst>
                                          <p:attrName>ppt_x</p:attrName>
                                        </p:attrNameLst>
                                      </p:cBhvr>
                                      <p:tavLst>
                                        <p:tav tm="0">
                                          <p:val>
                                            <p:strVal val="0-#ppt_w/2"/>
                                          </p:val>
                                        </p:tav>
                                        <p:tav tm="100000">
                                          <p:val>
                                            <p:strVal val="#ppt_x"/>
                                          </p:val>
                                        </p:tav>
                                      </p:tavLst>
                                    </p:anim>
                                    <p:anim calcmode="lin" valueType="num">
                                      <p:cBhvr additive="base">
                                        <p:cTn id="8" dur="300" fill="hold"/>
                                        <p:tgtEl>
                                          <p:spTgt spid="3686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6866"/>
                                        </p:tgtEl>
                                        <p:attrNameLst>
                                          <p:attrName>style.visibility</p:attrName>
                                        </p:attrNameLst>
                                      </p:cBhvr>
                                      <p:to>
                                        <p:strVal val="visible"/>
                                      </p:to>
                                    </p:set>
                                    <p:anim by="(-#ppt_w*2)" calcmode="lin" valueType="num">
                                      <p:cBhvr rctx="PPT">
                                        <p:cTn id="12" dur="250" autoRev="1" fill="hold">
                                          <p:stCondLst>
                                            <p:cond delay="0"/>
                                          </p:stCondLst>
                                        </p:cTn>
                                        <p:tgtEl>
                                          <p:spTgt spid="36866"/>
                                        </p:tgtEl>
                                        <p:attrNameLst>
                                          <p:attrName>ppt_w</p:attrName>
                                        </p:attrNameLst>
                                      </p:cBhvr>
                                    </p:anim>
                                    <p:anim by="(#ppt_w*0.50)" calcmode="lin" valueType="num">
                                      <p:cBhvr>
                                        <p:cTn id="13" dur="250" decel="50000" autoRev="1" fill="hold">
                                          <p:stCondLst>
                                            <p:cond delay="0"/>
                                          </p:stCondLst>
                                        </p:cTn>
                                        <p:tgtEl>
                                          <p:spTgt spid="36866"/>
                                        </p:tgtEl>
                                        <p:attrNameLst>
                                          <p:attrName>ppt_x</p:attrName>
                                        </p:attrNameLst>
                                      </p:cBhvr>
                                    </p:anim>
                                    <p:anim from="(-#ppt_h/2)" to="(#ppt_y)" calcmode="lin" valueType="num">
                                      <p:cBhvr>
                                        <p:cTn id="14" dur="500" fill="hold">
                                          <p:stCondLst>
                                            <p:cond delay="0"/>
                                          </p:stCondLst>
                                        </p:cTn>
                                        <p:tgtEl>
                                          <p:spTgt spid="36866"/>
                                        </p:tgtEl>
                                        <p:attrNameLst>
                                          <p:attrName>ppt_y</p:attrName>
                                        </p:attrNameLst>
                                      </p:cBhvr>
                                    </p:anim>
                                    <p:animRot by="21600000">
                                      <p:cBhvr>
                                        <p:cTn id="15" dur="500" fill="hold">
                                          <p:stCondLst>
                                            <p:cond delay="0"/>
                                          </p:stCondLst>
                                        </p:cTn>
                                        <p:tgtEl>
                                          <p:spTgt spid="36866"/>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868"/>
                                        </p:tgtEl>
                                        <p:attrNameLst>
                                          <p:attrName>style.visibility</p:attrName>
                                        </p:attrNameLst>
                                      </p:cBhvr>
                                      <p:to>
                                        <p:strVal val="visible"/>
                                      </p:to>
                                    </p:set>
                                    <p:anim calcmode="lin" valueType="num">
                                      <p:cBhvr>
                                        <p:cTn id="19" dur="300" fill="hold"/>
                                        <p:tgtEl>
                                          <p:spTgt spid="36868"/>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36868"/>
                                        </p:tgtEl>
                                        <p:attrNameLst>
                                          <p:attrName>ppt_y</p:attrName>
                                        </p:attrNameLst>
                                      </p:cBhvr>
                                      <p:tavLst>
                                        <p:tav tm="0">
                                          <p:val>
                                            <p:strVal val="#ppt_y"/>
                                          </p:val>
                                        </p:tav>
                                        <p:tav tm="100000">
                                          <p:val>
                                            <p:strVal val="#ppt_y"/>
                                          </p:val>
                                        </p:tav>
                                      </p:tavLst>
                                    </p:anim>
                                    <p:anim calcmode="lin" valueType="num">
                                      <p:cBhvr>
                                        <p:cTn id="21" dur="300" fill="hold"/>
                                        <p:tgtEl>
                                          <p:spTgt spid="36868"/>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3686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36868"/>
                                        </p:tgtEl>
                                      </p:cBhvr>
                                    </p:animEffect>
                                  </p:childTnLst>
                                </p:cTn>
                              </p:par>
                            </p:childTnLst>
                          </p:cTn>
                        </p:par>
                        <p:par>
                          <p:cTn id="24" fill="hold" nodeType="afterGroup">
                            <p:stCondLst>
                              <p:cond delay="1880"/>
                            </p:stCondLst>
                            <p:childTnLst>
                              <p:par>
                                <p:cTn id="25" presetID="2" presetClass="entr" presetSubtype="6" fill="hold" grpId="0" nodeType="afterEffect">
                                  <p:stCondLst>
                                    <p:cond delay="0"/>
                                  </p:stCondLst>
                                  <p:childTnLst>
                                    <p:set>
                                      <p:cBhvr>
                                        <p:cTn id="26" dur="1" fill="hold">
                                          <p:stCondLst>
                                            <p:cond delay="0"/>
                                          </p:stCondLst>
                                        </p:cTn>
                                        <p:tgtEl>
                                          <p:spTgt spid="36870"/>
                                        </p:tgtEl>
                                        <p:attrNameLst>
                                          <p:attrName>style.visibility</p:attrName>
                                        </p:attrNameLst>
                                      </p:cBhvr>
                                      <p:to>
                                        <p:strVal val="visible"/>
                                      </p:to>
                                    </p:set>
                                    <p:anim calcmode="lin" valueType="num">
                                      <p:cBhvr additive="base">
                                        <p:cTn id="27" dur="500" fill="hold"/>
                                        <p:tgtEl>
                                          <p:spTgt spid="36870"/>
                                        </p:tgtEl>
                                        <p:attrNameLst>
                                          <p:attrName>ppt_x</p:attrName>
                                        </p:attrNameLst>
                                      </p:cBhvr>
                                      <p:tavLst>
                                        <p:tav tm="0">
                                          <p:val>
                                            <p:strVal val="1+#ppt_w/2"/>
                                          </p:val>
                                        </p:tav>
                                        <p:tav tm="100000">
                                          <p:val>
                                            <p:strVal val="#ppt_x"/>
                                          </p:val>
                                        </p:tav>
                                      </p:tavLst>
                                    </p:anim>
                                    <p:anim calcmode="lin" valueType="num">
                                      <p:cBhvr additive="base">
                                        <p:cTn id="28" dur="500" fill="hold"/>
                                        <p:tgtEl>
                                          <p:spTgt spid="36870"/>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36873"/>
                                        </p:tgtEl>
                                        <p:attrNameLst>
                                          <p:attrName>style.visibility</p:attrName>
                                        </p:attrNameLst>
                                      </p:cBhvr>
                                      <p:to>
                                        <p:strVal val="visible"/>
                                      </p:to>
                                    </p:set>
                                    <p:anim calcmode="lin" valueType="num">
                                      <p:cBhvr additive="base">
                                        <p:cTn id="31" dur="500" fill="hold"/>
                                        <p:tgtEl>
                                          <p:spTgt spid="36873"/>
                                        </p:tgtEl>
                                        <p:attrNameLst>
                                          <p:attrName>ppt_x</p:attrName>
                                        </p:attrNameLst>
                                      </p:cBhvr>
                                      <p:tavLst>
                                        <p:tav tm="0">
                                          <p:val>
                                            <p:strVal val="1+#ppt_w/2"/>
                                          </p:val>
                                        </p:tav>
                                        <p:tav tm="100000">
                                          <p:val>
                                            <p:strVal val="#ppt_x"/>
                                          </p:val>
                                        </p:tav>
                                      </p:tavLst>
                                    </p:anim>
                                    <p:anim calcmode="lin" valueType="num">
                                      <p:cBhvr additive="base">
                                        <p:cTn id="32" dur="500" fill="hold"/>
                                        <p:tgtEl>
                                          <p:spTgt spid="36873"/>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36876"/>
                                        </p:tgtEl>
                                        <p:attrNameLst>
                                          <p:attrName>style.visibility</p:attrName>
                                        </p:attrNameLst>
                                      </p:cBhvr>
                                      <p:to>
                                        <p:strVal val="visible"/>
                                      </p:to>
                                    </p:set>
                                    <p:anim calcmode="lin" valueType="num">
                                      <p:cBhvr additive="base">
                                        <p:cTn id="35" dur="500" fill="hold"/>
                                        <p:tgtEl>
                                          <p:spTgt spid="36876"/>
                                        </p:tgtEl>
                                        <p:attrNameLst>
                                          <p:attrName>ppt_x</p:attrName>
                                        </p:attrNameLst>
                                      </p:cBhvr>
                                      <p:tavLst>
                                        <p:tav tm="0">
                                          <p:val>
                                            <p:strVal val="1+#ppt_w/2"/>
                                          </p:val>
                                        </p:tav>
                                        <p:tav tm="100000">
                                          <p:val>
                                            <p:strVal val="#ppt_x"/>
                                          </p:val>
                                        </p:tav>
                                      </p:tavLst>
                                    </p:anim>
                                    <p:anim calcmode="lin" valueType="num">
                                      <p:cBhvr additive="base">
                                        <p:cTn id="36" dur="500" fill="hold"/>
                                        <p:tgtEl>
                                          <p:spTgt spid="36876"/>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380"/>
                            </p:stCondLst>
                            <p:childTnLst>
                              <p:par>
                                <p:cTn id="38" presetID="22" presetClass="entr" presetSubtype="8" fill="hold" grpId="0" nodeType="afterEffect">
                                  <p:stCondLst>
                                    <p:cond delay="0"/>
                                  </p:stCondLst>
                                  <p:childTnLst>
                                    <p:set>
                                      <p:cBhvr>
                                        <p:cTn id="39" dur="1" fill="hold">
                                          <p:stCondLst>
                                            <p:cond delay="0"/>
                                          </p:stCondLst>
                                        </p:cTn>
                                        <p:tgtEl>
                                          <p:spTgt spid="36869"/>
                                        </p:tgtEl>
                                        <p:attrNameLst>
                                          <p:attrName>style.visibility</p:attrName>
                                        </p:attrNameLst>
                                      </p:cBhvr>
                                      <p:to>
                                        <p:strVal val="visible"/>
                                      </p:to>
                                    </p:set>
                                    <p:animEffect transition="in" filter="wipe(left)">
                                      <p:cBhvr>
                                        <p:cTn id="40" dur="500"/>
                                        <p:tgtEl>
                                          <p:spTgt spid="36869"/>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36872"/>
                                        </p:tgtEl>
                                        <p:attrNameLst>
                                          <p:attrName>style.visibility</p:attrName>
                                        </p:attrNameLst>
                                      </p:cBhvr>
                                      <p:to>
                                        <p:strVal val="visible"/>
                                      </p:to>
                                    </p:set>
                                    <p:animEffect transition="in" filter="wipe(left)">
                                      <p:cBhvr>
                                        <p:cTn id="43" dur="500"/>
                                        <p:tgtEl>
                                          <p:spTgt spid="3687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6875"/>
                                        </p:tgtEl>
                                        <p:attrNameLst>
                                          <p:attrName>style.visibility</p:attrName>
                                        </p:attrNameLst>
                                      </p:cBhvr>
                                      <p:to>
                                        <p:strVal val="visible"/>
                                      </p:to>
                                    </p:set>
                                    <p:animEffect transition="in" filter="wipe(left)">
                                      <p:cBhvr>
                                        <p:cTn id="46" dur="500"/>
                                        <p:tgtEl>
                                          <p:spTgt spid="36875"/>
                                        </p:tgtEl>
                                      </p:cBhvr>
                                    </p:animEffect>
                                  </p:childTnLst>
                                </p:cTn>
                              </p:par>
                            </p:childTnLst>
                          </p:cTn>
                        </p:par>
                        <p:par>
                          <p:cTn id="47" fill="hold" nodeType="afterGroup">
                            <p:stCondLst>
                              <p:cond delay="2880"/>
                            </p:stCondLst>
                            <p:childTnLst>
                              <p:par>
                                <p:cTn id="48" presetID="22" presetClass="entr" presetSubtype="1" fill="hold" grpId="0" nodeType="afterEffect">
                                  <p:stCondLst>
                                    <p:cond delay="0"/>
                                  </p:stCondLst>
                                  <p:childTnLst>
                                    <p:set>
                                      <p:cBhvr>
                                        <p:cTn id="49" dur="1" fill="hold">
                                          <p:stCondLst>
                                            <p:cond delay="0"/>
                                          </p:stCondLst>
                                        </p:cTn>
                                        <p:tgtEl>
                                          <p:spTgt spid="36871"/>
                                        </p:tgtEl>
                                        <p:attrNameLst>
                                          <p:attrName>style.visibility</p:attrName>
                                        </p:attrNameLst>
                                      </p:cBhvr>
                                      <p:to>
                                        <p:strVal val="visible"/>
                                      </p:to>
                                    </p:set>
                                    <p:animEffect transition="in" filter="wipe(up)">
                                      <p:cBhvr>
                                        <p:cTn id="50" dur="500"/>
                                        <p:tgtEl>
                                          <p:spTgt spid="3687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6874"/>
                                        </p:tgtEl>
                                        <p:attrNameLst>
                                          <p:attrName>style.visibility</p:attrName>
                                        </p:attrNameLst>
                                      </p:cBhvr>
                                      <p:to>
                                        <p:strVal val="visible"/>
                                      </p:to>
                                    </p:set>
                                    <p:animEffect transition="in" filter="wipe(up)">
                                      <p:cBhvr>
                                        <p:cTn id="53" dur="500"/>
                                        <p:tgtEl>
                                          <p:spTgt spid="36874"/>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6877"/>
                                        </p:tgtEl>
                                        <p:attrNameLst>
                                          <p:attrName>style.visibility</p:attrName>
                                        </p:attrNameLst>
                                      </p:cBhvr>
                                      <p:to>
                                        <p:strVal val="visible"/>
                                      </p:to>
                                    </p:set>
                                    <p:animEffect transition="in" filter="wipe(up)">
                                      <p:cBhvr>
                                        <p:cTn id="56" dur="500"/>
                                        <p:tgtEl>
                                          <p:spTgt spid="36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8" grpId="0" autoUpdateAnimBg="0"/>
      <p:bldP spid="36869" grpId="0" animBg="1" autoUpdateAnimBg="0"/>
      <p:bldP spid="36870" grpId="0" animBg="1" autoUpdateAnimBg="0"/>
      <p:bldP spid="36871" grpId="0" autoUpdateAnimBg="0"/>
      <p:bldP spid="36872" grpId="0" animBg="1" autoUpdateAnimBg="0"/>
      <p:bldP spid="36873" grpId="0" animBg="1" autoUpdateAnimBg="0"/>
      <p:bldP spid="36874" grpId="0" autoUpdateAnimBg="0"/>
      <p:bldP spid="36875" grpId="0" animBg="1" autoUpdateAnimBg="0"/>
      <p:bldP spid="36876" grpId="0" animBg="1" autoUpdateAnimBg="0"/>
      <p:bldP spid="3687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7890" name="Rectangle 4"/>
          <p:cNvSpPr txBox="1">
            <a:spLocks noChangeArrowheads="1"/>
          </p:cNvSpPr>
          <p:nvPr/>
        </p:nvSpPr>
        <p:spPr bwMode="auto">
          <a:xfrm>
            <a:off x="3395663" y="6299200"/>
            <a:ext cx="2354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a:solidFill>
                  <a:srgbClr val="4D4D4D"/>
                </a:solidFill>
                <a:latin typeface="微软雅黑" pitchFamily="34" charset="-122"/>
                <a:ea typeface="微软雅黑" pitchFamily="34" charset="-122"/>
              </a:rPr>
              <a:t>中国</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湖北</a:t>
            </a:r>
            <a:r>
              <a:rPr lang="en-US" altLang="zh-CN">
                <a:solidFill>
                  <a:srgbClr val="4D4D4D"/>
                </a:solidFill>
                <a:latin typeface="微软雅黑" pitchFamily="34" charset="-122"/>
                <a:ea typeface="微软雅黑" pitchFamily="34" charset="-122"/>
              </a:rPr>
              <a:t>·</a:t>
            </a:r>
            <a:r>
              <a:rPr lang="zh-CN" altLang="en-US">
                <a:solidFill>
                  <a:srgbClr val="4D4D4D"/>
                </a:solidFill>
                <a:latin typeface="微软雅黑" pitchFamily="34" charset="-122"/>
                <a:ea typeface="微软雅黑" pitchFamily="34" charset="-122"/>
              </a:rPr>
              <a:t>武汉</a:t>
            </a:r>
          </a:p>
        </p:txBody>
      </p:sp>
      <p:sp>
        <p:nvSpPr>
          <p:cNvPr id="37891" name="Freeform 15"/>
          <p:cNvSpPr>
            <a:spLocks/>
          </p:cNvSpPr>
          <p:nvPr/>
        </p:nvSpPr>
        <p:spPr bwMode="auto">
          <a:xfrm>
            <a:off x="0" y="1290638"/>
            <a:ext cx="9144000" cy="3146425"/>
          </a:xfrm>
          <a:custGeom>
            <a:avLst/>
            <a:gdLst>
              <a:gd name="T0" fmla="*/ 2147483647 w 16000"/>
              <a:gd name="T1" fmla="*/ 0 h 5493"/>
              <a:gd name="T2" fmla="*/ 2147483647 w 16000"/>
              <a:gd name="T3" fmla="*/ 0 h 5493"/>
              <a:gd name="T4" fmla="*/ 2147483647 w 16000"/>
              <a:gd name="T5" fmla="*/ 2147483647 h 5493"/>
              <a:gd name="T6" fmla="*/ 2147483647 w 16000"/>
              <a:gd name="T7" fmla="*/ 2147483647 h 5493"/>
              <a:gd name="T8" fmla="*/ 2147483647 w 16000"/>
              <a:gd name="T9" fmla="*/ 2147483647 h 5493"/>
              <a:gd name="T10" fmla="*/ 0 w 16000"/>
              <a:gd name="T11" fmla="*/ 2147483647 h 5493"/>
              <a:gd name="T12" fmla="*/ 0 w 16000"/>
              <a:gd name="T13" fmla="*/ 2147483647 h 5493"/>
              <a:gd name="T14" fmla="*/ 2147483647 w 16000"/>
              <a:gd name="T15" fmla="*/ 2147483647 h 5493"/>
              <a:gd name="T16" fmla="*/ 2147483647 w 16000"/>
              <a:gd name="T17" fmla="*/ 2147483647 h 5493"/>
              <a:gd name="T18" fmla="*/ 2147483647 w 16000"/>
              <a:gd name="T19" fmla="*/ 2147483647 h 5493"/>
              <a:gd name="T20" fmla="*/ 2147483647 w 16000"/>
              <a:gd name="T21" fmla="*/ 0 h 5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00" h="5493">
                <a:moveTo>
                  <a:pt x="16000" y="0"/>
                </a:moveTo>
                <a:lnTo>
                  <a:pt x="16000" y="0"/>
                </a:lnTo>
                <a:lnTo>
                  <a:pt x="16000" y="5114"/>
                </a:lnTo>
                <a:lnTo>
                  <a:pt x="13154" y="5114"/>
                </a:lnTo>
                <a:lnTo>
                  <a:pt x="12874" y="5493"/>
                </a:lnTo>
                <a:lnTo>
                  <a:pt x="0" y="5493"/>
                </a:lnTo>
                <a:lnTo>
                  <a:pt x="0" y="394"/>
                </a:lnTo>
                <a:lnTo>
                  <a:pt x="5398" y="394"/>
                </a:lnTo>
                <a:lnTo>
                  <a:pt x="5677" y="15"/>
                </a:lnTo>
                <a:lnTo>
                  <a:pt x="16000" y="15"/>
                </a:lnTo>
                <a:lnTo>
                  <a:pt x="16000" y="0"/>
                </a:lnTo>
                <a:close/>
              </a:path>
            </a:pathLst>
          </a:custGeom>
          <a:blipFill dpi="0" rotWithShape="1">
            <a:blip r:embed="rId3"/>
            <a:srcRect/>
            <a:stretch>
              <a:fillRect/>
            </a:stretch>
          </a:blipFill>
          <a:ln w="9525" cmpd="sng">
            <a:solidFill>
              <a:srgbClr val="999999"/>
            </a:solidFill>
            <a:round/>
            <a:headEnd/>
            <a:tailEnd/>
          </a:ln>
        </p:spPr>
        <p:txBody>
          <a:bodyPr/>
          <a:lstStyle/>
          <a:p>
            <a:endParaRPr lang="zh-CN" altLang="en-US"/>
          </a:p>
        </p:txBody>
      </p:sp>
      <p:sp>
        <p:nvSpPr>
          <p:cNvPr id="37892" name="Freeform 16"/>
          <p:cNvSpPr>
            <a:spLocks/>
          </p:cNvSpPr>
          <p:nvPr/>
        </p:nvSpPr>
        <p:spPr bwMode="auto">
          <a:xfrm>
            <a:off x="7461250" y="4249738"/>
            <a:ext cx="1679575" cy="139700"/>
          </a:xfrm>
          <a:custGeom>
            <a:avLst/>
            <a:gdLst>
              <a:gd name="T0" fmla="*/ 2147483647 w 2941"/>
              <a:gd name="T1" fmla="*/ 0 h 244"/>
              <a:gd name="T2" fmla="*/ 2147483647 w 2941"/>
              <a:gd name="T3" fmla="*/ 2147483647 h 244"/>
              <a:gd name="T4" fmla="*/ 0 w 2941"/>
              <a:gd name="T5" fmla="*/ 2147483647 h 244"/>
              <a:gd name="T6" fmla="*/ 2147483647 w 2941"/>
              <a:gd name="T7" fmla="*/ 0 h 244"/>
              <a:gd name="T8" fmla="*/ 2147483647 w 2941"/>
              <a:gd name="T9" fmla="*/ 0 h 2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41" h="244">
                <a:moveTo>
                  <a:pt x="2941" y="0"/>
                </a:moveTo>
                <a:lnTo>
                  <a:pt x="2941" y="244"/>
                </a:lnTo>
                <a:lnTo>
                  <a:pt x="0" y="244"/>
                </a:lnTo>
                <a:lnTo>
                  <a:pt x="174" y="0"/>
                </a:lnTo>
                <a:lnTo>
                  <a:pt x="294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3" name="Freeform 17"/>
          <p:cNvSpPr>
            <a:spLocks/>
          </p:cNvSpPr>
          <p:nvPr/>
        </p:nvSpPr>
        <p:spPr bwMode="auto">
          <a:xfrm>
            <a:off x="0" y="1398588"/>
            <a:ext cx="3140075" cy="100012"/>
          </a:xfrm>
          <a:custGeom>
            <a:avLst/>
            <a:gdLst>
              <a:gd name="T0" fmla="*/ 0 w 5494"/>
              <a:gd name="T1" fmla="*/ 2147483647 h 176"/>
              <a:gd name="T2" fmla="*/ 0 w 5494"/>
              <a:gd name="T3" fmla="*/ 0 h 176"/>
              <a:gd name="T4" fmla="*/ 2147483647 w 5494"/>
              <a:gd name="T5" fmla="*/ 0 h 176"/>
              <a:gd name="T6" fmla="*/ 2147483647 w 5494"/>
              <a:gd name="T7" fmla="*/ 2147483647 h 176"/>
              <a:gd name="T8" fmla="*/ 0 w 5494"/>
              <a:gd name="T9" fmla="*/ 2147483647 h 1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94" h="176">
                <a:moveTo>
                  <a:pt x="0" y="176"/>
                </a:moveTo>
                <a:lnTo>
                  <a:pt x="0" y="0"/>
                </a:lnTo>
                <a:lnTo>
                  <a:pt x="5494" y="0"/>
                </a:lnTo>
                <a:lnTo>
                  <a:pt x="5364" y="176"/>
                </a:lnTo>
                <a:lnTo>
                  <a:pt x="0" y="1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Rectangle 3"/>
          <p:cNvSpPr txBox="1">
            <a:spLocks noChangeArrowheads="1"/>
          </p:cNvSpPr>
          <p:nvPr/>
        </p:nvSpPr>
        <p:spPr bwMode="auto">
          <a:xfrm>
            <a:off x="1008063" y="4868863"/>
            <a:ext cx="7129462"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buFont typeface="Arial" pitchFamily="34" charset="0"/>
              <a:buNone/>
            </a:pPr>
            <a:r>
              <a:rPr lang="zh-CN" altLang="en-US" sz="5400" b="1">
                <a:solidFill>
                  <a:srgbClr val="C00000"/>
                </a:solidFill>
                <a:latin typeface="微软雅黑" pitchFamily="34" charset="-122"/>
                <a:ea typeface="微软雅黑" pitchFamily="34" charset="-122"/>
              </a:rPr>
              <a:t>欢迎来武汉投资兴业</a:t>
            </a:r>
          </a:p>
        </p:txBody>
      </p:sp>
      <p:grpSp>
        <p:nvGrpSpPr>
          <p:cNvPr id="37895" name="组合 4"/>
          <p:cNvGrpSpPr>
            <a:grpSpLocks/>
          </p:cNvGrpSpPr>
          <p:nvPr/>
        </p:nvGrpSpPr>
        <p:grpSpPr bwMode="auto">
          <a:xfrm>
            <a:off x="274638" y="252413"/>
            <a:ext cx="3892550" cy="593725"/>
            <a:chOff x="0" y="0"/>
            <a:chExt cx="3892966" cy="593168"/>
          </a:xfrm>
        </p:grpSpPr>
        <p:sp>
          <p:nvSpPr>
            <p:cNvPr id="50189" name="TextBox 1"/>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50190" name="TextBox 2"/>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50191"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7903" name="TextBox 14"/>
          <p:cNvSpPr txBox="1">
            <a:spLocks noChangeArrowheads="1"/>
          </p:cNvSpPr>
          <p:nvPr/>
        </p:nvSpPr>
        <p:spPr bwMode="auto">
          <a:xfrm>
            <a:off x="5056188" y="1498600"/>
            <a:ext cx="3629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buFont typeface="Arial" pitchFamily="34" charset="0"/>
              <a:buNone/>
            </a:pPr>
            <a:r>
              <a:rPr lang="zh-CN" altLang="en-US" sz="1400">
                <a:solidFill>
                  <a:srgbClr val="4D4D4D"/>
                </a:solidFill>
                <a:latin typeface="微软雅黑" pitchFamily="34" charset="-122"/>
                <a:ea typeface="微软雅黑" pitchFamily="34" charset="-122"/>
              </a:rPr>
              <a:t>生态之城</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投资热土</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四海同心</a:t>
            </a:r>
            <a:r>
              <a:rPr lang="en-US" altLang="zh-CN" sz="1400">
                <a:solidFill>
                  <a:srgbClr val="4D4D4D"/>
                </a:solidFill>
                <a:latin typeface="微软雅黑" pitchFamily="34" charset="-122"/>
                <a:ea typeface="微软雅黑" pitchFamily="34" charset="-122"/>
              </a:rPr>
              <a:t>·</a:t>
            </a:r>
            <a:r>
              <a:rPr lang="zh-CN" altLang="en-US" sz="1400">
                <a:solidFill>
                  <a:srgbClr val="4D4D4D"/>
                </a:solidFill>
                <a:latin typeface="微软雅黑" pitchFamily="34" charset="-122"/>
                <a:ea typeface="微软雅黑" pitchFamily="34" charset="-122"/>
              </a:rPr>
              <a:t>携手共赢</a:t>
            </a:r>
          </a:p>
        </p:txBody>
      </p:sp>
      <p:sp>
        <p:nvSpPr>
          <p:cNvPr id="16" name="Freeform 10"/>
          <p:cNvSpPr>
            <a:spLocks noChangeAspect="1" noEditPoints="1"/>
          </p:cNvSpPr>
          <p:nvPr/>
        </p:nvSpPr>
        <p:spPr bwMode="auto">
          <a:xfrm>
            <a:off x="6661150" y="217488"/>
            <a:ext cx="254000" cy="246062"/>
          </a:xfrm>
          <a:custGeom>
            <a:avLst/>
            <a:gdLst>
              <a:gd name="T0" fmla="*/ 2147483647 w 319"/>
              <a:gd name="T1" fmla="*/ 0 h 319"/>
              <a:gd name="T2" fmla="*/ 2147483647 w 319"/>
              <a:gd name="T3" fmla="*/ 2147483647 h 319"/>
              <a:gd name="T4" fmla="*/ 2147483647 w 319"/>
              <a:gd name="T5" fmla="*/ 2147483647 h 319"/>
              <a:gd name="T6" fmla="*/ 0 w 319"/>
              <a:gd name="T7" fmla="*/ 2147483647 h 319"/>
              <a:gd name="T8" fmla="*/ 2147483647 w 319"/>
              <a:gd name="T9" fmla="*/ 0 h 319"/>
              <a:gd name="T10" fmla="*/ 2147483647 w 319"/>
              <a:gd name="T11" fmla="*/ 2147483647 h 319"/>
              <a:gd name="T12" fmla="*/ 2147483647 w 319"/>
              <a:gd name="T13" fmla="*/ 2147483647 h 319"/>
              <a:gd name="T14" fmla="*/ 2147483647 w 319"/>
              <a:gd name="T15" fmla="*/ 2147483647 h 319"/>
              <a:gd name="T16" fmla="*/ 2147483647 w 319"/>
              <a:gd name="T17" fmla="*/ 2147483647 h 319"/>
              <a:gd name="T18" fmla="*/ 2147483647 w 319"/>
              <a:gd name="T19" fmla="*/ 2147483647 h 319"/>
              <a:gd name="T20" fmla="*/ 2147483647 w 319"/>
              <a:gd name="T21" fmla="*/ 2147483647 h 319"/>
              <a:gd name="T22" fmla="*/ 2147483647 w 319"/>
              <a:gd name="T23" fmla="*/ 2147483647 h 319"/>
              <a:gd name="T24" fmla="*/ 2147483647 w 319"/>
              <a:gd name="T25" fmla="*/ 2147483647 h 319"/>
              <a:gd name="T26" fmla="*/ 2147483647 w 319"/>
              <a:gd name="T27" fmla="*/ 2147483647 h 319"/>
              <a:gd name="T28" fmla="*/ 2147483647 w 319"/>
              <a:gd name="T29" fmla="*/ 2147483647 h 319"/>
              <a:gd name="T30" fmla="*/ 2147483647 w 319"/>
              <a:gd name="T31" fmla="*/ 2147483647 h 319"/>
              <a:gd name="T32" fmla="*/ 2147483647 w 319"/>
              <a:gd name="T33" fmla="*/ 2147483647 h 319"/>
              <a:gd name="T34" fmla="*/ 2147483647 w 319"/>
              <a:gd name="T35" fmla="*/ 2147483647 h 319"/>
              <a:gd name="T36" fmla="*/ 2147483647 w 319"/>
              <a:gd name="T37" fmla="*/ 2147483647 h 319"/>
              <a:gd name="T38" fmla="*/ 2147483647 w 319"/>
              <a:gd name="T39" fmla="*/ 2147483647 h 319"/>
              <a:gd name="T40" fmla="*/ 2147483647 w 319"/>
              <a:gd name="T41" fmla="*/ 2147483647 h 319"/>
              <a:gd name="T42" fmla="*/ 2147483647 w 319"/>
              <a:gd name="T43" fmla="*/ 2147483647 h 319"/>
              <a:gd name="T44" fmla="*/ 2147483647 w 319"/>
              <a:gd name="T45" fmla="*/ 2147483647 h 319"/>
              <a:gd name="T46" fmla="*/ 2147483647 w 319"/>
              <a:gd name="T47" fmla="*/ 2147483647 h 319"/>
              <a:gd name="T48" fmla="*/ 2147483647 w 319"/>
              <a:gd name="T49" fmla="*/ 2147483647 h 319"/>
              <a:gd name="T50" fmla="*/ 2147483647 w 319"/>
              <a:gd name="T51" fmla="*/ 2147483647 h 319"/>
              <a:gd name="T52" fmla="*/ 2147483647 w 319"/>
              <a:gd name="T53" fmla="*/ 2147483647 h 319"/>
              <a:gd name="T54" fmla="*/ 2147483647 w 319"/>
              <a:gd name="T55" fmla="*/ 2147483647 h 319"/>
              <a:gd name="T56" fmla="*/ 2147483647 w 319"/>
              <a:gd name="T57" fmla="*/ 2147483647 h 319"/>
              <a:gd name="T58" fmla="*/ 2147483647 w 319"/>
              <a:gd name="T59" fmla="*/ 2147483647 h 319"/>
              <a:gd name="T60" fmla="*/ 2147483647 w 319"/>
              <a:gd name="T61" fmla="*/ 2147483647 h 319"/>
              <a:gd name="T62" fmla="*/ 2147483647 w 319"/>
              <a:gd name="T63" fmla="*/ 2147483647 h 319"/>
              <a:gd name="T64" fmla="*/ 2147483647 w 319"/>
              <a:gd name="T65" fmla="*/ 2147483647 h 3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19" h="319">
                <a:moveTo>
                  <a:pt x="160" y="0"/>
                </a:moveTo>
                <a:cubicBezTo>
                  <a:pt x="248" y="0"/>
                  <a:pt x="319" y="71"/>
                  <a:pt x="319" y="159"/>
                </a:cubicBezTo>
                <a:cubicBezTo>
                  <a:pt x="319" y="248"/>
                  <a:pt x="248" y="319"/>
                  <a:pt x="160" y="319"/>
                </a:cubicBezTo>
                <a:cubicBezTo>
                  <a:pt x="72" y="319"/>
                  <a:pt x="0" y="248"/>
                  <a:pt x="0" y="159"/>
                </a:cubicBezTo>
                <a:cubicBezTo>
                  <a:pt x="0" y="71"/>
                  <a:pt x="72" y="0"/>
                  <a:pt x="160" y="0"/>
                </a:cubicBezTo>
                <a:close/>
                <a:moveTo>
                  <a:pt x="102" y="121"/>
                </a:moveTo>
                <a:cubicBezTo>
                  <a:pt x="94" y="105"/>
                  <a:pt x="87" y="90"/>
                  <a:pt x="79" y="74"/>
                </a:cubicBezTo>
                <a:cubicBezTo>
                  <a:pt x="70" y="81"/>
                  <a:pt x="64" y="84"/>
                  <a:pt x="59" y="95"/>
                </a:cubicBezTo>
                <a:cubicBezTo>
                  <a:pt x="36" y="145"/>
                  <a:pt x="73" y="245"/>
                  <a:pt x="130" y="269"/>
                </a:cubicBezTo>
                <a:cubicBezTo>
                  <a:pt x="145" y="274"/>
                  <a:pt x="154" y="273"/>
                  <a:pt x="169" y="270"/>
                </a:cubicBezTo>
                <a:cubicBezTo>
                  <a:pt x="160" y="253"/>
                  <a:pt x="152" y="235"/>
                  <a:pt x="144" y="218"/>
                </a:cubicBezTo>
                <a:cubicBezTo>
                  <a:pt x="122" y="220"/>
                  <a:pt x="115" y="202"/>
                  <a:pt x="105" y="185"/>
                </a:cubicBezTo>
                <a:cubicBezTo>
                  <a:pt x="90" y="159"/>
                  <a:pt x="87" y="133"/>
                  <a:pt x="102" y="121"/>
                </a:cubicBezTo>
                <a:close/>
                <a:moveTo>
                  <a:pt x="167" y="207"/>
                </a:moveTo>
                <a:lnTo>
                  <a:pt x="148" y="217"/>
                </a:lnTo>
                <a:lnTo>
                  <a:pt x="173" y="266"/>
                </a:lnTo>
                <a:lnTo>
                  <a:pt x="191" y="256"/>
                </a:lnTo>
                <a:lnTo>
                  <a:pt x="167" y="207"/>
                </a:lnTo>
                <a:close/>
                <a:moveTo>
                  <a:pt x="107" y="119"/>
                </a:moveTo>
                <a:lnTo>
                  <a:pt x="125" y="110"/>
                </a:lnTo>
                <a:lnTo>
                  <a:pt x="101" y="61"/>
                </a:lnTo>
                <a:lnTo>
                  <a:pt x="83" y="71"/>
                </a:lnTo>
                <a:lnTo>
                  <a:pt x="107" y="119"/>
                </a:lnTo>
                <a:close/>
                <a:moveTo>
                  <a:pt x="168" y="94"/>
                </a:moveTo>
                <a:cubicBezTo>
                  <a:pt x="218" y="106"/>
                  <a:pt x="232" y="160"/>
                  <a:pt x="207" y="205"/>
                </a:cubicBezTo>
                <a:cubicBezTo>
                  <a:pt x="205" y="204"/>
                  <a:pt x="202" y="201"/>
                  <a:pt x="200" y="200"/>
                </a:cubicBezTo>
                <a:cubicBezTo>
                  <a:pt x="223" y="143"/>
                  <a:pt x="203" y="117"/>
                  <a:pt x="166" y="102"/>
                </a:cubicBezTo>
                <a:cubicBezTo>
                  <a:pt x="167" y="99"/>
                  <a:pt x="167" y="97"/>
                  <a:pt x="168" y="94"/>
                </a:cubicBezTo>
                <a:close/>
                <a:moveTo>
                  <a:pt x="181" y="49"/>
                </a:moveTo>
                <a:cubicBezTo>
                  <a:pt x="180" y="52"/>
                  <a:pt x="179" y="54"/>
                  <a:pt x="178" y="57"/>
                </a:cubicBezTo>
                <a:cubicBezTo>
                  <a:pt x="229" y="75"/>
                  <a:pt x="281" y="122"/>
                  <a:pt x="235" y="222"/>
                </a:cubicBezTo>
                <a:cubicBezTo>
                  <a:pt x="237" y="223"/>
                  <a:pt x="240" y="224"/>
                  <a:pt x="242" y="225"/>
                </a:cubicBezTo>
                <a:cubicBezTo>
                  <a:pt x="269" y="174"/>
                  <a:pt x="284" y="86"/>
                  <a:pt x="181" y="4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1"/>
          <p:cNvSpPr>
            <a:spLocks noChangeAspect="1" noEditPoints="1"/>
          </p:cNvSpPr>
          <p:nvPr/>
        </p:nvSpPr>
        <p:spPr bwMode="auto">
          <a:xfrm>
            <a:off x="6661150" y="554038"/>
            <a:ext cx="255588" cy="246062"/>
          </a:xfrm>
          <a:custGeom>
            <a:avLst/>
            <a:gdLst>
              <a:gd name="T0" fmla="*/ 2147483647 w 321"/>
              <a:gd name="T1" fmla="*/ 0 h 321"/>
              <a:gd name="T2" fmla="*/ 2147483647 w 321"/>
              <a:gd name="T3" fmla="*/ 2147483647 h 321"/>
              <a:gd name="T4" fmla="*/ 2147483647 w 321"/>
              <a:gd name="T5" fmla="*/ 2147483647 h 321"/>
              <a:gd name="T6" fmla="*/ 0 w 321"/>
              <a:gd name="T7" fmla="*/ 2147483647 h 321"/>
              <a:gd name="T8" fmla="*/ 2147483647 w 321"/>
              <a:gd name="T9" fmla="*/ 0 h 321"/>
              <a:gd name="T10" fmla="*/ 2147483647 w 321"/>
              <a:gd name="T11" fmla="*/ 2147483647 h 321"/>
              <a:gd name="T12" fmla="*/ 2147483647 w 321"/>
              <a:gd name="T13" fmla="*/ 2147483647 h 321"/>
              <a:gd name="T14" fmla="*/ 2147483647 w 321"/>
              <a:gd name="T15" fmla="*/ 2147483647 h 321"/>
              <a:gd name="T16" fmla="*/ 2147483647 w 321"/>
              <a:gd name="T17" fmla="*/ 2147483647 h 321"/>
              <a:gd name="T18" fmla="*/ 2147483647 w 321"/>
              <a:gd name="T19" fmla="*/ 2147483647 h 321"/>
              <a:gd name="T20" fmla="*/ 2147483647 w 321"/>
              <a:gd name="T21" fmla="*/ 2147483647 h 321"/>
              <a:gd name="T22" fmla="*/ 2147483647 w 321"/>
              <a:gd name="T23" fmla="*/ 2147483647 h 321"/>
              <a:gd name="T24" fmla="*/ 2147483647 w 321"/>
              <a:gd name="T25" fmla="*/ 2147483647 h 321"/>
              <a:gd name="T26" fmla="*/ 2147483647 w 321"/>
              <a:gd name="T27" fmla="*/ 2147483647 h 321"/>
              <a:gd name="T28" fmla="*/ 2147483647 w 321"/>
              <a:gd name="T29" fmla="*/ 2147483647 h 321"/>
              <a:gd name="T30" fmla="*/ 2147483647 w 321"/>
              <a:gd name="T31" fmla="*/ 2147483647 h 321"/>
              <a:gd name="T32" fmla="*/ 2147483647 w 321"/>
              <a:gd name="T33" fmla="*/ 2147483647 h 321"/>
              <a:gd name="T34" fmla="*/ 2147483647 w 321"/>
              <a:gd name="T35" fmla="*/ 2147483647 h 321"/>
              <a:gd name="T36" fmla="*/ 2147483647 w 321"/>
              <a:gd name="T37" fmla="*/ 2147483647 h 321"/>
              <a:gd name="T38" fmla="*/ 2147483647 w 321"/>
              <a:gd name="T39" fmla="*/ 2147483647 h 321"/>
              <a:gd name="T40" fmla="*/ 2147483647 w 321"/>
              <a:gd name="T41" fmla="*/ 2147483647 h 321"/>
              <a:gd name="T42" fmla="*/ 2147483647 w 321"/>
              <a:gd name="T43" fmla="*/ 2147483647 h 321"/>
              <a:gd name="T44" fmla="*/ 2147483647 w 321"/>
              <a:gd name="T45" fmla="*/ 2147483647 h 321"/>
              <a:gd name="T46" fmla="*/ 2147483647 w 321"/>
              <a:gd name="T47" fmla="*/ 2147483647 h 321"/>
              <a:gd name="T48" fmla="*/ 2147483647 w 321"/>
              <a:gd name="T49" fmla="*/ 2147483647 h 321"/>
              <a:gd name="T50" fmla="*/ 2147483647 w 321"/>
              <a:gd name="T51" fmla="*/ 2147483647 h 321"/>
              <a:gd name="T52" fmla="*/ 2147483647 w 321"/>
              <a:gd name="T53" fmla="*/ 2147483647 h 321"/>
              <a:gd name="T54" fmla="*/ 2147483647 w 321"/>
              <a:gd name="T55" fmla="*/ 2147483647 h 321"/>
              <a:gd name="T56" fmla="*/ 2147483647 w 321"/>
              <a:gd name="T57" fmla="*/ 2147483647 h 3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21" h="321">
                <a:moveTo>
                  <a:pt x="160" y="0"/>
                </a:moveTo>
                <a:cubicBezTo>
                  <a:pt x="249" y="0"/>
                  <a:pt x="321" y="72"/>
                  <a:pt x="321" y="160"/>
                </a:cubicBezTo>
                <a:cubicBezTo>
                  <a:pt x="321" y="249"/>
                  <a:pt x="249" y="321"/>
                  <a:pt x="160" y="321"/>
                </a:cubicBezTo>
                <a:cubicBezTo>
                  <a:pt x="72" y="321"/>
                  <a:pt x="0" y="249"/>
                  <a:pt x="0" y="160"/>
                </a:cubicBezTo>
                <a:cubicBezTo>
                  <a:pt x="0" y="72"/>
                  <a:pt x="72" y="0"/>
                  <a:pt x="160" y="0"/>
                </a:cubicBezTo>
                <a:close/>
                <a:moveTo>
                  <a:pt x="199" y="145"/>
                </a:moveTo>
                <a:cubicBezTo>
                  <a:pt x="199" y="145"/>
                  <a:pt x="196" y="110"/>
                  <a:pt x="165" y="112"/>
                </a:cubicBezTo>
                <a:cubicBezTo>
                  <a:pt x="134" y="113"/>
                  <a:pt x="134" y="145"/>
                  <a:pt x="134" y="145"/>
                </a:cubicBezTo>
                <a:lnTo>
                  <a:pt x="199" y="145"/>
                </a:lnTo>
                <a:close/>
                <a:moveTo>
                  <a:pt x="266" y="101"/>
                </a:moveTo>
                <a:cubicBezTo>
                  <a:pt x="266" y="101"/>
                  <a:pt x="276" y="62"/>
                  <a:pt x="241" y="58"/>
                </a:cubicBezTo>
                <a:cubicBezTo>
                  <a:pt x="227" y="57"/>
                  <a:pt x="211" y="63"/>
                  <a:pt x="194" y="74"/>
                </a:cubicBezTo>
                <a:cubicBezTo>
                  <a:pt x="258" y="94"/>
                  <a:pt x="260" y="172"/>
                  <a:pt x="260" y="172"/>
                </a:cubicBezTo>
                <a:lnTo>
                  <a:pt x="133" y="172"/>
                </a:lnTo>
                <a:cubicBezTo>
                  <a:pt x="133" y="222"/>
                  <a:pt x="185" y="221"/>
                  <a:pt x="198" y="188"/>
                </a:cubicBezTo>
                <a:cubicBezTo>
                  <a:pt x="198" y="188"/>
                  <a:pt x="198" y="188"/>
                  <a:pt x="256" y="188"/>
                </a:cubicBezTo>
                <a:cubicBezTo>
                  <a:pt x="244" y="228"/>
                  <a:pt x="195" y="255"/>
                  <a:pt x="159" y="252"/>
                </a:cubicBezTo>
                <a:cubicBezTo>
                  <a:pt x="121" y="250"/>
                  <a:pt x="94" y="227"/>
                  <a:pt x="82" y="199"/>
                </a:cubicBezTo>
                <a:cubicBezTo>
                  <a:pt x="74" y="215"/>
                  <a:pt x="71" y="227"/>
                  <a:pt x="70" y="238"/>
                </a:cubicBezTo>
                <a:cubicBezTo>
                  <a:pt x="68" y="258"/>
                  <a:pt x="78" y="275"/>
                  <a:pt x="138" y="250"/>
                </a:cubicBezTo>
                <a:cubicBezTo>
                  <a:pt x="126" y="267"/>
                  <a:pt x="78" y="286"/>
                  <a:pt x="55" y="262"/>
                </a:cubicBezTo>
                <a:cubicBezTo>
                  <a:pt x="33" y="237"/>
                  <a:pt x="67" y="170"/>
                  <a:pt x="106" y="125"/>
                </a:cubicBezTo>
                <a:cubicBezTo>
                  <a:pt x="126" y="104"/>
                  <a:pt x="148" y="84"/>
                  <a:pt x="171" y="70"/>
                </a:cubicBezTo>
                <a:cubicBezTo>
                  <a:pt x="147" y="84"/>
                  <a:pt x="122" y="103"/>
                  <a:pt x="102" y="124"/>
                </a:cubicBezTo>
                <a:cubicBezTo>
                  <a:pt x="92" y="135"/>
                  <a:pt x="82" y="148"/>
                  <a:pt x="73" y="161"/>
                </a:cubicBezTo>
                <a:cubicBezTo>
                  <a:pt x="71" y="118"/>
                  <a:pt x="96" y="75"/>
                  <a:pt x="150" y="70"/>
                </a:cubicBezTo>
                <a:cubicBezTo>
                  <a:pt x="158" y="69"/>
                  <a:pt x="165" y="69"/>
                  <a:pt x="172" y="70"/>
                </a:cubicBezTo>
                <a:cubicBezTo>
                  <a:pt x="197" y="55"/>
                  <a:pt x="222" y="47"/>
                  <a:pt x="244" y="50"/>
                </a:cubicBezTo>
                <a:cubicBezTo>
                  <a:pt x="288" y="55"/>
                  <a:pt x="270" y="99"/>
                  <a:pt x="266" y="1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TextBox 30"/>
          <p:cNvSpPr txBox="1">
            <a:spLocks noChangeArrowheads="1"/>
          </p:cNvSpPr>
          <p:nvPr/>
        </p:nvSpPr>
        <p:spPr bwMode="auto">
          <a:xfrm>
            <a:off x="6877050" y="528638"/>
            <a:ext cx="271644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400" dirty="0" smtClean="0">
                <a:latin typeface="微软雅黑" pitchFamily="34" charset="-122"/>
                <a:ea typeface="微软雅黑" pitchFamily="34" charset="-122"/>
              </a:rPr>
              <a:t>https://800sucai.taobao.com/</a:t>
            </a:r>
            <a:endParaRPr lang="zh-CN" altLang="en-US" sz="1400" dirty="0">
              <a:latin typeface="微软雅黑" pitchFamily="34" charset="-122"/>
              <a:ea typeface="微软雅黑" pitchFamily="34" charset="-122"/>
            </a:endParaRPr>
          </a:p>
        </p:txBody>
      </p:sp>
      <p:sp>
        <p:nvSpPr>
          <p:cNvPr id="19" name="TextBox 31"/>
          <p:cNvSpPr txBox="1">
            <a:spLocks noChangeArrowheads="1"/>
          </p:cNvSpPr>
          <p:nvPr/>
        </p:nvSpPr>
        <p:spPr bwMode="auto">
          <a:xfrm>
            <a:off x="6877050" y="185738"/>
            <a:ext cx="1679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600">
                <a:latin typeface="微软雅黑" pitchFamily="34" charset="-122"/>
                <a:ea typeface="微软雅黑" pitchFamily="34" charset="-122"/>
              </a:rPr>
              <a:t>400-0888-8888</a:t>
            </a:r>
            <a:endParaRPr lang="zh-CN" altLang="en-US" sz="1600">
              <a:latin typeface="微软雅黑" pitchFamily="34" charset="-122"/>
              <a:ea typeface="微软雅黑" pitchFamily="34" charset="-122"/>
            </a:endParaRPr>
          </a:p>
        </p:txBody>
      </p:sp>
    </p:spTree>
  </p:cSld>
  <p:clrMapOvr>
    <a:masterClrMapping/>
  </p:clrMapOvr>
  <p:transition spd="slow" advTm="10224">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barn(inVertical)">
                                      <p:cBhvr>
                                        <p:cTn id="7" dur="1000"/>
                                        <p:tgtEl>
                                          <p:spTgt spid="37891"/>
                                        </p:tgtEl>
                                      </p:cBhvr>
                                    </p:animEffect>
                                  </p:childTnLst>
                                </p:cTn>
                              </p:par>
                            </p:childTnLst>
                          </p:cTn>
                        </p:par>
                        <p:par>
                          <p:cTn id="8" fill="hold" nodeType="afterGroup">
                            <p:stCondLst>
                              <p:cond delay="1000"/>
                            </p:stCondLst>
                            <p:childTnLst>
                              <p:par>
                                <p:cTn id="9" presetID="22" presetClass="entr" presetSubtype="2" fill="hold" grpId="0" nodeType="afterEffect">
                                  <p:stCondLst>
                                    <p:cond delay="0"/>
                                  </p:stCondLst>
                                  <p:childTnLst>
                                    <p:set>
                                      <p:cBhvr>
                                        <p:cTn id="10" dur="1" fill="hold">
                                          <p:stCondLst>
                                            <p:cond delay="0"/>
                                          </p:stCondLst>
                                        </p:cTn>
                                        <p:tgtEl>
                                          <p:spTgt spid="37893"/>
                                        </p:tgtEl>
                                        <p:attrNameLst>
                                          <p:attrName>style.visibility</p:attrName>
                                        </p:attrNameLst>
                                      </p:cBhvr>
                                      <p:to>
                                        <p:strVal val="visible"/>
                                      </p:to>
                                    </p:set>
                                    <p:animEffect transition="in" filter="wipe(right)">
                                      <p:cBhvr>
                                        <p:cTn id="11" dur="1000"/>
                                        <p:tgtEl>
                                          <p:spTgt spid="37893"/>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7892"/>
                                        </p:tgtEl>
                                        <p:attrNameLst>
                                          <p:attrName>style.visibility</p:attrName>
                                        </p:attrNameLst>
                                      </p:cBhvr>
                                      <p:to>
                                        <p:strVal val="visible"/>
                                      </p:to>
                                    </p:set>
                                    <p:animEffect transition="in" filter="wipe(left)">
                                      <p:cBhvr>
                                        <p:cTn id="14" dur="1000"/>
                                        <p:tgtEl>
                                          <p:spTgt spid="37892"/>
                                        </p:tgtEl>
                                      </p:cBhvr>
                                    </p:animEffect>
                                  </p:childTnLst>
                                </p:cTn>
                              </p:par>
                            </p:childTnLst>
                          </p:cTn>
                        </p:par>
                        <p:par>
                          <p:cTn id="15" fill="hold" nodeType="afterGroup">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37903"/>
                                        </p:tgtEl>
                                        <p:attrNameLst>
                                          <p:attrName>style.visibility</p:attrName>
                                        </p:attrNameLst>
                                      </p:cBhvr>
                                      <p:to>
                                        <p:strVal val="visible"/>
                                      </p:to>
                                    </p:set>
                                    <p:anim calcmode="lin" valueType="num">
                                      <p:cBhvr>
                                        <p:cTn id="18" dur="500" fill="hold"/>
                                        <p:tgtEl>
                                          <p:spTgt spid="37903"/>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37903"/>
                                        </p:tgtEl>
                                        <p:attrNameLst>
                                          <p:attrName>ppt_y</p:attrName>
                                        </p:attrNameLst>
                                      </p:cBhvr>
                                      <p:tavLst>
                                        <p:tav tm="0">
                                          <p:val>
                                            <p:strVal val="#ppt_y"/>
                                          </p:val>
                                        </p:tav>
                                        <p:tav tm="100000">
                                          <p:val>
                                            <p:strVal val="#ppt_y"/>
                                          </p:val>
                                        </p:tav>
                                      </p:tavLst>
                                    </p:anim>
                                    <p:anim calcmode="lin" valueType="num">
                                      <p:cBhvr>
                                        <p:cTn id="20" dur="500" fill="hold"/>
                                        <p:tgtEl>
                                          <p:spTgt spid="37903"/>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37903"/>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37903"/>
                                        </p:tgtEl>
                                      </p:cBhvr>
                                    </p:animEffect>
                                  </p:childTnLst>
                                </p:cTn>
                              </p:par>
                            </p:childTnLst>
                          </p:cTn>
                        </p:par>
                        <p:par>
                          <p:cTn id="23" fill="hold" nodeType="afterGroup">
                            <p:stCondLst>
                              <p:cond delay="34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37894"/>
                                        </p:tgtEl>
                                        <p:attrNameLst>
                                          <p:attrName>style.visibility</p:attrName>
                                        </p:attrNameLst>
                                      </p:cBhvr>
                                      <p:to>
                                        <p:strVal val="visible"/>
                                      </p:to>
                                    </p:set>
                                    <p:anim by="(-#ppt_w*2)" calcmode="lin" valueType="num">
                                      <p:cBhvr rctx="PPT">
                                        <p:cTn id="26" dur="500" autoRev="1" fill="hold">
                                          <p:stCondLst>
                                            <p:cond delay="0"/>
                                          </p:stCondLst>
                                        </p:cTn>
                                        <p:tgtEl>
                                          <p:spTgt spid="37894"/>
                                        </p:tgtEl>
                                        <p:attrNameLst>
                                          <p:attrName>ppt_w</p:attrName>
                                        </p:attrNameLst>
                                      </p:cBhvr>
                                    </p:anim>
                                    <p:anim by="(#ppt_w*0.50)" calcmode="lin" valueType="num">
                                      <p:cBhvr>
                                        <p:cTn id="27" dur="500" decel="50000" autoRev="1" fill="hold">
                                          <p:stCondLst>
                                            <p:cond delay="0"/>
                                          </p:stCondLst>
                                        </p:cTn>
                                        <p:tgtEl>
                                          <p:spTgt spid="37894"/>
                                        </p:tgtEl>
                                        <p:attrNameLst>
                                          <p:attrName>ppt_x</p:attrName>
                                        </p:attrNameLst>
                                      </p:cBhvr>
                                    </p:anim>
                                    <p:anim from="(-#ppt_h/2)" to="(#ppt_y)" calcmode="lin" valueType="num">
                                      <p:cBhvr>
                                        <p:cTn id="28" dur="1000" fill="hold">
                                          <p:stCondLst>
                                            <p:cond delay="0"/>
                                          </p:stCondLst>
                                        </p:cTn>
                                        <p:tgtEl>
                                          <p:spTgt spid="37894"/>
                                        </p:tgtEl>
                                        <p:attrNameLst>
                                          <p:attrName>ppt_y</p:attrName>
                                        </p:attrNameLst>
                                      </p:cBhvr>
                                    </p:anim>
                                    <p:animRot by="21600000">
                                      <p:cBhvr>
                                        <p:cTn id="29" dur="1000" fill="hold">
                                          <p:stCondLst>
                                            <p:cond delay="0"/>
                                          </p:stCondLst>
                                        </p:cTn>
                                        <p:tgtEl>
                                          <p:spTgt spid="37894"/>
                                        </p:tgtEl>
                                        <p:attrNameLst>
                                          <p:attrName>r</p:attrName>
                                        </p:attrNameLst>
                                      </p:cBhvr>
                                    </p:animRot>
                                  </p:childTnLst>
                                </p:cTn>
                              </p:par>
                            </p:childTnLst>
                          </p:cTn>
                        </p:par>
                        <p:par>
                          <p:cTn id="30" fill="hold" nodeType="afterGroup">
                            <p:stCondLst>
                              <p:cond delay="5200"/>
                            </p:stCondLst>
                            <p:childTnLst>
                              <p:par>
                                <p:cTn id="31" presetID="22" presetClass="entr" presetSubtype="8" fill="hold" grpId="0" nodeType="afterEffect">
                                  <p:stCondLst>
                                    <p:cond delay="0"/>
                                  </p:stCondLst>
                                  <p:childTnLst>
                                    <p:set>
                                      <p:cBhvr>
                                        <p:cTn id="32" dur="1" fill="hold">
                                          <p:stCondLst>
                                            <p:cond delay="0"/>
                                          </p:stCondLst>
                                        </p:cTn>
                                        <p:tgtEl>
                                          <p:spTgt spid="37890"/>
                                        </p:tgtEl>
                                        <p:attrNameLst>
                                          <p:attrName>style.visibility</p:attrName>
                                        </p:attrNameLst>
                                      </p:cBhvr>
                                      <p:to>
                                        <p:strVal val="visible"/>
                                      </p:to>
                                    </p:set>
                                    <p:animEffect transition="in" filter="wipe(left)">
                                      <p:cBhvr>
                                        <p:cTn id="33" dur="500"/>
                                        <p:tgtEl>
                                          <p:spTgt spid="37890"/>
                                        </p:tgtEl>
                                      </p:cBhvr>
                                    </p:animEffect>
                                  </p:childTnLst>
                                </p:cTn>
                              </p:par>
                              <p:par>
                                <p:cTn id="34" presetID="31" presetClass="entr" presetSubtype="0" fill="hold" nodeType="withEffect">
                                  <p:stCondLst>
                                    <p:cond delay="0"/>
                                  </p:stCondLst>
                                  <p:childTnLst>
                                    <p:set>
                                      <p:cBhvr>
                                        <p:cTn id="35" dur="1" fill="hold">
                                          <p:stCondLst>
                                            <p:cond delay="0"/>
                                          </p:stCondLst>
                                        </p:cTn>
                                        <p:tgtEl>
                                          <p:spTgt spid="37895"/>
                                        </p:tgtEl>
                                        <p:attrNameLst>
                                          <p:attrName>style.visibility</p:attrName>
                                        </p:attrNameLst>
                                      </p:cBhvr>
                                      <p:to>
                                        <p:strVal val="visible"/>
                                      </p:to>
                                    </p:set>
                                    <p:anim calcmode="lin" valueType="num">
                                      <p:cBhvr>
                                        <p:cTn id="36" dur="500" fill="hold"/>
                                        <p:tgtEl>
                                          <p:spTgt spid="37895"/>
                                        </p:tgtEl>
                                        <p:attrNameLst>
                                          <p:attrName>ppt_w</p:attrName>
                                        </p:attrNameLst>
                                      </p:cBhvr>
                                      <p:tavLst>
                                        <p:tav tm="0">
                                          <p:val>
                                            <p:fltVal val="0"/>
                                          </p:val>
                                        </p:tav>
                                        <p:tav tm="100000">
                                          <p:val>
                                            <p:strVal val="#ppt_w"/>
                                          </p:val>
                                        </p:tav>
                                      </p:tavLst>
                                    </p:anim>
                                    <p:anim calcmode="lin" valueType="num">
                                      <p:cBhvr>
                                        <p:cTn id="37" dur="500" fill="hold"/>
                                        <p:tgtEl>
                                          <p:spTgt spid="37895"/>
                                        </p:tgtEl>
                                        <p:attrNameLst>
                                          <p:attrName>ppt_h</p:attrName>
                                        </p:attrNameLst>
                                      </p:cBhvr>
                                      <p:tavLst>
                                        <p:tav tm="0">
                                          <p:val>
                                            <p:fltVal val="0"/>
                                          </p:val>
                                        </p:tav>
                                        <p:tav tm="100000">
                                          <p:val>
                                            <p:strVal val="#ppt_h"/>
                                          </p:val>
                                        </p:tav>
                                      </p:tavLst>
                                    </p:anim>
                                    <p:anim calcmode="lin" valueType="num">
                                      <p:cBhvr>
                                        <p:cTn id="38" dur="500" fill="hold"/>
                                        <p:tgtEl>
                                          <p:spTgt spid="37895"/>
                                        </p:tgtEl>
                                        <p:attrNameLst>
                                          <p:attrName>style.rotation</p:attrName>
                                        </p:attrNameLst>
                                      </p:cBhvr>
                                      <p:tavLst>
                                        <p:tav tm="0">
                                          <p:val>
                                            <p:fltVal val="90"/>
                                          </p:val>
                                        </p:tav>
                                        <p:tav tm="100000">
                                          <p:val>
                                            <p:fltVal val="0"/>
                                          </p:val>
                                        </p:tav>
                                      </p:tavLst>
                                    </p:anim>
                                    <p:animEffect transition="in" filter="fade">
                                      <p:cBhvr>
                                        <p:cTn id="39" dur="500"/>
                                        <p:tgtEl>
                                          <p:spTgt spid="37895"/>
                                        </p:tgtEl>
                                      </p:cBhvr>
                                    </p:animEffect>
                                  </p:childTnLst>
                                </p:cTn>
                              </p:par>
                            </p:childTnLst>
                          </p:cTn>
                        </p:par>
                        <p:par>
                          <p:cTn id="40" fill="hold" nodeType="afterGroup">
                            <p:stCondLst>
                              <p:cond delay="5700"/>
                            </p:stCondLst>
                            <p:childTnLst>
                              <p:par>
                                <p:cTn id="41" presetID="2" presetClass="entr" presetSubtype="6"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1+#ppt_w/2"/>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6200"/>
                            </p:stCondLst>
                            <p:childTnLst>
                              <p:par>
                                <p:cTn id="50" presetID="22" presetClass="entr" presetSubtype="8"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2" grpId="0" animBg="1"/>
      <p:bldP spid="37893" grpId="0" animBg="1"/>
      <p:bldP spid="37894" grpId="0" autoUpdateAnimBg="0"/>
      <p:bldP spid="37903" grpId="0" autoUpdateAnimBg="0"/>
      <p:bldP spid="16" grpId="0" animBg="1"/>
      <p:bldP spid="17" grpId="0" animBg="1"/>
      <p:bldP spid="18" grpId="0" autoUpdateAnimBg="0"/>
      <p:bldP spid="19"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55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 y="-1"/>
            <a:ext cx="9160367"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83"/>
          <p:cNvSpPr>
            <a:spLocks noChangeArrowheads="1"/>
          </p:cNvSpPr>
          <p:nvPr/>
        </p:nvSpPr>
        <p:spPr bwMode="auto">
          <a:xfrm>
            <a:off x="3633788" y="1243013"/>
            <a:ext cx="4756150" cy="4926012"/>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921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城市概况</a:t>
            </a:r>
          </a:p>
        </p:txBody>
      </p:sp>
      <p:sp>
        <p:nvSpPr>
          <p:cNvPr id="9220"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WUHAN</a:t>
            </a:r>
            <a:endParaRPr lang="zh-CN" altLang="en-US" sz="1200">
              <a:latin typeface="微软雅黑" pitchFamily="34" charset="-122"/>
              <a:ea typeface="微软雅黑" pitchFamily="34" charset="-122"/>
            </a:endParaRPr>
          </a:p>
        </p:txBody>
      </p:sp>
      <p:sp>
        <p:nvSpPr>
          <p:cNvPr id="9222" name="Rectangle 8"/>
          <p:cNvSpPr>
            <a:spLocks noChangeArrowheads="1"/>
          </p:cNvSpPr>
          <p:nvPr/>
        </p:nvSpPr>
        <p:spPr bwMode="auto">
          <a:xfrm>
            <a:off x="684213" y="1341438"/>
            <a:ext cx="2673350" cy="153193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3" name="Rectangle 9"/>
          <p:cNvSpPr>
            <a:spLocks noChangeArrowheads="1"/>
          </p:cNvSpPr>
          <p:nvPr/>
        </p:nvSpPr>
        <p:spPr bwMode="auto">
          <a:xfrm>
            <a:off x="684213" y="3021013"/>
            <a:ext cx="2673350" cy="15351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4" name="Rectangle 10"/>
          <p:cNvSpPr>
            <a:spLocks noChangeArrowheads="1"/>
          </p:cNvSpPr>
          <p:nvPr/>
        </p:nvSpPr>
        <p:spPr bwMode="auto">
          <a:xfrm>
            <a:off x="684213" y="4702175"/>
            <a:ext cx="2673350" cy="153352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chemeClr val="accent1"/>
              </a:solidFill>
            </a:endParaRPr>
          </a:p>
        </p:txBody>
      </p:sp>
      <p:sp>
        <p:nvSpPr>
          <p:cNvPr id="9225" name="TextBox 46"/>
          <p:cNvSpPr txBox="1">
            <a:spLocks noChangeArrowheads="1"/>
          </p:cNvSpPr>
          <p:nvPr/>
        </p:nvSpPr>
        <p:spPr bwMode="auto">
          <a:xfrm>
            <a:off x="3811588" y="1477963"/>
            <a:ext cx="4403725"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此页面在真实应用中应当为城市简介，在本模板中用来介绍模板的基本情况。</a:t>
            </a: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本模板来自真实招商案例，有完整的逻辑结构，共三章</a:t>
            </a:r>
            <a:r>
              <a:rPr lang="en-US" altLang="zh-CN" sz="1600">
                <a:solidFill>
                  <a:schemeClr val="accent1"/>
                </a:solidFill>
                <a:latin typeface="微软雅黑" pitchFamily="34" charset="-122"/>
                <a:ea typeface="微软雅黑" pitchFamily="34" charset="-122"/>
              </a:rPr>
              <a:t>15</a:t>
            </a:r>
            <a:r>
              <a:rPr lang="zh-CN" altLang="en-US" sz="1600">
                <a:solidFill>
                  <a:schemeClr val="accent1"/>
                </a:solidFill>
                <a:latin typeface="微软雅黑" pitchFamily="34" charset="-122"/>
                <a:ea typeface="微软雅黑" pitchFamily="34" charset="-122"/>
              </a:rPr>
              <a:t>小节，全部章节设置、文字和图片也是真实的，因此具有极高的参考价值。 </a:t>
            </a: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endParaRPr lang="en-US" sz="1600">
              <a:solidFill>
                <a:schemeClr val="accent1"/>
              </a:solidFill>
              <a:latin typeface="微软雅黑" pitchFamily="34" charset="-122"/>
              <a:ea typeface="微软雅黑" pitchFamily="34" charset="-122"/>
            </a:endParaRPr>
          </a:p>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图片更换方法</a:t>
            </a:r>
            <a:r>
              <a:rPr lang="zh-CN" altLang="en-US" sz="1600">
                <a:solidFill>
                  <a:srgbClr val="333333"/>
                </a:solidFill>
                <a:latin typeface="微软雅黑" pitchFamily="34" charset="-122"/>
                <a:ea typeface="微软雅黑" pitchFamily="34" charset="-122"/>
              </a:rPr>
              <a:t>是对图片点右键</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设置对象格式</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填充</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填充效果</a:t>
            </a:r>
            <a:r>
              <a:rPr lang="en-US" altLang="zh-CN" sz="1600">
                <a:solidFill>
                  <a:srgbClr val="333333"/>
                </a:solidFill>
                <a:latin typeface="微软雅黑" pitchFamily="34" charset="-122"/>
                <a:ea typeface="微软雅黑" pitchFamily="34" charset="-122"/>
              </a:rPr>
              <a:t>-&gt;</a:t>
            </a:r>
            <a:r>
              <a:rPr lang="zh-CN" altLang="en-US" sz="1600">
                <a:solidFill>
                  <a:srgbClr val="333333"/>
                </a:solidFill>
                <a:latin typeface="微软雅黑" pitchFamily="34" charset="-122"/>
                <a:ea typeface="微软雅黑" pitchFamily="34" charset="-122"/>
              </a:rPr>
              <a:t>图片，选择事先准备好的图片即可。封面、后文遇图均可按此操作。</a:t>
            </a: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r>
              <a:rPr lang="zh-CN" altLang="en-US" sz="1600" b="1">
                <a:solidFill>
                  <a:srgbClr val="333333"/>
                </a:solidFill>
                <a:latin typeface="微软雅黑" pitchFamily="34" charset="-122"/>
                <a:ea typeface="微软雅黑" pitchFamily="34" charset="-122"/>
              </a:rPr>
              <a:t>所有页面均有动画</a:t>
            </a:r>
            <a:r>
              <a:rPr lang="zh-CN" altLang="en-US" sz="1600">
                <a:solidFill>
                  <a:srgbClr val="333333"/>
                </a:solidFill>
                <a:latin typeface="微软雅黑" pitchFamily="34" charset="-122"/>
                <a:ea typeface="微软雅黑" pitchFamily="34" charset="-122"/>
              </a:rPr>
              <a:t>，您可以参考借鉴，按上文换图后动画会保留下来。</a:t>
            </a: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endParaRPr lang="en-US" sz="1600">
              <a:solidFill>
                <a:srgbClr val="333333"/>
              </a:solidFill>
              <a:latin typeface="微软雅黑" pitchFamily="34" charset="-122"/>
              <a:ea typeface="微软雅黑" pitchFamily="34" charset="-122"/>
            </a:endParaRPr>
          </a:p>
          <a:p>
            <a:pPr algn="just" eaLnBrk="1" hangingPunct="1">
              <a:buFont typeface="Arial" pitchFamily="34" charset="0"/>
              <a:buNone/>
            </a:pPr>
            <a:r>
              <a:rPr lang="zh-CN" altLang="en-US" sz="1600">
                <a:solidFill>
                  <a:srgbClr val="333333"/>
                </a:solidFill>
                <a:latin typeface="微软雅黑" pitchFamily="34" charset="-122"/>
                <a:ea typeface="微软雅黑" pitchFamily="34" charset="-122"/>
              </a:rPr>
              <a:t>本模板封面、目录、过渡章节页面各种元素均能移动，有文字的地方全部可以更改，字体已经嵌入到文件中，不会有缺字体的问题，适用性很强。</a:t>
            </a:r>
            <a:endParaRPr lang="zh-CN" altLang="en-US" sz="1600">
              <a:solidFill>
                <a:schemeClr val="accent1"/>
              </a:solidFill>
              <a:latin typeface="微软雅黑" pitchFamily="34" charset="-122"/>
              <a:ea typeface="微软雅黑" pitchFamily="34" charset="-122"/>
            </a:endParaRPr>
          </a:p>
        </p:txBody>
      </p:sp>
      <p:sp>
        <p:nvSpPr>
          <p:cNvPr id="9226" name="Freeform 12"/>
          <p:cNvSpPr>
            <a:spLocks/>
          </p:cNvSpPr>
          <p:nvPr/>
        </p:nvSpPr>
        <p:spPr bwMode="auto">
          <a:xfrm>
            <a:off x="3559175" y="1096963"/>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7" name="Freeform 12"/>
          <p:cNvSpPr>
            <a:spLocks/>
          </p:cNvSpPr>
          <p:nvPr/>
        </p:nvSpPr>
        <p:spPr bwMode="auto">
          <a:xfrm flipH="1" flipV="1">
            <a:off x="7956550" y="5705475"/>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300" fill="hold"/>
                                        <p:tgtEl>
                                          <p:spTgt spid="9220"/>
                                        </p:tgtEl>
                                        <p:attrNameLst>
                                          <p:attrName>ppt_x</p:attrName>
                                        </p:attrNameLst>
                                      </p:cBhvr>
                                      <p:tavLst>
                                        <p:tav tm="0">
                                          <p:val>
                                            <p:strVal val="0-#ppt_w/2"/>
                                          </p:val>
                                        </p:tav>
                                        <p:tav tm="100000">
                                          <p:val>
                                            <p:strVal val="#ppt_x"/>
                                          </p:val>
                                        </p:tav>
                                      </p:tavLst>
                                    </p:anim>
                                    <p:anim calcmode="lin" valueType="num">
                                      <p:cBhvr additive="base">
                                        <p:cTn id="8" dur="300" fill="hold"/>
                                        <p:tgtEl>
                                          <p:spTgt spid="922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9219"/>
                                        </p:tgtEl>
                                        <p:attrNameLst>
                                          <p:attrName>style.visibility</p:attrName>
                                        </p:attrNameLst>
                                      </p:cBhvr>
                                      <p:to>
                                        <p:strVal val="visible"/>
                                      </p:to>
                                    </p:set>
                                    <p:anim by="(-#ppt_w*2)" calcmode="lin" valueType="num">
                                      <p:cBhvr rctx="PPT">
                                        <p:cTn id="12" dur="250" autoRev="1" fill="hold">
                                          <p:stCondLst>
                                            <p:cond delay="0"/>
                                          </p:stCondLst>
                                        </p:cTn>
                                        <p:tgtEl>
                                          <p:spTgt spid="9219"/>
                                        </p:tgtEl>
                                        <p:attrNameLst>
                                          <p:attrName>ppt_w</p:attrName>
                                        </p:attrNameLst>
                                      </p:cBhvr>
                                    </p:anim>
                                    <p:anim by="(#ppt_w*0.50)" calcmode="lin" valueType="num">
                                      <p:cBhvr>
                                        <p:cTn id="13" dur="250" decel="50000" autoRev="1" fill="hold">
                                          <p:stCondLst>
                                            <p:cond delay="0"/>
                                          </p:stCondLst>
                                        </p:cTn>
                                        <p:tgtEl>
                                          <p:spTgt spid="9219"/>
                                        </p:tgtEl>
                                        <p:attrNameLst>
                                          <p:attrName>ppt_x</p:attrName>
                                        </p:attrNameLst>
                                      </p:cBhvr>
                                    </p:anim>
                                    <p:anim from="(-#ppt_h/2)" to="(#ppt_y)" calcmode="lin" valueType="num">
                                      <p:cBhvr>
                                        <p:cTn id="14" dur="500" fill="hold">
                                          <p:stCondLst>
                                            <p:cond delay="0"/>
                                          </p:stCondLst>
                                        </p:cTn>
                                        <p:tgtEl>
                                          <p:spTgt spid="9219"/>
                                        </p:tgtEl>
                                        <p:attrNameLst>
                                          <p:attrName>ppt_y</p:attrName>
                                        </p:attrNameLst>
                                      </p:cBhvr>
                                    </p:anim>
                                    <p:animRot by="21600000">
                                      <p:cBhvr>
                                        <p:cTn id="15" dur="500" fill="hold">
                                          <p:stCondLst>
                                            <p:cond delay="0"/>
                                          </p:stCondLst>
                                        </p:cTn>
                                        <p:tgtEl>
                                          <p:spTgt spid="921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9221"/>
                                        </p:tgtEl>
                                        <p:attrNameLst>
                                          <p:attrName>style.visibility</p:attrName>
                                        </p:attrNameLst>
                                      </p:cBhvr>
                                      <p:to>
                                        <p:strVal val="visible"/>
                                      </p:to>
                                    </p:set>
                                    <p:anim calcmode="lin" valueType="num">
                                      <p:cBhvr>
                                        <p:cTn id="19" dur="300" fill="hold"/>
                                        <p:tgtEl>
                                          <p:spTgt spid="922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9221"/>
                                        </p:tgtEl>
                                        <p:attrNameLst>
                                          <p:attrName>ppt_y</p:attrName>
                                        </p:attrNameLst>
                                      </p:cBhvr>
                                      <p:tavLst>
                                        <p:tav tm="0">
                                          <p:val>
                                            <p:strVal val="#ppt_y"/>
                                          </p:val>
                                        </p:tav>
                                        <p:tav tm="100000">
                                          <p:val>
                                            <p:strVal val="#ppt_y"/>
                                          </p:val>
                                        </p:tav>
                                      </p:tavLst>
                                    </p:anim>
                                    <p:anim calcmode="lin" valueType="num">
                                      <p:cBhvr>
                                        <p:cTn id="21" dur="300" fill="hold"/>
                                        <p:tgtEl>
                                          <p:spTgt spid="922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922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9221"/>
                                        </p:tgtEl>
                                      </p:cBhvr>
                                    </p:animEffect>
                                  </p:childTnLst>
                                </p:cTn>
                              </p:par>
                            </p:childTnLst>
                          </p:cTn>
                        </p:par>
                        <p:par>
                          <p:cTn id="24" fill="hold" nodeType="afterGroup">
                            <p:stCondLst>
                              <p:cond delay="2030"/>
                            </p:stCondLst>
                            <p:childTnLst>
                              <p:par>
                                <p:cTn id="25" presetID="22" presetClass="entr" presetSubtype="2" fill="hold" grpId="0" nodeType="afterEffect">
                                  <p:stCondLst>
                                    <p:cond delay="0"/>
                                  </p:stCondLst>
                                  <p:childTnLst>
                                    <p:set>
                                      <p:cBhvr>
                                        <p:cTn id="26" dur="1" fill="hold">
                                          <p:stCondLst>
                                            <p:cond delay="0"/>
                                          </p:stCondLst>
                                        </p:cTn>
                                        <p:tgtEl>
                                          <p:spTgt spid="9222"/>
                                        </p:tgtEl>
                                        <p:attrNameLst>
                                          <p:attrName>style.visibility</p:attrName>
                                        </p:attrNameLst>
                                      </p:cBhvr>
                                      <p:to>
                                        <p:strVal val="visible"/>
                                      </p:to>
                                    </p:set>
                                    <p:animEffect transition="in" filter="wipe(right)">
                                      <p:cBhvr>
                                        <p:cTn id="27" dur="500"/>
                                        <p:tgtEl>
                                          <p:spTgt spid="9222"/>
                                        </p:tgtEl>
                                      </p:cBhvr>
                                    </p:animEffect>
                                  </p:childTnLst>
                                </p:cTn>
                              </p:par>
                              <p:par>
                                <p:cTn id="28" presetID="22" presetClass="entr" presetSubtype="2" fill="hold" grpId="0" nodeType="withEffect">
                                  <p:stCondLst>
                                    <p:cond delay="100"/>
                                  </p:stCondLst>
                                  <p:childTnLst>
                                    <p:set>
                                      <p:cBhvr>
                                        <p:cTn id="29" dur="1" fill="hold">
                                          <p:stCondLst>
                                            <p:cond delay="0"/>
                                          </p:stCondLst>
                                        </p:cTn>
                                        <p:tgtEl>
                                          <p:spTgt spid="9223"/>
                                        </p:tgtEl>
                                        <p:attrNameLst>
                                          <p:attrName>style.visibility</p:attrName>
                                        </p:attrNameLst>
                                      </p:cBhvr>
                                      <p:to>
                                        <p:strVal val="visible"/>
                                      </p:to>
                                    </p:set>
                                    <p:animEffect transition="in" filter="wipe(right)">
                                      <p:cBhvr>
                                        <p:cTn id="30" dur="500"/>
                                        <p:tgtEl>
                                          <p:spTgt spid="9223"/>
                                        </p:tgtEl>
                                      </p:cBhvr>
                                    </p:animEffect>
                                  </p:childTnLst>
                                </p:cTn>
                              </p:par>
                              <p:par>
                                <p:cTn id="31" presetID="22" presetClass="entr" presetSubtype="2" fill="hold" grpId="0" nodeType="withEffect">
                                  <p:stCondLst>
                                    <p:cond delay="200"/>
                                  </p:stCondLst>
                                  <p:childTnLst>
                                    <p:set>
                                      <p:cBhvr>
                                        <p:cTn id="32" dur="1" fill="hold">
                                          <p:stCondLst>
                                            <p:cond delay="0"/>
                                          </p:stCondLst>
                                        </p:cTn>
                                        <p:tgtEl>
                                          <p:spTgt spid="9224"/>
                                        </p:tgtEl>
                                        <p:attrNameLst>
                                          <p:attrName>style.visibility</p:attrName>
                                        </p:attrNameLst>
                                      </p:cBhvr>
                                      <p:to>
                                        <p:strVal val="visible"/>
                                      </p:to>
                                    </p:set>
                                    <p:animEffect transition="in" filter="wipe(right)">
                                      <p:cBhvr>
                                        <p:cTn id="33" dur="500"/>
                                        <p:tgtEl>
                                          <p:spTgt spid="9224"/>
                                        </p:tgtEl>
                                      </p:cBhvr>
                                    </p:animEffect>
                                  </p:childTnLst>
                                </p:cTn>
                              </p:par>
                            </p:childTnLst>
                          </p:cTn>
                        </p:par>
                        <p:par>
                          <p:cTn id="34" fill="hold" nodeType="afterGroup">
                            <p:stCondLst>
                              <p:cond delay="2730"/>
                            </p:stCondLst>
                            <p:childTnLst>
                              <p:par>
                                <p:cTn id="35" presetID="1" presetClass="entr" presetSubtype="0" fill="hold" grpId="0" nodeType="afterEffect">
                                  <p:stCondLst>
                                    <p:cond delay="0"/>
                                  </p:stCondLst>
                                  <p:childTnLst>
                                    <p:set>
                                      <p:cBhvr>
                                        <p:cTn id="36" dur="1" fill="hold">
                                          <p:stCondLst>
                                            <p:cond delay="0"/>
                                          </p:stCondLst>
                                        </p:cTn>
                                        <p:tgtEl>
                                          <p:spTgt spid="9226"/>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4.44444E-6 2.61795E-6 L 0.2552 0.34297 " pathEditMode="relative" rAng="0" ptsTypes="AA">
                                      <p:cBhvr>
                                        <p:cTn id="38" dur="500" spd="-99700" fill="hold"/>
                                        <p:tgtEl>
                                          <p:spTgt spid="9226"/>
                                        </p:tgtEl>
                                        <p:attrNameLst>
                                          <p:attrName>ppt_x,ppt_y</p:attrName>
                                        </p:attrNameLst>
                                      </p:cBhvr>
                                      <p:rCtr x="12800" y="17100"/>
                                    </p:animMotion>
                                  </p:childTnLst>
                                </p:cTn>
                              </p:par>
                              <p:par>
                                <p:cTn id="39" presetID="1" presetClass="entr" presetSubtype="0" fill="hold" grpId="0" nodeType="withEffect">
                                  <p:stCondLst>
                                    <p:cond delay="0"/>
                                  </p:stCondLst>
                                  <p:childTnLst>
                                    <p:set>
                                      <p:cBhvr>
                                        <p:cTn id="40" dur="1" fill="hold">
                                          <p:stCondLst>
                                            <p:cond delay="0"/>
                                          </p:stCondLst>
                                        </p:cTn>
                                        <p:tgtEl>
                                          <p:spTgt spid="9227"/>
                                        </p:tgtEl>
                                        <p:attrNameLst>
                                          <p:attrName>style.visibility</p:attrName>
                                        </p:attrNameLst>
                                      </p:cBhvr>
                                      <p:to>
                                        <p:strVal val="visible"/>
                                      </p:to>
                                    </p:set>
                                  </p:childTnLst>
                                </p:cTn>
                              </p:par>
                              <p:par>
                                <p:cTn id="41" presetID="35" presetClass="path" presetSubtype="0" accel="50000" decel="50000" fill="hold" grpId="1" nodeType="withEffect">
                                  <p:stCondLst>
                                    <p:cond delay="0"/>
                                  </p:stCondLst>
                                  <p:childTnLst>
                                    <p:animMotion origin="layout" path="M 1.66667E-6 3.51526E-6 L -0.2257 -0.3284 " pathEditMode="relative" rAng="0" ptsTypes="AA">
                                      <p:cBhvr>
                                        <p:cTn id="42" dur="500" spd="-99700" fill="hold"/>
                                        <p:tgtEl>
                                          <p:spTgt spid="9227"/>
                                        </p:tgtEl>
                                        <p:attrNameLst>
                                          <p:attrName>ppt_x,ppt_y</p:attrName>
                                        </p:attrNameLst>
                                      </p:cBhvr>
                                      <p:rCtr x="-11100" y="-16200"/>
                                    </p:animMotion>
                                  </p:childTnLst>
                                </p:cTn>
                              </p:par>
                              <p:par>
                                <p:cTn id="43" presetID="10" presetClass="entr" presetSubtype="0" fill="hold" grpId="0" nodeType="withEffect">
                                  <p:stCondLst>
                                    <p:cond delay="0"/>
                                  </p:stCondLst>
                                  <p:childTnLst>
                                    <p:set>
                                      <p:cBhvr>
                                        <p:cTn id="44" dur="1" fill="hold">
                                          <p:stCondLst>
                                            <p:cond delay="0"/>
                                          </p:stCondLst>
                                        </p:cTn>
                                        <p:tgtEl>
                                          <p:spTgt spid="9218"/>
                                        </p:tgtEl>
                                        <p:attrNameLst>
                                          <p:attrName>style.visibility</p:attrName>
                                        </p:attrNameLst>
                                      </p:cBhvr>
                                      <p:to>
                                        <p:strVal val="visible"/>
                                      </p:to>
                                    </p:set>
                                    <p:anim calcmode="lin" valueType="num">
                                      <p:cBhvr>
                                        <p:cTn id="45" dur="500" fill="hold"/>
                                        <p:tgtEl>
                                          <p:spTgt spid="9218"/>
                                        </p:tgtEl>
                                        <p:attrNameLst>
                                          <p:attrName>ppt_w</p:attrName>
                                        </p:attrNameLst>
                                      </p:cBhvr>
                                      <p:tavLst>
                                        <p:tav tm="0">
                                          <p:val>
                                            <p:fltVal val="0"/>
                                          </p:val>
                                        </p:tav>
                                        <p:tav tm="100000">
                                          <p:val>
                                            <p:strVal val="#ppt_w"/>
                                          </p:val>
                                        </p:tav>
                                      </p:tavLst>
                                    </p:anim>
                                    <p:anim calcmode="lin" valueType="num">
                                      <p:cBhvr>
                                        <p:cTn id="46" dur="500" fill="hold"/>
                                        <p:tgtEl>
                                          <p:spTgt spid="9218"/>
                                        </p:tgtEl>
                                        <p:attrNameLst>
                                          <p:attrName>ppt_h</p:attrName>
                                        </p:attrNameLst>
                                      </p:cBhvr>
                                      <p:tavLst>
                                        <p:tav tm="0">
                                          <p:val>
                                            <p:fltVal val="0"/>
                                          </p:val>
                                        </p:tav>
                                        <p:tav tm="100000">
                                          <p:val>
                                            <p:strVal val="#ppt_h"/>
                                          </p:val>
                                        </p:tav>
                                      </p:tavLst>
                                    </p:anim>
                                    <p:animEffect transition="in" filter="fade">
                                      <p:cBhvr>
                                        <p:cTn id="47" dur="500"/>
                                        <p:tgtEl>
                                          <p:spTgt spid="9218"/>
                                        </p:tgtEl>
                                      </p:cBhvr>
                                    </p:animEffect>
                                  </p:childTnLst>
                                </p:cTn>
                              </p:par>
                            </p:childTnLst>
                          </p:cTn>
                        </p:par>
                        <p:par>
                          <p:cTn id="48" fill="hold" nodeType="afterGroup">
                            <p:stCondLst>
                              <p:cond delay="3230"/>
                            </p:stCondLst>
                            <p:childTnLst>
                              <p:par>
                                <p:cTn id="49" presetID="22" presetClass="entr" presetSubtype="1" fill="hold" grpId="0" nodeType="afterEffect">
                                  <p:stCondLst>
                                    <p:cond delay="0"/>
                                  </p:stCondLst>
                                  <p:childTnLst>
                                    <p:set>
                                      <p:cBhvr>
                                        <p:cTn id="50" dur="1" fill="hold">
                                          <p:stCondLst>
                                            <p:cond delay="0"/>
                                          </p:stCondLst>
                                        </p:cTn>
                                        <p:tgtEl>
                                          <p:spTgt spid="9225"/>
                                        </p:tgtEl>
                                        <p:attrNameLst>
                                          <p:attrName>style.visibility</p:attrName>
                                        </p:attrNameLst>
                                      </p:cBhvr>
                                      <p:to>
                                        <p:strVal val="visible"/>
                                      </p:to>
                                    </p:set>
                                    <p:animEffect transition="in" filter="wipe(up)">
                                      <p:cBhvr>
                                        <p:cTn id="51" dur="500"/>
                                        <p:tgtEl>
                                          <p:spTgt spid="9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autoUpdateAnimBg="0"/>
      <p:bldP spid="9219" grpId="0" autoUpdateAnimBg="0"/>
      <p:bldP spid="9220" grpId="0" animBg="1"/>
      <p:bldP spid="9221" grpId="0" autoUpdateAnimBg="0"/>
      <p:bldP spid="9222" grpId="0" animBg="1" autoUpdateAnimBg="0"/>
      <p:bldP spid="9223" grpId="0" animBg="1" autoUpdateAnimBg="0"/>
      <p:bldP spid="9224" grpId="0" animBg="1" autoUpdateAnimBg="0"/>
      <p:bldP spid="9225" grpId="0" autoUpdateAnimBg="0"/>
      <p:bldP spid="9226" grpId="0" animBg="1"/>
      <p:bldP spid="9226" grpId="1" animBg="1"/>
      <p:bldP spid="9227" grpId="0" animBg="1"/>
      <p:bldP spid="9227"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83"/>
          <p:cNvSpPr>
            <a:spLocks noChangeArrowheads="1"/>
          </p:cNvSpPr>
          <p:nvPr/>
        </p:nvSpPr>
        <p:spPr bwMode="auto">
          <a:xfrm>
            <a:off x="466725" y="1243013"/>
            <a:ext cx="2703513" cy="5143500"/>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10243" name="Freeform 12"/>
          <p:cNvSpPr>
            <a:spLocks/>
          </p:cNvSpPr>
          <p:nvPr/>
        </p:nvSpPr>
        <p:spPr bwMode="auto">
          <a:xfrm>
            <a:off x="392113" y="1096963"/>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Freeform 12"/>
          <p:cNvSpPr>
            <a:spLocks/>
          </p:cNvSpPr>
          <p:nvPr/>
        </p:nvSpPr>
        <p:spPr bwMode="auto">
          <a:xfrm flipH="1" flipV="1">
            <a:off x="2733675" y="5975350"/>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5"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城市概况</a:t>
            </a:r>
          </a:p>
        </p:txBody>
      </p:sp>
      <p:sp>
        <p:nvSpPr>
          <p:cNvPr id="10246"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7"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BRIEF INTRODUCTION TO WUHAN</a:t>
            </a:r>
            <a:endParaRPr lang="zh-CN" altLang="en-US" sz="1200">
              <a:latin typeface="微软雅黑" pitchFamily="34" charset="-122"/>
              <a:ea typeface="微软雅黑" pitchFamily="34" charset="-122"/>
            </a:endParaRPr>
          </a:p>
        </p:txBody>
      </p:sp>
      <p:pic>
        <p:nvPicPr>
          <p:cNvPr id="10248" name="图片 2"/>
          <p:cNvPicPr>
            <a:picLocks noChangeAspect="1" noChangeArrowheads="1"/>
          </p:cNvPicPr>
          <p:nvPr/>
        </p:nvPicPr>
        <p:blipFill>
          <a:blip r:embed="rId2">
            <a:extLst>
              <a:ext uri="{28A0092B-C50C-407E-A947-70E740481C1C}">
                <a14:useLocalDpi xmlns:a14="http://schemas.microsoft.com/office/drawing/2010/main" val="0"/>
              </a:ext>
            </a:extLst>
          </a:blip>
          <a:srcRect r="10896"/>
          <a:stretch>
            <a:fillRect/>
          </a:stretch>
        </p:blipFill>
        <p:spPr bwMode="auto">
          <a:xfrm>
            <a:off x="3346450" y="1096963"/>
            <a:ext cx="5268913" cy="540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9" name="TextBox 5"/>
          <p:cNvSpPr txBox="1">
            <a:spLocks noChangeArrowheads="1"/>
          </p:cNvSpPr>
          <p:nvPr/>
        </p:nvSpPr>
        <p:spPr bwMode="auto">
          <a:xfrm>
            <a:off x="715963" y="1477963"/>
            <a:ext cx="1897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b="1">
                <a:solidFill>
                  <a:schemeClr val="bg1"/>
                </a:solidFill>
                <a:latin typeface="微软雅黑" pitchFamily="34" charset="-122"/>
                <a:ea typeface="微软雅黑" pitchFamily="34" charset="-122"/>
              </a:rPr>
              <a:t>交通区位</a:t>
            </a:r>
            <a:endParaRPr lang="en-US" sz="2000" b="1">
              <a:solidFill>
                <a:schemeClr val="bg1"/>
              </a:solidFill>
              <a:latin typeface="微软雅黑" pitchFamily="34" charset="-122"/>
              <a:ea typeface="微软雅黑" pitchFamily="34" charset="-122"/>
            </a:endParaRPr>
          </a:p>
        </p:txBody>
      </p:sp>
      <p:sp>
        <p:nvSpPr>
          <p:cNvPr id="10250" name="TextBox 6"/>
          <p:cNvSpPr txBox="1">
            <a:spLocks noChangeArrowheads="1"/>
          </p:cNvSpPr>
          <p:nvPr/>
        </p:nvSpPr>
        <p:spPr bwMode="auto">
          <a:xfrm>
            <a:off x="635000" y="1874838"/>
            <a:ext cx="2339975"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sz="1600">
                <a:solidFill>
                  <a:schemeClr val="accent1"/>
                </a:solidFill>
                <a:latin typeface="微软雅黑" pitchFamily="34" charset="-122"/>
                <a:ea typeface="微软雅黑" pitchFamily="34" charset="-122"/>
              </a:rPr>
              <a:t>咸宁市地处华中腹地，长江中游，位于京广铁路、武广高速铁路、</a:t>
            </a:r>
            <a:r>
              <a:rPr lang="en-US" altLang="zh-CN" sz="1600">
                <a:solidFill>
                  <a:schemeClr val="accent1"/>
                </a:solidFill>
                <a:latin typeface="微软雅黑" pitchFamily="34" charset="-122"/>
                <a:ea typeface="微软雅黑" pitchFamily="34" charset="-122"/>
              </a:rPr>
              <a:t>G4</a:t>
            </a:r>
            <a:r>
              <a:rPr lang="zh-CN" altLang="en-US" sz="1600">
                <a:solidFill>
                  <a:schemeClr val="accent1"/>
                </a:solidFill>
                <a:latin typeface="微软雅黑" pitchFamily="34" charset="-122"/>
                <a:ea typeface="微软雅黑" pitchFamily="34" charset="-122"/>
              </a:rPr>
              <a:t>京港澳高速公路，</a:t>
            </a:r>
            <a:r>
              <a:rPr lang="en-US" altLang="zh-CN" sz="1600">
                <a:solidFill>
                  <a:schemeClr val="accent1"/>
                </a:solidFill>
                <a:latin typeface="微软雅黑" pitchFamily="34" charset="-122"/>
                <a:ea typeface="微软雅黑" pitchFamily="34" charset="-122"/>
              </a:rPr>
              <a:t>G56</a:t>
            </a:r>
            <a:r>
              <a:rPr lang="zh-CN" altLang="en-US" sz="1600">
                <a:solidFill>
                  <a:schemeClr val="accent1"/>
                </a:solidFill>
                <a:latin typeface="微软雅黑" pitchFamily="34" charset="-122"/>
                <a:ea typeface="微软雅黑" pitchFamily="34" charset="-122"/>
              </a:rPr>
              <a:t>杭瑞高速公路、</a:t>
            </a:r>
            <a:r>
              <a:rPr lang="en-US" altLang="zh-CN" sz="1600">
                <a:solidFill>
                  <a:schemeClr val="accent1"/>
                </a:solidFill>
                <a:latin typeface="微软雅黑" pitchFamily="34" charset="-122"/>
                <a:ea typeface="微软雅黑" pitchFamily="34" charset="-122"/>
              </a:rPr>
              <a:t>G45</a:t>
            </a:r>
            <a:r>
              <a:rPr lang="zh-CN" altLang="en-US" sz="1600">
                <a:solidFill>
                  <a:schemeClr val="accent1"/>
                </a:solidFill>
                <a:latin typeface="微软雅黑" pitchFamily="34" charset="-122"/>
                <a:ea typeface="微软雅黑" pitchFamily="34" charset="-122"/>
              </a:rPr>
              <a:t>大广高速公路和</a:t>
            </a:r>
            <a:r>
              <a:rPr lang="en-US" altLang="zh-CN" sz="1600">
                <a:solidFill>
                  <a:schemeClr val="accent1"/>
                </a:solidFill>
                <a:latin typeface="微软雅黑" pitchFamily="34" charset="-122"/>
                <a:ea typeface="微软雅黑" pitchFamily="34" charset="-122"/>
              </a:rPr>
              <a:t>106</a:t>
            </a:r>
            <a:r>
              <a:rPr lang="zh-CN" altLang="en-US" sz="1600">
                <a:solidFill>
                  <a:schemeClr val="accent1"/>
                </a:solidFill>
                <a:latin typeface="微软雅黑" pitchFamily="34" charset="-122"/>
                <a:ea typeface="微软雅黑" pitchFamily="34" charset="-122"/>
              </a:rPr>
              <a:t>、</a:t>
            </a:r>
            <a:r>
              <a:rPr lang="en-US" altLang="zh-CN" sz="1600">
                <a:solidFill>
                  <a:schemeClr val="accent1"/>
                </a:solidFill>
                <a:latin typeface="微软雅黑" pitchFamily="34" charset="-122"/>
                <a:ea typeface="微软雅黑" pitchFamily="34" charset="-122"/>
              </a:rPr>
              <a:t>107</a:t>
            </a:r>
            <a:r>
              <a:rPr lang="zh-CN" altLang="en-US" sz="1600">
                <a:solidFill>
                  <a:schemeClr val="accent1"/>
                </a:solidFill>
                <a:latin typeface="微软雅黑" pitchFamily="34" charset="-122"/>
                <a:ea typeface="微软雅黑" pitchFamily="34" charset="-122"/>
              </a:rPr>
              <a:t>国道中段，区位适中，交通便捷。区域内公路、铁路、水运三种运输方式并存，以公路运输为主。</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additive="base">
                                        <p:cTn id="7" dur="300" fill="hold"/>
                                        <p:tgtEl>
                                          <p:spTgt spid="10246"/>
                                        </p:tgtEl>
                                        <p:attrNameLst>
                                          <p:attrName>ppt_x</p:attrName>
                                        </p:attrNameLst>
                                      </p:cBhvr>
                                      <p:tavLst>
                                        <p:tav tm="0">
                                          <p:val>
                                            <p:strVal val="0-#ppt_w/2"/>
                                          </p:val>
                                        </p:tav>
                                        <p:tav tm="100000">
                                          <p:val>
                                            <p:strVal val="#ppt_x"/>
                                          </p:val>
                                        </p:tav>
                                      </p:tavLst>
                                    </p:anim>
                                    <p:anim calcmode="lin" valueType="num">
                                      <p:cBhvr additive="base">
                                        <p:cTn id="8" dur="300" fill="hold"/>
                                        <p:tgtEl>
                                          <p:spTgt spid="10246"/>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0245"/>
                                        </p:tgtEl>
                                        <p:attrNameLst>
                                          <p:attrName>style.visibility</p:attrName>
                                        </p:attrNameLst>
                                      </p:cBhvr>
                                      <p:to>
                                        <p:strVal val="visible"/>
                                      </p:to>
                                    </p:set>
                                    <p:anim by="(-#ppt_w*2)" calcmode="lin" valueType="num">
                                      <p:cBhvr rctx="PPT">
                                        <p:cTn id="12" dur="250" autoRev="1" fill="hold">
                                          <p:stCondLst>
                                            <p:cond delay="0"/>
                                          </p:stCondLst>
                                        </p:cTn>
                                        <p:tgtEl>
                                          <p:spTgt spid="10245"/>
                                        </p:tgtEl>
                                        <p:attrNameLst>
                                          <p:attrName>ppt_w</p:attrName>
                                        </p:attrNameLst>
                                      </p:cBhvr>
                                    </p:anim>
                                    <p:anim by="(#ppt_w*0.50)" calcmode="lin" valueType="num">
                                      <p:cBhvr>
                                        <p:cTn id="13" dur="250" decel="50000" autoRev="1" fill="hold">
                                          <p:stCondLst>
                                            <p:cond delay="0"/>
                                          </p:stCondLst>
                                        </p:cTn>
                                        <p:tgtEl>
                                          <p:spTgt spid="10245"/>
                                        </p:tgtEl>
                                        <p:attrNameLst>
                                          <p:attrName>ppt_x</p:attrName>
                                        </p:attrNameLst>
                                      </p:cBhvr>
                                    </p:anim>
                                    <p:anim from="(-#ppt_h/2)" to="(#ppt_y)" calcmode="lin" valueType="num">
                                      <p:cBhvr>
                                        <p:cTn id="14" dur="500" fill="hold">
                                          <p:stCondLst>
                                            <p:cond delay="0"/>
                                          </p:stCondLst>
                                        </p:cTn>
                                        <p:tgtEl>
                                          <p:spTgt spid="10245"/>
                                        </p:tgtEl>
                                        <p:attrNameLst>
                                          <p:attrName>ppt_y</p:attrName>
                                        </p:attrNameLst>
                                      </p:cBhvr>
                                    </p:anim>
                                    <p:animRot by="21600000">
                                      <p:cBhvr>
                                        <p:cTn id="15" dur="500" fill="hold">
                                          <p:stCondLst>
                                            <p:cond delay="0"/>
                                          </p:stCondLst>
                                        </p:cTn>
                                        <p:tgtEl>
                                          <p:spTgt spid="10245"/>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0247"/>
                                        </p:tgtEl>
                                        <p:attrNameLst>
                                          <p:attrName>style.visibility</p:attrName>
                                        </p:attrNameLst>
                                      </p:cBhvr>
                                      <p:to>
                                        <p:strVal val="visible"/>
                                      </p:to>
                                    </p:set>
                                    <p:anim calcmode="lin" valueType="num">
                                      <p:cBhvr>
                                        <p:cTn id="19" dur="300" fill="hold"/>
                                        <p:tgtEl>
                                          <p:spTgt spid="10247"/>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0247"/>
                                        </p:tgtEl>
                                        <p:attrNameLst>
                                          <p:attrName>ppt_y</p:attrName>
                                        </p:attrNameLst>
                                      </p:cBhvr>
                                      <p:tavLst>
                                        <p:tav tm="0">
                                          <p:val>
                                            <p:strVal val="#ppt_y"/>
                                          </p:val>
                                        </p:tav>
                                        <p:tav tm="100000">
                                          <p:val>
                                            <p:strVal val="#ppt_y"/>
                                          </p:val>
                                        </p:tav>
                                      </p:tavLst>
                                    </p:anim>
                                    <p:anim calcmode="lin" valueType="num">
                                      <p:cBhvr>
                                        <p:cTn id="21" dur="300" fill="hold"/>
                                        <p:tgtEl>
                                          <p:spTgt spid="10247"/>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024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0247"/>
                                        </p:tgtEl>
                                      </p:cBhvr>
                                    </p:animEffect>
                                  </p:childTnLst>
                                </p:cTn>
                              </p:par>
                            </p:childTnLst>
                          </p:cTn>
                        </p:par>
                        <p:par>
                          <p:cTn id="24" fill="hold" nodeType="afterGroup">
                            <p:stCondLst>
                              <p:cond delay="2030"/>
                            </p:stCondLst>
                            <p:childTnLst>
                              <p:par>
                                <p:cTn id="25" presetID="10" presetClass="entr" presetSubtype="0" fill="hold" nodeType="afterEffect">
                                  <p:stCondLst>
                                    <p:cond delay="0"/>
                                  </p:stCondLst>
                                  <p:childTnLst>
                                    <p:set>
                                      <p:cBhvr>
                                        <p:cTn id="26" dur="1" fill="hold">
                                          <p:stCondLst>
                                            <p:cond delay="0"/>
                                          </p:stCondLst>
                                        </p:cTn>
                                        <p:tgtEl>
                                          <p:spTgt spid="10248"/>
                                        </p:tgtEl>
                                        <p:attrNameLst>
                                          <p:attrName>style.visibility</p:attrName>
                                        </p:attrNameLst>
                                      </p:cBhvr>
                                      <p:to>
                                        <p:strVal val="visible"/>
                                      </p:to>
                                    </p:set>
                                    <p:anim calcmode="lin" valueType="num">
                                      <p:cBhvr>
                                        <p:cTn id="27" dur="500" fill="hold"/>
                                        <p:tgtEl>
                                          <p:spTgt spid="10248"/>
                                        </p:tgtEl>
                                        <p:attrNameLst>
                                          <p:attrName>ppt_w</p:attrName>
                                        </p:attrNameLst>
                                      </p:cBhvr>
                                      <p:tavLst>
                                        <p:tav tm="0">
                                          <p:val>
                                            <p:fltVal val="0"/>
                                          </p:val>
                                        </p:tav>
                                        <p:tav tm="100000">
                                          <p:val>
                                            <p:strVal val="#ppt_w"/>
                                          </p:val>
                                        </p:tav>
                                      </p:tavLst>
                                    </p:anim>
                                    <p:anim calcmode="lin" valueType="num">
                                      <p:cBhvr>
                                        <p:cTn id="28" dur="500" fill="hold"/>
                                        <p:tgtEl>
                                          <p:spTgt spid="10248"/>
                                        </p:tgtEl>
                                        <p:attrNameLst>
                                          <p:attrName>ppt_h</p:attrName>
                                        </p:attrNameLst>
                                      </p:cBhvr>
                                      <p:tavLst>
                                        <p:tav tm="0">
                                          <p:val>
                                            <p:fltVal val="0"/>
                                          </p:val>
                                        </p:tav>
                                        <p:tav tm="100000">
                                          <p:val>
                                            <p:strVal val="#ppt_h"/>
                                          </p:val>
                                        </p:tav>
                                      </p:tavLst>
                                    </p:anim>
                                    <p:animEffect transition="in" filter="fade">
                                      <p:cBhvr>
                                        <p:cTn id="29" dur="500"/>
                                        <p:tgtEl>
                                          <p:spTgt spid="10248"/>
                                        </p:tgtEl>
                                      </p:cBhvr>
                                    </p:animEffect>
                                  </p:childTnLst>
                                </p:cTn>
                              </p:par>
                            </p:childTnLst>
                          </p:cTn>
                        </p:par>
                        <p:par>
                          <p:cTn id="30" fill="hold" nodeType="afterGroup">
                            <p:stCondLst>
                              <p:cond delay="2530"/>
                            </p:stCondLst>
                            <p:childTnLst>
                              <p:par>
                                <p:cTn id="31" presetID="1" presetClass="entr" presetSubtype="0" fill="hold" grpId="0" nodeType="afterEffect">
                                  <p:stCondLst>
                                    <p:cond delay="0"/>
                                  </p:stCondLst>
                                  <p:childTnLst>
                                    <p:set>
                                      <p:cBhvr>
                                        <p:cTn id="32" dur="1" fill="hold">
                                          <p:stCondLst>
                                            <p:cond delay="0"/>
                                          </p:stCondLst>
                                        </p:cTn>
                                        <p:tgtEl>
                                          <p:spTgt spid="10243"/>
                                        </p:tgtEl>
                                        <p:attrNameLst>
                                          <p:attrName>style.visibility</p:attrName>
                                        </p:attrNameLst>
                                      </p:cBhvr>
                                      <p:to>
                                        <p:strVal val="visible"/>
                                      </p:to>
                                    </p:set>
                                  </p:childTnLst>
                                </p:cTn>
                              </p:par>
                              <p:par>
                                <p:cTn id="33" presetID="35" presetClass="path" presetSubtype="0" accel="50000" decel="50000" fill="hold" grpId="1" nodeType="withEffect">
                                  <p:stCondLst>
                                    <p:cond delay="0"/>
                                  </p:stCondLst>
                                  <p:childTnLst>
                                    <p:animMotion origin="layout" path="M -1.38889E-6 2.61795E-6 L 0.12917 0.38228 " pathEditMode="relative" rAng="0" ptsTypes="AA">
                                      <p:cBhvr>
                                        <p:cTn id="34" dur="500" spd="-99700" fill="hold"/>
                                        <p:tgtEl>
                                          <p:spTgt spid="10243"/>
                                        </p:tgtEl>
                                        <p:attrNameLst>
                                          <p:attrName>ppt_x,ppt_y</p:attrName>
                                        </p:attrNameLst>
                                      </p:cBhvr>
                                      <p:rCtr x="6500" y="19100"/>
                                    </p:animMotion>
                                  </p:childTnLst>
                                </p:cTn>
                              </p:par>
                              <p:par>
                                <p:cTn id="35" presetID="1" presetClass="entr" presetSubtype="0" fill="hold" grpId="0" nodeType="withEffect">
                                  <p:stCondLst>
                                    <p:cond delay="0"/>
                                  </p:stCondLst>
                                  <p:childTnLst>
                                    <p:set>
                                      <p:cBhvr>
                                        <p:cTn id="36" dur="1" fill="hold">
                                          <p:stCondLst>
                                            <p:cond delay="0"/>
                                          </p:stCondLst>
                                        </p:cTn>
                                        <p:tgtEl>
                                          <p:spTgt spid="10244"/>
                                        </p:tgtEl>
                                        <p:attrNameLst>
                                          <p:attrName>style.visibility</p:attrName>
                                        </p:attrNameLst>
                                      </p:cBhvr>
                                      <p:to>
                                        <p:strVal val="visible"/>
                                      </p:to>
                                    </p:set>
                                  </p:childTnLst>
                                </p:cTn>
                              </p:par>
                              <p:par>
                                <p:cTn id="37" presetID="35" presetClass="path" presetSubtype="0" accel="50000" decel="50000" fill="hold" grpId="1" nodeType="withEffect">
                                  <p:stCondLst>
                                    <p:cond delay="0"/>
                                  </p:stCondLst>
                                  <p:childTnLst>
                                    <p:animMotion origin="layout" path="M 2.22222E-6 -1.9334E-6 L -0.12691 -0.3284 " pathEditMode="relative" rAng="0" ptsTypes="AA">
                                      <p:cBhvr>
                                        <p:cTn id="38" dur="500" spd="-99700" fill="hold"/>
                                        <p:tgtEl>
                                          <p:spTgt spid="10244"/>
                                        </p:tgtEl>
                                        <p:attrNameLst>
                                          <p:attrName>ppt_x,ppt_y</p:attrName>
                                        </p:attrNameLst>
                                      </p:cBhvr>
                                      <p:rCtr x="-6200" y="-16200"/>
                                    </p:animMotion>
                                  </p:childTnLst>
                                </p:cTn>
                              </p:par>
                              <p:par>
                                <p:cTn id="39" presetID="10" presetClass="entr" presetSubtype="0" fill="hold" grpId="0" nodeType="withEffect">
                                  <p:stCondLst>
                                    <p:cond delay="0"/>
                                  </p:stCondLst>
                                  <p:childTnLst>
                                    <p:set>
                                      <p:cBhvr>
                                        <p:cTn id="40" dur="1" fill="hold">
                                          <p:stCondLst>
                                            <p:cond delay="0"/>
                                          </p:stCondLst>
                                        </p:cTn>
                                        <p:tgtEl>
                                          <p:spTgt spid="10242"/>
                                        </p:tgtEl>
                                        <p:attrNameLst>
                                          <p:attrName>style.visibility</p:attrName>
                                        </p:attrNameLst>
                                      </p:cBhvr>
                                      <p:to>
                                        <p:strVal val="visible"/>
                                      </p:to>
                                    </p:set>
                                    <p:anim calcmode="lin" valueType="num">
                                      <p:cBhvr>
                                        <p:cTn id="41" dur="500" fill="hold"/>
                                        <p:tgtEl>
                                          <p:spTgt spid="10242"/>
                                        </p:tgtEl>
                                        <p:attrNameLst>
                                          <p:attrName>ppt_w</p:attrName>
                                        </p:attrNameLst>
                                      </p:cBhvr>
                                      <p:tavLst>
                                        <p:tav tm="0">
                                          <p:val>
                                            <p:fltVal val="0"/>
                                          </p:val>
                                        </p:tav>
                                        <p:tav tm="100000">
                                          <p:val>
                                            <p:strVal val="#ppt_w"/>
                                          </p:val>
                                        </p:tav>
                                      </p:tavLst>
                                    </p:anim>
                                    <p:anim calcmode="lin" valueType="num">
                                      <p:cBhvr>
                                        <p:cTn id="42" dur="500" fill="hold"/>
                                        <p:tgtEl>
                                          <p:spTgt spid="10242"/>
                                        </p:tgtEl>
                                        <p:attrNameLst>
                                          <p:attrName>ppt_h</p:attrName>
                                        </p:attrNameLst>
                                      </p:cBhvr>
                                      <p:tavLst>
                                        <p:tav tm="0">
                                          <p:val>
                                            <p:fltVal val="0"/>
                                          </p:val>
                                        </p:tav>
                                        <p:tav tm="100000">
                                          <p:val>
                                            <p:strVal val="#ppt_h"/>
                                          </p:val>
                                        </p:tav>
                                      </p:tavLst>
                                    </p:anim>
                                    <p:animEffect transition="in" filter="fade">
                                      <p:cBhvr>
                                        <p:cTn id="43" dur="500"/>
                                        <p:tgtEl>
                                          <p:spTgt spid="10242"/>
                                        </p:tgtEl>
                                      </p:cBhvr>
                                    </p:animEffect>
                                  </p:childTnLst>
                                </p:cTn>
                              </p:par>
                            </p:childTnLst>
                          </p:cTn>
                        </p:par>
                        <p:par>
                          <p:cTn id="44" fill="hold" nodeType="afterGroup">
                            <p:stCondLst>
                              <p:cond delay="3030"/>
                            </p:stCondLst>
                            <p:childTnLst>
                              <p:par>
                                <p:cTn id="45" presetID="31" presetClass="entr" presetSubtype="0" fill="hold" grpId="0" nodeType="afterEffect">
                                  <p:stCondLst>
                                    <p:cond delay="0"/>
                                  </p:stCondLst>
                                  <p:childTnLst>
                                    <p:set>
                                      <p:cBhvr>
                                        <p:cTn id="46" dur="1" fill="hold">
                                          <p:stCondLst>
                                            <p:cond delay="0"/>
                                          </p:stCondLst>
                                        </p:cTn>
                                        <p:tgtEl>
                                          <p:spTgt spid="10249"/>
                                        </p:tgtEl>
                                        <p:attrNameLst>
                                          <p:attrName>style.visibility</p:attrName>
                                        </p:attrNameLst>
                                      </p:cBhvr>
                                      <p:to>
                                        <p:strVal val="visible"/>
                                      </p:to>
                                    </p:set>
                                    <p:anim calcmode="lin" valueType="num">
                                      <p:cBhvr>
                                        <p:cTn id="47" dur="500" fill="hold"/>
                                        <p:tgtEl>
                                          <p:spTgt spid="10249"/>
                                        </p:tgtEl>
                                        <p:attrNameLst>
                                          <p:attrName>ppt_w</p:attrName>
                                        </p:attrNameLst>
                                      </p:cBhvr>
                                      <p:tavLst>
                                        <p:tav tm="0">
                                          <p:val>
                                            <p:fltVal val="0"/>
                                          </p:val>
                                        </p:tav>
                                        <p:tav tm="100000">
                                          <p:val>
                                            <p:strVal val="#ppt_w"/>
                                          </p:val>
                                        </p:tav>
                                      </p:tavLst>
                                    </p:anim>
                                    <p:anim calcmode="lin" valueType="num">
                                      <p:cBhvr>
                                        <p:cTn id="48" dur="500" fill="hold"/>
                                        <p:tgtEl>
                                          <p:spTgt spid="10249"/>
                                        </p:tgtEl>
                                        <p:attrNameLst>
                                          <p:attrName>ppt_h</p:attrName>
                                        </p:attrNameLst>
                                      </p:cBhvr>
                                      <p:tavLst>
                                        <p:tav tm="0">
                                          <p:val>
                                            <p:fltVal val="0"/>
                                          </p:val>
                                        </p:tav>
                                        <p:tav tm="100000">
                                          <p:val>
                                            <p:strVal val="#ppt_h"/>
                                          </p:val>
                                        </p:tav>
                                      </p:tavLst>
                                    </p:anim>
                                    <p:anim calcmode="lin" valueType="num">
                                      <p:cBhvr>
                                        <p:cTn id="49" dur="500" fill="hold"/>
                                        <p:tgtEl>
                                          <p:spTgt spid="10249"/>
                                        </p:tgtEl>
                                        <p:attrNameLst>
                                          <p:attrName>style.rotation</p:attrName>
                                        </p:attrNameLst>
                                      </p:cBhvr>
                                      <p:tavLst>
                                        <p:tav tm="0">
                                          <p:val>
                                            <p:fltVal val="90"/>
                                          </p:val>
                                        </p:tav>
                                        <p:tav tm="100000">
                                          <p:val>
                                            <p:fltVal val="0"/>
                                          </p:val>
                                        </p:tav>
                                      </p:tavLst>
                                    </p:anim>
                                    <p:animEffect transition="in" filter="fade">
                                      <p:cBhvr>
                                        <p:cTn id="50" dur="500"/>
                                        <p:tgtEl>
                                          <p:spTgt spid="10249"/>
                                        </p:tgtEl>
                                      </p:cBhvr>
                                    </p:animEffect>
                                  </p:childTnLst>
                                </p:cTn>
                              </p:par>
                            </p:childTnLst>
                          </p:cTn>
                        </p:par>
                        <p:par>
                          <p:cTn id="51" fill="hold" nodeType="afterGroup">
                            <p:stCondLst>
                              <p:cond delay="3530"/>
                            </p:stCondLst>
                            <p:childTnLst>
                              <p:par>
                                <p:cTn id="52" presetID="22" presetClass="entr" presetSubtype="1" fill="hold" grpId="0" nodeType="afterEffect">
                                  <p:stCondLst>
                                    <p:cond delay="0"/>
                                  </p:stCondLst>
                                  <p:childTnLst>
                                    <p:set>
                                      <p:cBhvr>
                                        <p:cTn id="53" dur="1" fill="hold">
                                          <p:stCondLst>
                                            <p:cond delay="0"/>
                                          </p:stCondLst>
                                        </p:cTn>
                                        <p:tgtEl>
                                          <p:spTgt spid="10250"/>
                                        </p:tgtEl>
                                        <p:attrNameLst>
                                          <p:attrName>style.visibility</p:attrName>
                                        </p:attrNameLst>
                                      </p:cBhvr>
                                      <p:to>
                                        <p:strVal val="visible"/>
                                      </p:to>
                                    </p:set>
                                    <p:animEffect transition="in" filter="wipe(up)">
                                      <p:cBhvr>
                                        <p:cTn id="54" dur="500"/>
                                        <p:tgtEl>
                                          <p:spTgt spid="10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autoUpdateAnimBg="0"/>
      <p:bldP spid="10243" grpId="0" animBg="1"/>
      <p:bldP spid="10243" grpId="1" animBg="1"/>
      <p:bldP spid="10244" grpId="0" animBg="1"/>
      <p:bldP spid="10244" grpId="1" animBg="1"/>
      <p:bldP spid="10245" grpId="0" autoUpdateAnimBg="0"/>
      <p:bldP spid="10246" grpId="0" animBg="1"/>
      <p:bldP spid="10247" grpId="0" autoUpdateAnimBg="0"/>
      <p:bldP spid="10249" grpId="0" autoUpdateAnimBg="0"/>
      <p:bldP spid="1025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83"/>
          <p:cNvSpPr>
            <a:spLocks noChangeArrowheads="1"/>
          </p:cNvSpPr>
          <p:nvPr/>
        </p:nvSpPr>
        <p:spPr bwMode="auto">
          <a:xfrm>
            <a:off x="747713" y="5102225"/>
            <a:ext cx="7567612" cy="1557338"/>
          </a:xfrm>
          <a:prstGeom prst="rect">
            <a:avLst/>
          </a:prstGeom>
          <a:solidFill>
            <a:srgbClr val="F2F2F2"/>
          </a:solidFill>
          <a:ln w="9525">
            <a:solidFill>
              <a:srgbClr val="B8B8B8"/>
            </a:solidFill>
            <a:miter lim="800000"/>
            <a:headEnd/>
            <a:tailEnd/>
          </a:ln>
        </p:spPr>
        <p:txBody>
          <a:bodyPr/>
          <a:lstStyle/>
          <a:p>
            <a:pPr>
              <a:buFont typeface="Arial" pitchFamily="34" charset="0"/>
              <a:buNone/>
            </a:pPr>
            <a:endParaRPr lang="zh-CN" altLang="en-US"/>
          </a:p>
        </p:txBody>
      </p:sp>
      <p:sp>
        <p:nvSpPr>
          <p:cNvPr id="11267" name="Freeform 12"/>
          <p:cNvSpPr>
            <a:spLocks/>
          </p:cNvSpPr>
          <p:nvPr/>
        </p:nvSpPr>
        <p:spPr bwMode="auto">
          <a:xfrm>
            <a:off x="673100" y="4956175"/>
            <a:ext cx="528638"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12"/>
          <p:cNvSpPr>
            <a:spLocks/>
          </p:cNvSpPr>
          <p:nvPr/>
        </p:nvSpPr>
        <p:spPr bwMode="auto">
          <a:xfrm flipH="1" flipV="1">
            <a:off x="7891463" y="6218238"/>
            <a:ext cx="528637" cy="530225"/>
          </a:xfrm>
          <a:custGeom>
            <a:avLst/>
            <a:gdLst>
              <a:gd name="T0" fmla="*/ 0 w 1446"/>
              <a:gd name="T1" fmla="*/ 0 h 1446"/>
              <a:gd name="T2" fmla="*/ 2147483647 w 1446"/>
              <a:gd name="T3" fmla="*/ 0 h 1446"/>
              <a:gd name="T4" fmla="*/ 2147483647 w 1446"/>
              <a:gd name="T5" fmla="*/ 2147483647 h 1446"/>
              <a:gd name="T6" fmla="*/ 2147483647 w 1446"/>
              <a:gd name="T7" fmla="*/ 2147483647 h 1446"/>
              <a:gd name="T8" fmla="*/ 2147483647 w 1446"/>
              <a:gd name="T9" fmla="*/ 2147483647 h 1446"/>
              <a:gd name="T10" fmla="*/ 0 w 1446"/>
              <a:gd name="T11" fmla="*/ 2147483647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TextBox 76"/>
          <p:cNvSpPr txBox="1">
            <a:spLocks noChangeArrowheads="1"/>
          </p:cNvSpPr>
          <p:nvPr/>
        </p:nvSpPr>
        <p:spPr bwMode="auto">
          <a:xfrm>
            <a:off x="641350" y="217488"/>
            <a:ext cx="1620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区位优越</a:t>
            </a:r>
          </a:p>
        </p:txBody>
      </p:sp>
      <p:sp>
        <p:nvSpPr>
          <p:cNvPr id="11270"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71" name="TextBox 1"/>
          <p:cNvSpPr txBox="1">
            <a:spLocks noChangeArrowheads="1"/>
          </p:cNvSpPr>
          <p:nvPr/>
        </p:nvSpPr>
        <p:spPr bwMode="auto">
          <a:xfrm>
            <a:off x="636588" y="596900"/>
            <a:ext cx="27606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SUPERIOR LOCATION ADVNTAGES</a:t>
            </a:r>
            <a:endParaRPr lang="zh-CN" altLang="en-US" sz="1200">
              <a:latin typeface="微软雅黑" pitchFamily="34" charset="-122"/>
              <a:ea typeface="微软雅黑" pitchFamily="34" charset="-122"/>
            </a:endParaRPr>
          </a:p>
        </p:txBody>
      </p:sp>
      <p:pic>
        <p:nvPicPr>
          <p:cNvPr id="23560" name="组合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5188" y="579438"/>
            <a:ext cx="5407025" cy="455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组合 3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7563" y="3316288"/>
            <a:ext cx="3741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4" name="文本框 180"/>
          <p:cNvSpPr txBox="1">
            <a:spLocks noChangeArrowheads="1"/>
          </p:cNvSpPr>
          <p:nvPr/>
        </p:nvSpPr>
        <p:spPr bwMode="auto">
          <a:xfrm>
            <a:off x="5749925" y="26241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2B2E30"/>
                </a:solidFill>
                <a:latin typeface="微软雅黑" pitchFamily="34" charset="-122"/>
                <a:ea typeface="微软雅黑" pitchFamily="34" charset="-122"/>
              </a:rPr>
              <a:t>请输入您想要的文字</a:t>
            </a:r>
          </a:p>
        </p:txBody>
      </p:sp>
      <p:sp>
        <p:nvSpPr>
          <p:cNvPr id="11275" name="文本框 181"/>
          <p:cNvSpPr txBox="1">
            <a:spLocks noChangeArrowheads="1"/>
          </p:cNvSpPr>
          <p:nvPr/>
        </p:nvSpPr>
        <p:spPr bwMode="auto">
          <a:xfrm>
            <a:off x="5749925" y="29448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2B2E30"/>
                </a:solidFill>
                <a:latin typeface="微软雅黑" pitchFamily="34" charset="-122"/>
                <a:ea typeface="微软雅黑" pitchFamily="34" charset="-122"/>
              </a:rPr>
              <a:t>请输入您想要的文字</a:t>
            </a:r>
          </a:p>
        </p:txBody>
      </p:sp>
      <p:sp>
        <p:nvSpPr>
          <p:cNvPr id="11276" name="TextBox 44"/>
          <p:cNvSpPr txBox="1">
            <a:spLocks noChangeArrowheads="1"/>
          </p:cNvSpPr>
          <p:nvPr/>
        </p:nvSpPr>
        <p:spPr bwMode="auto">
          <a:xfrm>
            <a:off x="996950" y="5341938"/>
            <a:ext cx="689451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solidFill>
                  <a:srgbClr val="4D4D4D"/>
                </a:solidFill>
                <a:latin typeface="微软雅黑" pitchFamily="34" charset="-122"/>
                <a:ea typeface="微软雅黑" pitchFamily="34" charset="-122"/>
              </a:rPr>
              <a:t>咸宁区位优越。地处华中腹地，武汉城市圈和长株潭城市群两个“两型”社会综合配套改革试验区的中间地带，位于武汉，南昌，长沙三个城市正中心。东邻赣北，南及潇湘、北靠武汉，距北京市、上海市、广州市、成都市的空中里程均约</a:t>
            </a:r>
            <a:r>
              <a:rPr lang="en-US" altLang="zh-CN" sz="1600">
                <a:solidFill>
                  <a:srgbClr val="4D4D4D"/>
                </a:solidFill>
                <a:latin typeface="微软雅黑" pitchFamily="34" charset="-122"/>
                <a:ea typeface="微软雅黑" pitchFamily="34" charset="-122"/>
              </a:rPr>
              <a:t>1000</a:t>
            </a:r>
            <a:r>
              <a:rPr lang="zh-CN" altLang="en-US" sz="1600">
                <a:solidFill>
                  <a:srgbClr val="4D4D4D"/>
                </a:solidFill>
                <a:latin typeface="微软雅黑" pitchFamily="34" charset="-122"/>
                <a:ea typeface="微软雅黑" pitchFamily="34" charset="-122"/>
              </a:rPr>
              <a:t>公里，离武汉市仅</a:t>
            </a:r>
            <a:r>
              <a:rPr lang="en-US" altLang="zh-CN" sz="1600">
                <a:solidFill>
                  <a:srgbClr val="4D4D4D"/>
                </a:solidFill>
                <a:latin typeface="微软雅黑" pitchFamily="34" charset="-122"/>
                <a:ea typeface="微软雅黑" pitchFamily="34" charset="-122"/>
              </a:rPr>
              <a:t>67</a:t>
            </a:r>
            <a:r>
              <a:rPr lang="zh-CN" altLang="en-US" sz="1600">
                <a:solidFill>
                  <a:srgbClr val="4D4D4D"/>
                </a:solidFill>
                <a:latin typeface="微软雅黑" pitchFamily="34" charset="-122"/>
                <a:ea typeface="微软雅黑" pitchFamily="34" charset="-122"/>
              </a:rPr>
              <a:t>公里。</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300" fill="hold"/>
                                        <p:tgtEl>
                                          <p:spTgt spid="11270"/>
                                        </p:tgtEl>
                                        <p:attrNameLst>
                                          <p:attrName>ppt_x</p:attrName>
                                        </p:attrNameLst>
                                      </p:cBhvr>
                                      <p:tavLst>
                                        <p:tav tm="0">
                                          <p:val>
                                            <p:strVal val="0-#ppt_w/2"/>
                                          </p:val>
                                        </p:tav>
                                        <p:tav tm="100000">
                                          <p:val>
                                            <p:strVal val="#ppt_x"/>
                                          </p:val>
                                        </p:tav>
                                      </p:tavLst>
                                    </p:anim>
                                    <p:anim calcmode="lin" valueType="num">
                                      <p:cBhvr additive="base">
                                        <p:cTn id="8" dur="300" fill="hold"/>
                                        <p:tgtEl>
                                          <p:spTgt spid="11270"/>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1269"/>
                                        </p:tgtEl>
                                        <p:attrNameLst>
                                          <p:attrName>style.visibility</p:attrName>
                                        </p:attrNameLst>
                                      </p:cBhvr>
                                      <p:to>
                                        <p:strVal val="visible"/>
                                      </p:to>
                                    </p:set>
                                    <p:anim by="(-#ppt_w*2)" calcmode="lin" valueType="num">
                                      <p:cBhvr rctx="PPT">
                                        <p:cTn id="12" dur="250" autoRev="1" fill="hold">
                                          <p:stCondLst>
                                            <p:cond delay="0"/>
                                          </p:stCondLst>
                                        </p:cTn>
                                        <p:tgtEl>
                                          <p:spTgt spid="11269"/>
                                        </p:tgtEl>
                                        <p:attrNameLst>
                                          <p:attrName>ppt_w</p:attrName>
                                        </p:attrNameLst>
                                      </p:cBhvr>
                                    </p:anim>
                                    <p:anim by="(#ppt_w*0.50)" calcmode="lin" valueType="num">
                                      <p:cBhvr>
                                        <p:cTn id="13" dur="250" decel="50000" autoRev="1" fill="hold">
                                          <p:stCondLst>
                                            <p:cond delay="0"/>
                                          </p:stCondLst>
                                        </p:cTn>
                                        <p:tgtEl>
                                          <p:spTgt spid="11269"/>
                                        </p:tgtEl>
                                        <p:attrNameLst>
                                          <p:attrName>ppt_x</p:attrName>
                                        </p:attrNameLst>
                                      </p:cBhvr>
                                    </p:anim>
                                    <p:anim from="(-#ppt_h/2)" to="(#ppt_y)" calcmode="lin" valueType="num">
                                      <p:cBhvr>
                                        <p:cTn id="14" dur="500" fill="hold">
                                          <p:stCondLst>
                                            <p:cond delay="0"/>
                                          </p:stCondLst>
                                        </p:cTn>
                                        <p:tgtEl>
                                          <p:spTgt spid="11269"/>
                                        </p:tgtEl>
                                        <p:attrNameLst>
                                          <p:attrName>ppt_y</p:attrName>
                                        </p:attrNameLst>
                                      </p:cBhvr>
                                    </p:anim>
                                    <p:animRot by="21600000">
                                      <p:cBhvr>
                                        <p:cTn id="15" dur="500" fill="hold">
                                          <p:stCondLst>
                                            <p:cond delay="0"/>
                                          </p:stCondLst>
                                        </p:cTn>
                                        <p:tgtEl>
                                          <p:spTgt spid="11269"/>
                                        </p:tgtEl>
                                        <p:attrNameLst>
                                          <p:attrName>r</p:attrName>
                                        </p:attrNameLst>
                                      </p:cBhvr>
                                    </p:animRot>
                                  </p:childTnLst>
                                </p:cTn>
                              </p:par>
                            </p:childTnLst>
                          </p:cTn>
                        </p:par>
                        <p:par>
                          <p:cTn id="16" fill="hold" nodeType="afterGroup">
                            <p:stCondLst>
                              <p:cond delay="9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271"/>
                                        </p:tgtEl>
                                        <p:attrNameLst>
                                          <p:attrName>style.visibility</p:attrName>
                                        </p:attrNameLst>
                                      </p:cBhvr>
                                      <p:to>
                                        <p:strVal val="visible"/>
                                      </p:to>
                                    </p:set>
                                    <p:anim calcmode="lin" valueType="num">
                                      <p:cBhvr>
                                        <p:cTn id="19" dur="300" fill="hold"/>
                                        <p:tgtEl>
                                          <p:spTgt spid="11271"/>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1271"/>
                                        </p:tgtEl>
                                        <p:attrNameLst>
                                          <p:attrName>ppt_y</p:attrName>
                                        </p:attrNameLst>
                                      </p:cBhvr>
                                      <p:tavLst>
                                        <p:tav tm="0">
                                          <p:val>
                                            <p:strVal val="#ppt_y"/>
                                          </p:val>
                                        </p:tav>
                                        <p:tav tm="100000">
                                          <p:val>
                                            <p:strVal val="#ppt_y"/>
                                          </p:val>
                                        </p:tav>
                                      </p:tavLst>
                                    </p:anim>
                                    <p:anim calcmode="lin" valueType="num">
                                      <p:cBhvr>
                                        <p:cTn id="21" dur="300" fill="hold"/>
                                        <p:tgtEl>
                                          <p:spTgt spid="11271"/>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127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1271"/>
                                        </p:tgtEl>
                                      </p:cBhvr>
                                    </p:animEffect>
                                  </p:childTnLst>
                                </p:cTn>
                              </p:par>
                            </p:childTnLst>
                          </p:cTn>
                        </p:par>
                        <p:par>
                          <p:cTn id="24" fill="hold" nodeType="afterGroup">
                            <p:stCondLst>
                              <p:cond delay="2030"/>
                            </p:stCondLst>
                            <p:childTnLst>
                              <p:par>
                                <p:cTn id="25" presetID="22" presetClass="entr" presetSubtype="8" fill="hold" nodeType="afterEffect">
                                  <p:stCondLst>
                                    <p:cond delay="0"/>
                                  </p:stCondLst>
                                  <p:childTnLst>
                                    <p:set>
                                      <p:cBhvr>
                                        <p:cTn id="26" dur="1" fill="hold">
                                          <p:stCondLst>
                                            <p:cond delay="0"/>
                                          </p:stCondLst>
                                        </p:cTn>
                                        <p:tgtEl>
                                          <p:spTgt spid="11273"/>
                                        </p:tgtEl>
                                        <p:attrNameLst>
                                          <p:attrName>style.visibility</p:attrName>
                                        </p:attrNameLst>
                                      </p:cBhvr>
                                      <p:to>
                                        <p:strVal val="visible"/>
                                      </p:to>
                                    </p:set>
                                    <p:animEffect transition="in" filter="wipe(left)">
                                      <p:cBhvr>
                                        <p:cTn id="27" dur="500"/>
                                        <p:tgtEl>
                                          <p:spTgt spid="11273"/>
                                        </p:tgtEl>
                                      </p:cBhvr>
                                    </p:animEffect>
                                  </p:childTnLst>
                                </p:cTn>
                              </p:par>
                            </p:childTnLst>
                          </p:cTn>
                        </p:par>
                        <p:par>
                          <p:cTn id="28" fill="hold" nodeType="afterGroup">
                            <p:stCondLst>
                              <p:cond delay="253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1274"/>
                                        </p:tgtEl>
                                        <p:attrNameLst>
                                          <p:attrName>ppt_y</p:attrName>
                                        </p:attrNameLst>
                                      </p:cBhvr>
                                      <p:tavLst>
                                        <p:tav tm="0">
                                          <p:val>
                                            <p:strVal val="#ppt_y"/>
                                          </p:val>
                                        </p:tav>
                                        <p:tav tm="100000">
                                          <p:val>
                                            <p:strVal val="#ppt_y"/>
                                          </p:val>
                                        </p:tav>
                                      </p:tavLst>
                                    </p:anim>
                                    <p:anim calcmode="lin" valueType="num">
                                      <p:cBhvr>
                                        <p:cTn id="33" dur="500" fill="hold"/>
                                        <p:tgtEl>
                                          <p:spTgt spid="1127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127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1274"/>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1275"/>
                                        </p:tgtEl>
                                        <p:attrNameLst>
                                          <p:attrName>style.visibility</p:attrName>
                                        </p:attrNameLst>
                                      </p:cBhvr>
                                      <p:to>
                                        <p:strVal val="visible"/>
                                      </p:to>
                                    </p:set>
                                    <p:anim calcmode="lin" valueType="num">
                                      <p:cBhvr>
                                        <p:cTn id="38" dur="500" fill="hold"/>
                                        <p:tgtEl>
                                          <p:spTgt spid="1127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275"/>
                                        </p:tgtEl>
                                        <p:attrNameLst>
                                          <p:attrName>ppt_y</p:attrName>
                                        </p:attrNameLst>
                                      </p:cBhvr>
                                      <p:tavLst>
                                        <p:tav tm="0">
                                          <p:val>
                                            <p:strVal val="#ppt_y"/>
                                          </p:val>
                                        </p:tav>
                                        <p:tav tm="100000">
                                          <p:val>
                                            <p:strVal val="#ppt_y"/>
                                          </p:val>
                                        </p:tav>
                                      </p:tavLst>
                                    </p:anim>
                                    <p:anim calcmode="lin" valueType="num">
                                      <p:cBhvr>
                                        <p:cTn id="40" dur="500" fill="hold"/>
                                        <p:tgtEl>
                                          <p:spTgt spid="1127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27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27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1276"/>
                                        </p:tgtEl>
                                        <p:attrNameLst>
                                          <p:attrName>style.visibility</p:attrName>
                                        </p:attrNameLst>
                                      </p:cBhvr>
                                      <p:to>
                                        <p:strVal val="visible"/>
                                      </p:to>
                                    </p:set>
                                    <p:animEffect transition="in" filter="wipe(left)">
                                      <p:cBhvr>
                                        <p:cTn id="45" dur="500"/>
                                        <p:tgtEl>
                                          <p:spTgt spid="11276"/>
                                        </p:tgtEl>
                                      </p:cBhvr>
                                    </p:animEffect>
                                  </p:childTnLst>
                                </p:cTn>
                              </p:par>
                            </p:childTnLst>
                          </p:cTn>
                        </p:par>
                        <p:par>
                          <p:cTn id="46" fill="hold" nodeType="afterGroup">
                            <p:stCondLst>
                              <p:cond delay="3430"/>
                            </p:stCondLst>
                            <p:childTnLst>
                              <p:par>
                                <p:cTn id="47" presetID="1" presetClass="entr" presetSubtype="0" fill="hold" grpId="0" nodeType="afterEffect">
                                  <p:stCondLst>
                                    <p:cond delay="0"/>
                                  </p:stCondLst>
                                  <p:childTnLst>
                                    <p:set>
                                      <p:cBhvr>
                                        <p:cTn id="48" dur="1" fill="hold">
                                          <p:stCondLst>
                                            <p:cond delay="0"/>
                                          </p:stCondLst>
                                        </p:cTn>
                                        <p:tgtEl>
                                          <p:spTgt spid="11267"/>
                                        </p:tgtEl>
                                        <p:attrNameLst>
                                          <p:attrName>style.visibility</p:attrName>
                                        </p:attrNameLst>
                                      </p:cBhvr>
                                      <p:to>
                                        <p:strVal val="visible"/>
                                      </p:to>
                                    </p:set>
                                  </p:childTnLst>
                                </p:cTn>
                              </p:par>
                              <p:par>
                                <p:cTn id="49" presetID="35" presetClass="path" presetSubtype="0" accel="50000" decel="50000" fill="hold" grpId="1" nodeType="withEffect">
                                  <p:stCondLst>
                                    <p:cond delay="0"/>
                                  </p:stCondLst>
                                  <p:childTnLst>
                                    <p:animMotion origin="layout" path="M 2.77778E-7 1.70213E-6 L 0.41562 0.09551 " pathEditMode="relative" rAng="0" ptsTypes="AA">
                                      <p:cBhvr>
                                        <p:cTn id="50" dur="500" spd="-99700" fill="hold"/>
                                        <p:tgtEl>
                                          <p:spTgt spid="11267"/>
                                        </p:tgtEl>
                                        <p:attrNameLst>
                                          <p:attrName>ppt_x,ppt_y</p:attrName>
                                        </p:attrNameLst>
                                      </p:cBhvr>
                                      <p:rCtr x="20800" y="4800"/>
                                    </p:animMotion>
                                  </p:childTnLst>
                                </p:cTn>
                              </p:par>
                              <p:par>
                                <p:cTn id="51" presetID="1" presetClass="entr" presetSubtype="0" fill="hold" grpId="0" nodeType="withEffect">
                                  <p:stCondLst>
                                    <p:cond delay="0"/>
                                  </p:stCondLst>
                                  <p:childTnLst>
                                    <p:set>
                                      <p:cBhvr>
                                        <p:cTn id="52" dur="1" fill="hold">
                                          <p:stCondLst>
                                            <p:cond delay="0"/>
                                          </p:stCondLst>
                                        </p:cTn>
                                        <p:tgtEl>
                                          <p:spTgt spid="11268"/>
                                        </p:tgtEl>
                                        <p:attrNameLst>
                                          <p:attrName>style.visibility</p:attrName>
                                        </p:attrNameLst>
                                      </p:cBhvr>
                                      <p:to>
                                        <p:strVal val="visible"/>
                                      </p:to>
                                    </p:set>
                                  </p:childTnLst>
                                </p:cTn>
                              </p:par>
                              <p:par>
                                <p:cTn id="53" presetID="35" presetClass="path" presetSubtype="0" accel="50000" decel="50000" fill="hold" grpId="1" nodeType="withEffect">
                                  <p:stCondLst>
                                    <p:cond delay="0"/>
                                  </p:stCondLst>
                                  <p:childTnLst>
                                    <p:animMotion origin="layout" path="M 5.55556E-7 4.16281E-6 L -0.37379 -0.08835 " pathEditMode="relative" rAng="0" ptsTypes="AA">
                                      <p:cBhvr>
                                        <p:cTn id="54" dur="500" spd="-99700" fill="hold"/>
                                        <p:tgtEl>
                                          <p:spTgt spid="11268"/>
                                        </p:tgtEl>
                                        <p:attrNameLst>
                                          <p:attrName>ppt_x,ppt_y</p:attrName>
                                        </p:attrNameLst>
                                      </p:cBhvr>
                                      <p:rCtr x="-18500" y="-4200"/>
                                    </p:animMotion>
                                  </p:childTnLst>
                                </p:cTn>
                              </p:par>
                              <p:par>
                                <p:cTn id="55" presetID="10" presetClass="entr" presetSubtype="0" fill="hold" grpId="0" nodeType="withEffect">
                                  <p:stCondLst>
                                    <p:cond delay="0"/>
                                  </p:stCondLst>
                                  <p:childTnLst>
                                    <p:set>
                                      <p:cBhvr>
                                        <p:cTn id="56" dur="1" fill="hold">
                                          <p:stCondLst>
                                            <p:cond delay="0"/>
                                          </p:stCondLst>
                                        </p:cTn>
                                        <p:tgtEl>
                                          <p:spTgt spid="11266"/>
                                        </p:tgtEl>
                                        <p:attrNameLst>
                                          <p:attrName>style.visibility</p:attrName>
                                        </p:attrNameLst>
                                      </p:cBhvr>
                                      <p:to>
                                        <p:strVal val="visible"/>
                                      </p:to>
                                    </p:set>
                                    <p:anim calcmode="lin" valueType="num">
                                      <p:cBhvr>
                                        <p:cTn id="57" dur="500" fill="hold"/>
                                        <p:tgtEl>
                                          <p:spTgt spid="11266"/>
                                        </p:tgtEl>
                                        <p:attrNameLst>
                                          <p:attrName>ppt_w</p:attrName>
                                        </p:attrNameLst>
                                      </p:cBhvr>
                                      <p:tavLst>
                                        <p:tav tm="0">
                                          <p:val>
                                            <p:fltVal val="0"/>
                                          </p:val>
                                        </p:tav>
                                        <p:tav tm="100000">
                                          <p:val>
                                            <p:strVal val="#ppt_w"/>
                                          </p:val>
                                        </p:tav>
                                      </p:tavLst>
                                    </p:anim>
                                    <p:anim calcmode="lin" valueType="num">
                                      <p:cBhvr>
                                        <p:cTn id="58" dur="500" fill="hold"/>
                                        <p:tgtEl>
                                          <p:spTgt spid="11266"/>
                                        </p:tgtEl>
                                        <p:attrNameLst>
                                          <p:attrName>ppt_h</p:attrName>
                                        </p:attrNameLst>
                                      </p:cBhvr>
                                      <p:tavLst>
                                        <p:tav tm="0">
                                          <p:val>
                                            <p:fltVal val="0"/>
                                          </p:val>
                                        </p:tav>
                                        <p:tav tm="100000">
                                          <p:val>
                                            <p:strVal val="#ppt_h"/>
                                          </p:val>
                                        </p:tav>
                                      </p:tavLst>
                                    </p:anim>
                                    <p:animEffect transition="in" filter="fade">
                                      <p:cBhvr>
                                        <p:cTn id="59"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autoUpdateAnimBg="0"/>
      <p:bldP spid="11267" grpId="0" animBg="1"/>
      <p:bldP spid="11267" grpId="1" animBg="1"/>
      <p:bldP spid="11268" grpId="0" animBg="1"/>
      <p:bldP spid="11268" grpId="1" animBg="1"/>
      <p:bldP spid="11269" grpId="0" autoUpdateAnimBg="0"/>
      <p:bldP spid="11270" grpId="0" animBg="1"/>
      <p:bldP spid="11271" grpId="0" autoUpdateAnimBg="0"/>
      <p:bldP spid="11274" grpId="0" autoUpdateAnimBg="0"/>
      <p:bldP spid="11275" grpId="0" autoUpdateAnimBg="0"/>
      <p:bldP spid="1127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生态资源丰富</a:t>
            </a:r>
          </a:p>
        </p:txBody>
      </p:sp>
      <p:sp>
        <p:nvSpPr>
          <p:cNvPr id="12291"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NATURAL RESOURCES</a:t>
            </a:r>
            <a:endParaRPr lang="zh-CN" altLang="en-US" sz="1200">
              <a:latin typeface="微软雅黑" pitchFamily="34" charset="-122"/>
              <a:ea typeface="微软雅黑" pitchFamily="34" charset="-122"/>
            </a:endParaRPr>
          </a:p>
        </p:txBody>
      </p:sp>
      <p:sp>
        <p:nvSpPr>
          <p:cNvPr id="12293" name="Rectangle 6"/>
          <p:cNvSpPr>
            <a:spLocks noChangeArrowheads="1"/>
          </p:cNvSpPr>
          <p:nvPr/>
        </p:nvSpPr>
        <p:spPr bwMode="auto">
          <a:xfrm>
            <a:off x="893763" y="2274888"/>
            <a:ext cx="3481387" cy="2930525"/>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2294" name="Rectangle 7"/>
          <p:cNvSpPr>
            <a:spLocks noChangeArrowheads="1"/>
          </p:cNvSpPr>
          <p:nvPr/>
        </p:nvSpPr>
        <p:spPr bwMode="auto">
          <a:xfrm>
            <a:off x="993775" y="2349500"/>
            <a:ext cx="3282950" cy="27876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295" name="Freeform 8"/>
          <p:cNvSpPr>
            <a:spLocks/>
          </p:cNvSpPr>
          <p:nvPr/>
        </p:nvSpPr>
        <p:spPr bwMode="auto">
          <a:xfrm>
            <a:off x="735013" y="2419350"/>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6" name="Rectangle 9"/>
          <p:cNvSpPr>
            <a:spLocks noChangeArrowheads="1"/>
          </p:cNvSpPr>
          <p:nvPr/>
        </p:nvSpPr>
        <p:spPr bwMode="auto">
          <a:xfrm>
            <a:off x="735013" y="2419350"/>
            <a:ext cx="2047875" cy="363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297" name="TextBox 12"/>
          <p:cNvSpPr txBox="1">
            <a:spLocks noChangeArrowheads="1"/>
          </p:cNvSpPr>
          <p:nvPr/>
        </p:nvSpPr>
        <p:spPr bwMode="auto">
          <a:xfrm>
            <a:off x="941388" y="2397125"/>
            <a:ext cx="1636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桂花之乡</a:t>
            </a:r>
            <a:endParaRPr lang="en-US" sz="2000">
              <a:solidFill>
                <a:schemeClr val="accent2"/>
              </a:solidFill>
              <a:latin typeface="微软雅黑" pitchFamily="34" charset="-122"/>
              <a:ea typeface="微软雅黑" pitchFamily="34" charset="-122"/>
            </a:endParaRPr>
          </a:p>
        </p:txBody>
      </p:sp>
      <p:sp>
        <p:nvSpPr>
          <p:cNvPr id="12298" name="TextBox 14"/>
          <p:cNvSpPr txBox="1">
            <a:spLocks noChangeArrowheads="1"/>
          </p:cNvSpPr>
          <p:nvPr/>
        </p:nvSpPr>
        <p:spPr bwMode="auto">
          <a:xfrm>
            <a:off x="993775" y="537368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
        <p:nvSpPr>
          <p:cNvPr id="12299" name="Rectangle 6"/>
          <p:cNvSpPr>
            <a:spLocks noChangeArrowheads="1"/>
          </p:cNvSpPr>
          <p:nvPr/>
        </p:nvSpPr>
        <p:spPr bwMode="auto">
          <a:xfrm>
            <a:off x="4859338" y="2274888"/>
            <a:ext cx="3481387" cy="2930525"/>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2300" name="Rectangle 7"/>
          <p:cNvSpPr>
            <a:spLocks noChangeArrowheads="1"/>
          </p:cNvSpPr>
          <p:nvPr/>
        </p:nvSpPr>
        <p:spPr bwMode="auto">
          <a:xfrm>
            <a:off x="4957763" y="2349500"/>
            <a:ext cx="3282950" cy="27876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301" name="Freeform 8"/>
          <p:cNvSpPr>
            <a:spLocks/>
          </p:cNvSpPr>
          <p:nvPr/>
        </p:nvSpPr>
        <p:spPr bwMode="auto">
          <a:xfrm>
            <a:off x="4700588" y="2419350"/>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2" name="Rectangle 9"/>
          <p:cNvSpPr>
            <a:spLocks noChangeArrowheads="1"/>
          </p:cNvSpPr>
          <p:nvPr/>
        </p:nvSpPr>
        <p:spPr bwMode="auto">
          <a:xfrm>
            <a:off x="4700588" y="2419350"/>
            <a:ext cx="2047875" cy="363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2303" name="TextBox 20"/>
          <p:cNvSpPr txBox="1">
            <a:spLocks noChangeArrowheads="1"/>
          </p:cNvSpPr>
          <p:nvPr/>
        </p:nvSpPr>
        <p:spPr bwMode="auto">
          <a:xfrm>
            <a:off x="4905375" y="2397125"/>
            <a:ext cx="163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楠竹之乡</a:t>
            </a:r>
            <a:endParaRPr lang="en-US" sz="2000">
              <a:solidFill>
                <a:schemeClr val="accent2"/>
              </a:solidFill>
              <a:latin typeface="微软雅黑" pitchFamily="34" charset="-122"/>
              <a:ea typeface="微软雅黑" pitchFamily="34" charset="-122"/>
            </a:endParaRPr>
          </a:p>
        </p:txBody>
      </p:sp>
      <p:sp>
        <p:nvSpPr>
          <p:cNvPr id="12304" name="TextBox 21"/>
          <p:cNvSpPr txBox="1">
            <a:spLocks noChangeArrowheads="1"/>
          </p:cNvSpPr>
          <p:nvPr/>
        </p:nvSpPr>
        <p:spPr bwMode="auto">
          <a:xfrm>
            <a:off x="814388" y="1125538"/>
            <a:ext cx="75263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just" eaLnBrk="1" hangingPunct="1">
              <a:buFont typeface="Arial" pitchFamily="34" charset="0"/>
              <a:buNone/>
            </a:pPr>
            <a:r>
              <a:rPr lang="zh-CN" altLang="en-US">
                <a:latin typeface="微软雅黑" pitchFamily="34" charset="-122"/>
                <a:ea typeface="微软雅黑" pitchFamily="34" charset="-122"/>
              </a:rPr>
              <a:t>咸宁生态资源丰富，是享誉全国的“桂花之乡”、“楠竹之乡”、“苎麻之乡”、“茶叶之乡”、“温泉之乡”。全市林业用地面积</a:t>
            </a:r>
            <a:r>
              <a:rPr lang="en-US" altLang="zh-CN">
                <a:latin typeface="微软雅黑" pitchFamily="34" charset="-122"/>
                <a:ea typeface="微软雅黑" pitchFamily="34" charset="-122"/>
              </a:rPr>
              <a:t>809</a:t>
            </a:r>
            <a:r>
              <a:rPr lang="zh-CN" altLang="en-US">
                <a:latin typeface="微软雅黑" pitchFamily="34" charset="-122"/>
                <a:ea typeface="微软雅黑" pitchFamily="34" charset="-122"/>
              </a:rPr>
              <a:t>万亩，森林覆盖率达</a:t>
            </a:r>
            <a:r>
              <a:rPr lang="en-US" altLang="zh-CN">
                <a:latin typeface="微软雅黑" pitchFamily="34" charset="-122"/>
                <a:ea typeface="微软雅黑" pitchFamily="34" charset="-122"/>
              </a:rPr>
              <a:t>53.2%</a:t>
            </a:r>
            <a:r>
              <a:rPr lang="zh-CN" altLang="en-US">
                <a:latin typeface="微软雅黑" pitchFamily="34" charset="-122"/>
                <a:ea typeface="微软雅黑" pitchFamily="34" charset="-122"/>
              </a:rPr>
              <a:t>。</a:t>
            </a:r>
          </a:p>
        </p:txBody>
      </p:sp>
      <p:sp>
        <p:nvSpPr>
          <p:cNvPr id="12305" name="TextBox 22"/>
          <p:cNvSpPr txBox="1">
            <a:spLocks noChangeArrowheads="1"/>
          </p:cNvSpPr>
          <p:nvPr/>
        </p:nvSpPr>
        <p:spPr bwMode="auto">
          <a:xfrm>
            <a:off x="4964113" y="537368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300" fill="hold"/>
                                        <p:tgtEl>
                                          <p:spTgt spid="12291"/>
                                        </p:tgtEl>
                                        <p:attrNameLst>
                                          <p:attrName>ppt_x</p:attrName>
                                        </p:attrNameLst>
                                      </p:cBhvr>
                                      <p:tavLst>
                                        <p:tav tm="0">
                                          <p:val>
                                            <p:strVal val="0-#ppt_w/2"/>
                                          </p:val>
                                        </p:tav>
                                        <p:tav tm="100000">
                                          <p:val>
                                            <p:strVal val="#ppt_x"/>
                                          </p:val>
                                        </p:tav>
                                      </p:tavLst>
                                    </p:anim>
                                    <p:anim calcmode="lin" valueType="num">
                                      <p:cBhvr additive="base">
                                        <p:cTn id="8" dur="300" fill="hold"/>
                                        <p:tgtEl>
                                          <p:spTgt spid="1229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2290"/>
                                        </p:tgtEl>
                                        <p:attrNameLst>
                                          <p:attrName>style.visibility</p:attrName>
                                        </p:attrNameLst>
                                      </p:cBhvr>
                                      <p:to>
                                        <p:strVal val="visible"/>
                                      </p:to>
                                    </p:set>
                                    <p:anim by="(-#ppt_w*2)" calcmode="lin" valueType="num">
                                      <p:cBhvr rctx="PPT">
                                        <p:cTn id="12" dur="250" autoRev="1" fill="hold">
                                          <p:stCondLst>
                                            <p:cond delay="0"/>
                                          </p:stCondLst>
                                        </p:cTn>
                                        <p:tgtEl>
                                          <p:spTgt spid="12290"/>
                                        </p:tgtEl>
                                        <p:attrNameLst>
                                          <p:attrName>ppt_w</p:attrName>
                                        </p:attrNameLst>
                                      </p:cBhvr>
                                    </p:anim>
                                    <p:anim by="(#ppt_w*0.50)" calcmode="lin" valueType="num">
                                      <p:cBhvr>
                                        <p:cTn id="13" dur="250" decel="50000" autoRev="1" fill="hold">
                                          <p:stCondLst>
                                            <p:cond delay="0"/>
                                          </p:stCondLst>
                                        </p:cTn>
                                        <p:tgtEl>
                                          <p:spTgt spid="12290"/>
                                        </p:tgtEl>
                                        <p:attrNameLst>
                                          <p:attrName>ppt_x</p:attrName>
                                        </p:attrNameLst>
                                      </p:cBhvr>
                                    </p:anim>
                                    <p:anim from="(-#ppt_h/2)" to="(#ppt_y)" calcmode="lin" valueType="num">
                                      <p:cBhvr>
                                        <p:cTn id="14" dur="500" fill="hold">
                                          <p:stCondLst>
                                            <p:cond delay="0"/>
                                          </p:stCondLst>
                                        </p:cTn>
                                        <p:tgtEl>
                                          <p:spTgt spid="12290"/>
                                        </p:tgtEl>
                                        <p:attrNameLst>
                                          <p:attrName>ppt_y</p:attrName>
                                        </p:attrNameLst>
                                      </p:cBhvr>
                                    </p:anim>
                                    <p:animRot by="21600000">
                                      <p:cBhvr>
                                        <p:cTn id="15" dur="500" fill="hold">
                                          <p:stCondLst>
                                            <p:cond delay="0"/>
                                          </p:stCondLst>
                                        </p:cTn>
                                        <p:tgtEl>
                                          <p:spTgt spid="12290"/>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2292"/>
                                        </p:tgtEl>
                                        <p:attrNameLst>
                                          <p:attrName>style.visibility</p:attrName>
                                        </p:attrNameLst>
                                      </p:cBhvr>
                                      <p:to>
                                        <p:strVal val="visible"/>
                                      </p:to>
                                    </p:set>
                                    <p:anim calcmode="lin" valueType="num">
                                      <p:cBhvr>
                                        <p:cTn id="19" dur="300" fill="hold"/>
                                        <p:tgtEl>
                                          <p:spTgt spid="12292"/>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2292"/>
                                        </p:tgtEl>
                                        <p:attrNameLst>
                                          <p:attrName>ppt_y</p:attrName>
                                        </p:attrNameLst>
                                      </p:cBhvr>
                                      <p:tavLst>
                                        <p:tav tm="0">
                                          <p:val>
                                            <p:strVal val="#ppt_y"/>
                                          </p:val>
                                        </p:tav>
                                        <p:tav tm="100000">
                                          <p:val>
                                            <p:strVal val="#ppt_y"/>
                                          </p:val>
                                        </p:tav>
                                      </p:tavLst>
                                    </p:anim>
                                    <p:anim calcmode="lin" valueType="num">
                                      <p:cBhvr>
                                        <p:cTn id="21" dur="300" fill="hold"/>
                                        <p:tgtEl>
                                          <p:spTgt spid="12292"/>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2292"/>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2292"/>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2294"/>
                                        </p:tgtEl>
                                        <p:attrNameLst>
                                          <p:attrName>style.visibility</p:attrName>
                                        </p:attrNameLst>
                                      </p:cBhvr>
                                      <p:to>
                                        <p:strVal val="visible"/>
                                      </p:to>
                                    </p:set>
                                    <p:anim calcmode="lin" valueType="num">
                                      <p:cBhvr additive="base">
                                        <p:cTn id="27" dur="500" fill="hold"/>
                                        <p:tgtEl>
                                          <p:spTgt spid="12294"/>
                                        </p:tgtEl>
                                        <p:attrNameLst>
                                          <p:attrName>ppt_x</p:attrName>
                                        </p:attrNameLst>
                                      </p:cBhvr>
                                      <p:tavLst>
                                        <p:tav tm="0">
                                          <p:val>
                                            <p:strVal val="0-#ppt_w/2"/>
                                          </p:val>
                                        </p:tav>
                                        <p:tav tm="100000">
                                          <p:val>
                                            <p:strVal val="#ppt_x"/>
                                          </p:val>
                                        </p:tav>
                                      </p:tavLst>
                                    </p:anim>
                                    <p:anim calcmode="lin" valueType="num">
                                      <p:cBhvr additive="base">
                                        <p:cTn id="28" dur="500" fill="hold"/>
                                        <p:tgtEl>
                                          <p:spTgt spid="1229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2293"/>
                                        </p:tgtEl>
                                        <p:attrNameLst>
                                          <p:attrName>style.visibility</p:attrName>
                                        </p:attrNameLst>
                                      </p:cBhvr>
                                      <p:to>
                                        <p:strVal val="visible"/>
                                      </p:to>
                                    </p:set>
                                    <p:anim calcmode="lin" valueType="num">
                                      <p:cBhvr additive="base">
                                        <p:cTn id="31" dur="500" fill="hold"/>
                                        <p:tgtEl>
                                          <p:spTgt spid="12293"/>
                                        </p:tgtEl>
                                        <p:attrNameLst>
                                          <p:attrName>ppt_x</p:attrName>
                                        </p:attrNameLst>
                                      </p:cBhvr>
                                      <p:tavLst>
                                        <p:tav tm="0">
                                          <p:val>
                                            <p:strVal val="0-#ppt_w/2"/>
                                          </p:val>
                                        </p:tav>
                                        <p:tav tm="100000">
                                          <p:val>
                                            <p:strVal val="#ppt_x"/>
                                          </p:val>
                                        </p:tav>
                                      </p:tavLst>
                                    </p:anim>
                                    <p:anim calcmode="lin" valueType="num">
                                      <p:cBhvr additive="base">
                                        <p:cTn id="32" dur="500" fill="hold"/>
                                        <p:tgtEl>
                                          <p:spTgt spid="12293"/>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2295"/>
                                        </p:tgtEl>
                                        <p:attrNameLst>
                                          <p:attrName>style.visibility</p:attrName>
                                        </p:attrNameLst>
                                      </p:cBhvr>
                                      <p:to>
                                        <p:strVal val="visible"/>
                                      </p:to>
                                    </p:set>
                                    <p:animEffect transition="in" filter="wipe(right)">
                                      <p:cBhvr>
                                        <p:cTn id="36" dur="300"/>
                                        <p:tgtEl>
                                          <p:spTgt spid="12295"/>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2296"/>
                                        </p:tgtEl>
                                        <p:attrNameLst>
                                          <p:attrName>style.visibility</p:attrName>
                                        </p:attrNameLst>
                                      </p:cBhvr>
                                      <p:to>
                                        <p:strVal val="visible"/>
                                      </p:to>
                                    </p:set>
                                    <p:animEffect transition="in" filter="wipe(left)">
                                      <p:cBhvr>
                                        <p:cTn id="40" dur="500"/>
                                        <p:tgtEl>
                                          <p:spTgt spid="12296"/>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2297"/>
                                        </p:tgtEl>
                                        <p:attrNameLst>
                                          <p:attrName>style.visibility</p:attrName>
                                        </p:attrNameLst>
                                      </p:cBhvr>
                                      <p:to>
                                        <p:strVal val="visible"/>
                                      </p:to>
                                    </p:set>
                                    <p:anim calcmode="lin" valueType="num">
                                      <p:cBhvr>
                                        <p:cTn id="44" dur="400" fill="hold"/>
                                        <p:tgtEl>
                                          <p:spTgt spid="12297"/>
                                        </p:tgtEl>
                                        <p:attrNameLst>
                                          <p:attrName>ppt_w</p:attrName>
                                        </p:attrNameLst>
                                      </p:cBhvr>
                                      <p:tavLst>
                                        <p:tav tm="0">
                                          <p:val>
                                            <p:fltVal val="0"/>
                                          </p:val>
                                        </p:tav>
                                        <p:tav tm="100000">
                                          <p:val>
                                            <p:strVal val="#ppt_w"/>
                                          </p:val>
                                        </p:tav>
                                      </p:tavLst>
                                    </p:anim>
                                    <p:anim calcmode="lin" valueType="num">
                                      <p:cBhvr>
                                        <p:cTn id="45" dur="400" fill="hold"/>
                                        <p:tgtEl>
                                          <p:spTgt spid="12297"/>
                                        </p:tgtEl>
                                        <p:attrNameLst>
                                          <p:attrName>ppt_h</p:attrName>
                                        </p:attrNameLst>
                                      </p:cBhvr>
                                      <p:tavLst>
                                        <p:tav tm="0">
                                          <p:val>
                                            <p:fltVal val="0"/>
                                          </p:val>
                                        </p:tav>
                                        <p:tav tm="100000">
                                          <p:val>
                                            <p:strVal val="#ppt_h"/>
                                          </p:val>
                                        </p:tav>
                                      </p:tavLst>
                                    </p:anim>
                                    <p:anim calcmode="lin" valueType="num">
                                      <p:cBhvr>
                                        <p:cTn id="46" dur="400" fill="hold"/>
                                        <p:tgtEl>
                                          <p:spTgt spid="12297"/>
                                        </p:tgtEl>
                                        <p:attrNameLst>
                                          <p:attrName>style.rotation</p:attrName>
                                        </p:attrNameLst>
                                      </p:cBhvr>
                                      <p:tavLst>
                                        <p:tav tm="0">
                                          <p:val>
                                            <p:fltVal val="90"/>
                                          </p:val>
                                        </p:tav>
                                        <p:tav tm="100000">
                                          <p:val>
                                            <p:fltVal val="0"/>
                                          </p:val>
                                        </p:tav>
                                      </p:tavLst>
                                    </p:anim>
                                    <p:animEffect transition="in" filter="fade">
                                      <p:cBhvr>
                                        <p:cTn id="47" dur="400"/>
                                        <p:tgtEl>
                                          <p:spTgt spid="12297"/>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2298"/>
                                        </p:tgtEl>
                                        <p:attrNameLst>
                                          <p:attrName>style.visibility</p:attrName>
                                        </p:attrNameLst>
                                      </p:cBhvr>
                                      <p:to>
                                        <p:strVal val="visible"/>
                                      </p:to>
                                    </p:set>
                                    <p:animEffect transition="in" filter="wipe(up)">
                                      <p:cBhvr>
                                        <p:cTn id="51" dur="500"/>
                                        <p:tgtEl>
                                          <p:spTgt spid="12298"/>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2300"/>
                                        </p:tgtEl>
                                        <p:attrNameLst>
                                          <p:attrName>style.visibility</p:attrName>
                                        </p:attrNameLst>
                                      </p:cBhvr>
                                      <p:to>
                                        <p:strVal val="visible"/>
                                      </p:to>
                                    </p:set>
                                    <p:anim calcmode="lin" valueType="num">
                                      <p:cBhvr additive="base">
                                        <p:cTn id="55" dur="500" fill="hold"/>
                                        <p:tgtEl>
                                          <p:spTgt spid="12300"/>
                                        </p:tgtEl>
                                        <p:attrNameLst>
                                          <p:attrName>ppt_x</p:attrName>
                                        </p:attrNameLst>
                                      </p:cBhvr>
                                      <p:tavLst>
                                        <p:tav tm="0">
                                          <p:val>
                                            <p:strVal val="0-#ppt_w/2"/>
                                          </p:val>
                                        </p:tav>
                                        <p:tav tm="100000">
                                          <p:val>
                                            <p:strVal val="#ppt_x"/>
                                          </p:val>
                                        </p:tav>
                                      </p:tavLst>
                                    </p:anim>
                                    <p:anim calcmode="lin" valueType="num">
                                      <p:cBhvr additive="base">
                                        <p:cTn id="56" dur="500" fill="hold"/>
                                        <p:tgtEl>
                                          <p:spTgt spid="12300"/>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2299"/>
                                        </p:tgtEl>
                                        <p:attrNameLst>
                                          <p:attrName>style.visibility</p:attrName>
                                        </p:attrNameLst>
                                      </p:cBhvr>
                                      <p:to>
                                        <p:strVal val="visible"/>
                                      </p:to>
                                    </p:set>
                                    <p:anim calcmode="lin" valueType="num">
                                      <p:cBhvr additive="base">
                                        <p:cTn id="59" dur="500" fill="hold"/>
                                        <p:tgtEl>
                                          <p:spTgt spid="12299"/>
                                        </p:tgtEl>
                                        <p:attrNameLst>
                                          <p:attrName>ppt_x</p:attrName>
                                        </p:attrNameLst>
                                      </p:cBhvr>
                                      <p:tavLst>
                                        <p:tav tm="0">
                                          <p:val>
                                            <p:strVal val="0-#ppt_w/2"/>
                                          </p:val>
                                        </p:tav>
                                        <p:tav tm="100000">
                                          <p:val>
                                            <p:strVal val="#ppt_x"/>
                                          </p:val>
                                        </p:tav>
                                      </p:tavLst>
                                    </p:anim>
                                    <p:anim calcmode="lin" valueType="num">
                                      <p:cBhvr additive="base">
                                        <p:cTn id="60" dur="500" fill="hold"/>
                                        <p:tgtEl>
                                          <p:spTgt spid="12299"/>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2301"/>
                                        </p:tgtEl>
                                        <p:attrNameLst>
                                          <p:attrName>style.visibility</p:attrName>
                                        </p:attrNameLst>
                                      </p:cBhvr>
                                      <p:to>
                                        <p:strVal val="visible"/>
                                      </p:to>
                                    </p:set>
                                    <p:animEffect transition="in" filter="wipe(right)">
                                      <p:cBhvr>
                                        <p:cTn id="64" dur="300"/>
                                        <p:tgtEl>
                                          <p:spTgt spid="12301"/>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2302"/>
                                        </p:tgtEl>
                                        <p:attrNameLst>
                                          <p:attrName>style.visibility</p:attrName>
                                        </p:attrNameLst>
                                      </p:cBhvr>
                                      <p:to>
                                        <p:strVal val="visible"/>
                                      </p:to>
                                    </p:set>
                                    <p:animEffect transition="in" filter="wipe(left)">
                                      <p:cBhvr>
                                        <p:cTn id="68" dur="500"/>
                                        <p:tgtEl>
                                          <p:spTgt spid="12302"/>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2303"/>
                                        </p:tgtEl>
                                        <p:attrNameLst>
                                          <p:attrName>style.visibility</p:attrName>
                                        </p:attrNameLst>
                                      </p:cBhvr>
                                      <p:to>
                                        <p:strVal val="visible"/>
                                      </p:to>
                                    </p:set>
                                    <p:anim calcmode="lin" valueType="num">
                                      <p:cBhvr>
                                        <p:cTn id="72" dur="400" fill="hold"/>
                                        <p:tgtEl>
                                          <p:spTgt spid="12303"/>
                                        </p:tgtEl>
                                        <p:attrNameLst>
                                          <p:attrName>ppt_w</p:attrName>
                                        </p:attrNameLst>
                                      </p:cBhvr>
                                      <p:tavLst>
                                        <p:tav tm="0">
                                          <p:val>
                                            <p:fltVal val="0"/>
                                          </p:val>
                                        </p:tav>
                                        <p:tav tm="100000">
                                          <p:val>
                                            <p:strVal val="#ppt_w"/>
                                          </p:val>
                                        </p:tav>
                                      </p:tavLst>
                                    </p:anim>
                                    <p:anim calcmode="lin" valueType="num">
                                      <p:cBhvr>
                                        <p:cTn id="73" dur="400" fill="hold"/>
                                        <p:tgtEl>
                                          <p:spTgt spid="12303"/>
                                        </p:tgtEl>
                                        <p:attrNameLst>
                                          <p:attrName>ppt_h</p:attrName>
                                        </p:attrNameLst>
                                      </p:cBhvr>
                                      <p:tavLst>
                                        <p:tav tm="0">
                                          <p:val>
                                            <p:fltVal val="0"/>
                                          </p:val>
                                        </p:tav>
                                        <p:tav tm="100000">
                                          <p:val>
                                            <p:strVal val="#ppt_h"/>
                                          </p:val>
                                        </p:tav>
                                      </p:tavLst>
                                    </p:anim>
                                    <p:anim calcmode="lin" valueType="num">
                                      <p:cBhvr>
                                        <p:cTn id="74" dur="400" fill="hold"/>
                                        <p:tgtEl>
                                          <p:spTgt spid="12303"/>
                                        </p:tgtEl>
                                        <p:attrNameLst>
                                          <p:attrName>style.rotation</p:attrName>
                                        </p:attrNameLst>
                                      </p:cBhvr>
                                      <p:tavLst>
                                        <p:tav tm="0">
                                          <p:val>
                                            <p:fltVal val="90"/>
                                          </p:val>
                                        </p:tav>
                                        <p:tav tm="100000">
                                          <p:val>
                                            <p:fltVal val="0"/>
                                          </p:val>
                                        </p:tav>
                                      </p:tavLst>
                                    </p:anim>
                                    <p:animEffect transition="in" filter="fade">
                                      <p:cBhvr>
                                        <p:cTn id="75" dur="400"/>
                                        <p:tgtEl>
                                          <p:spTgt spid="12303"/>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2304"/>
                                        </p:tgtEl>
                                        <p:attrNameLst>
                                          <p:attrName>style.visibility</p:attrName>
                                        </p:attrNameLst>
                                      </p:cBhvr>
                                      <p:to>
                                        <p:strVal val="visible"/>
                                      </p:to>
                                    </p:set>
                                    <p:animEffect transition="in" filter="wipe(up)">
                                      <p:cBhvr>
                                        <p:cTn id="79" dur="500"/>
                                        <p:tgtEl>
                                          <p:spTgt spid="12304"/>
                                        </p:tgtEl>
                                      </p:cBhvr>
                                    </p:animEffect>
                                  </p:childTnLst>
                                </p:cTn>
                              </p:par>
                            </p:childTnLst>
                          </p:cTn>
                        </p:par>
                        <p:par>
                          <p:cTn id="80" fill="hold" nodeType="afterGroup">
                            <p:stCondLst>
                              <p:cond delay="6380"/>
                            </p:stCondLst>
                            <p:childTnLst>
                              <p:par>
                                <p:cTn id="81" presetID="22" presetClass="entr" presetSubtype="1" fill="hold" grpId="0" nodeType="afterEffect">
                                  <p:stCondLst>
                                    <p:cond delay="0"/>
                                  </p:stCondLst>
                                  <p:childTnLst>
                                    <p:set>
                                      <p:cBhvr>
                                        <p:cTn id="82" dur="1" fill="hold">
                                          <p:stCondLst>
                                            <p:cond delay="0"/>
                                          </p:stCondLst>
                                        </p:cTn>
                                        <p:tgtEl>
                                          <p:spTgt spid="12305"/>
                                        </p:tgtEl>
                                        <p:attrNameLst>
                                          <p:attrName>style.visibility</p:attrName>
                                        </p:attrNameLst>
                                      </p:cBhvr>
                                      <p:to>
                                        <p:strVal val="visible"/>
                                      </p:to>
                                    </p:set>
                                    <p:animEffect transition="in" filter="wipe(up)">
                                      <p:cBhvr>
                                        <p:cTn id="83" dur="5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utoUpdateAnimBg="0"/>
      <p:bldP spid="12293" grpId="0" animBg="1" autoUpdateAnimBg="0"/>
      <p:bldP spid="12294" grpId="0" animBg="1" autoUpdateAnimBg="0"/>
      <p:bldP spid="12295" grpId="0" animBg="1"/>
      <p:bldP spid="12296" grpId="0" animBg="1" autoUpdateAnimBg="0"/>
      <p:bldP spid="12297" grpId="0" autoUpdateAnimBg="0"/>
      <p:bldP spid="12298" grpId="0" autoUpdateAnimBg="0"/>
      <p:bldP spid="12299" grpId="0" animBg="1" autoUpdateAnimBg="0"/>
      <p:bldP spid="12300" grpId="0" animBg="1" autoUpdateAnimBg="0"/>
      <p:bldP spid="12301" grpId="0" animBg="1"/>
      <p:bldP spid="12302" grpId="0" animBg="1" autoUpdateAnimBg="0"/>
      <p:bldP spid="12303" grpId="0" autoUpdateAnimBg="0"/>
      <p:bldP spid="12304" grpId="0" autoUpdateAnimBg="0"/>
      <p:bldP spid="12305"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76"/>
          <p:cNvSpPr txBox="1">
            <a:spLocks noChangeArrowheads="1"/>
          </p:cNvSpPr>
          <p:nvPr/>
        </p:nvSpPr>
        <p:spPr bwMode="auto">
          <a:xfrm>
            <a:off x="641350" y="217488"/>
            <a:ext cx="2339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800">
                <a:latin typeface="方正粗宋简体"/>
                <a:ea typeface="方正粗宋简体"/>
                <a:cs typeface="方正粗宋简体"/>
              </a:rPr>
              <a:t>生态资源丰富</a:t>
            </a:r>
          </a:p>
        </p:txBody>
      </p:sp>
      <p:sp>
        <p:nvSpPr>
          <p:cNvPr id="13315" name="Freeform 7"/>
          <p:cNvSpPr>
            <a:spLocks/>
          </p:cNvSpPr>
          <p:nvPr/>
        </p:nvSpPr>
        <p:spPr bwMode="auto">
          <a:xfrm>
            <a:off x="107950" y="217488"/>
            <a:ext cx="539750" cy="539750"/>
          </a:xfrm>
          <a:custGeom>
            <a:avLst/>
            <a:gdLst>
              <a:gd name="T0" fmla="*/ 2147483647 w 2504"/>
              <a:gd name="T1" fmla="*/ 0 h 2504"/>
              <a:gd name="T2" fmla="*/ 2147483647 w 2504"/>
              <a:gd name="T3" fmla="*/ 0 h 2504"/>
              <a:gd name="T4" fmla="*/ 2147483647 w 2504"/>
              <a:gd name="T5" fmla="*/ 2147483647 h 2504"/>
              <a:gd name="T6" fmla="*/ 0 w 2504"/>
              <a:gd name="T7" fmla="*/ 2147483647 h 2504"/>
              <a:gd name="T8" fmla="*/ 0 w 2504"/>
              <a:gd name="T9" fmla="*/ 2147483647 h 2504"/>
              <a:gd name="T10" fmla="*/ 2147483647 w 2504"/>
              <a:gd name="T11" fmla="*/ 2147483647 h 2504"/>
              <a:gd name="T12" fmla="*/ 2147483647 w 2504"/>
              <a:gd name="T13" fmla="*/ 2147483647 h 2504"/>
              <a:gd name="T14" fmla="*/ 2147483647 w 2504"/>
              <a:gd name="T15" fmla="*/ 2147483647 h 2504"/>
              <a:gd name="T16" fmla="*/ 2147483647 w 2504"/>
              <a:gd name="T17" fmla="*/ 2147483647 h 2504"/>
              <a:gd name="T18" fmla="*/ 2147483647 w 2504"/>
              <a:gd name="T19" fmla="*/ 0 h 25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504" h="2504">
                <a:moveTo>
                  <a:pt x="2199" y="0"/>
                </a:moveTo>
                <a:lnTo>
                  <a:pt x="2504" y="0"/>
                </a:lnTo>
                <a:lnTo>
                  <a:pt x="2504" y="2504"/>
                </a:lnTo>
                <a:lnTo>
                  <a:pt x="0" y="2504"/>
                </a:lnTo>
                <a:lnTo>
                  <a:pt x="0" y="2199"/>
                </a:lnTo>
                <a:lnTo>
                  <a:pt x="1970" y="2199"/>
                </a:lnTo>
                <a:lnTo>
                  <a:pt x="87" y="315"/>
                </a:lnTo>
                <a:lnTo>
                  <a:pt x="303" y="99"/>
                </a:lnTo>
                <a:lnTo>
                  <a:pt x="2199" y="1996"/>
                </a:lnTo>
                <a:lnTo>
                  <a:pt x="219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TextBox 1"/>
          <p:cNvSpPr txBox="1">
            <a:spLocks noChangeArrowheads="1"/>
          </p:cNvSpPr>
          <p:nvPr/>
        </p:nvSpPr>
        <p:spPr bwMode="auto">
          <a:xfrm>
            <a:off x="636588" y="596900"/>
            <a:ext cx="2244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latin typeface="微软雅黑" pitchFamily="34" charset="-122"/>
                <a:ea typeface="微软雅黑" pitchFamily="34" charset="-122"/>
              </a:rPr>
              <a:t>RICH NATURAL RESOURCES</a:t>
            </a:r>
            <a:endParaRPr lang="zh-CN" altLang="en-US" sz="1200">
              <a:latin typeface="微软雅黑" pitchFamily="34" charset="-122"/>
              <a:ea typeface="微软雅黑" pitchFamily="34" charset="-122"/>
            </a:endParaRPr>
          </a:p>
        </p:txBody>
      </p:sp>
      <p:sp>
        <p:nvSpPr>
          <p:cNvPr id="13317" name="Rectangle 6"/>
          <p:cNvSpPr>
            <a:spLocks noChangeArrowheads="1"/>
          </p:cNvSpPr>
          <p:nvPr/>
        </p:nvSpPr>
        <p:spPr bwMode="auto">
          <a:xfrm>
            <a:off x="893763" y="1330325"/>
            <a:ext cx="3481387" cy="2928938"/>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3318" name="Rectangle 7"/>
          <p:cNvSpPr>
            <a:spLocks noChangeArrowheads="1"/>
          </p:cNvSpPr>
          <p:nvPr/>
        </p:nvSpPr>
        <p:spPr bwMode="auto">
          <a:xfrm>
            <a:off x="993775" y="1403350"/>
            <a:ext cx="3282950" cy="27876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19" name="Freeform 8"/>
          <p:cNvSpPr>
            <a:spLocks/>
          </p:cNvSpPr>
          <p:nvPr/>
        </p:nvSpPr>
        <p:spPr bwMode="auto">
          <a:xfrm>
            <a:off x="735013" y="1474788"/>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Rectangle 9"/>
          <p:cNvSpPr>
            <a:spLocks noChangeArrowheads="1"/>
          </p:cNvSpPr>
          <p:nvPr/>
        </p:nvSpPr>
        <p:spPr bwMode="auto">
          <a:xfrm>
            <a:off x="735013" y="1474788"/>
            <a:ext cx="2047875" cy="363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1" name="TextBox 12"/>
          <p:cNvSpPr txBox="1">
            <a:spLocks noChangeArrowheads="1"/>
          </p:cNvSpPr>
          <p:nvPr/>
        </p:nvSpPr>
        <p:spPr bwMode="auto">
          <a:xfrm>
            <a:off x="941388" y="1450975"/>
            <a:ext cx="1636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茶叶之乡</a:t>
            </a:r>
            <a:endParaRPr lang="en-US" sz="2000">
              <a:solidFill>
                <a:schemeClr val="accent2"/>
              </a:solidFill>
              <a:latin typeface="微软雅黑" pitchFamily="34" charset="-122"/>
              <a:ea typeface="微软雅黑" pitchFamily="34" charset="-122"/>
            </a:endParaRPr>
          </a:p>
        </p:txBody>
      </p:sp>
      <p:sp>
        <p:nvSpPr>
          <p:cNvPr id="13322" name="TextBox 14"/>
          <p:cNvSpPr txBox="1">
            <a:spLocks noChangeArrowheads="1"/>
          </p:cNvSpPr>
          <p:nvPr/>
        </p:nvSpPr>
        <p:spPr bwMode="auto">
          <a:xfrm>
            <a:off x="993775" y="442753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
        <p:nvSpPr>
          <p:cNvPr id="13323" name="Rectangle 6"/>
          <p:cNvSpPr>
            <a:spLocks noChangeArrowheads="1"/>
          </p:cNvSpPr>
          <p:nvPr/>
        </p:nvSpPr>
        <p:spPr bwMode="auto">
          <a:xfrm>
            <a:off x="4859338" y="1330325"/>
            <a:ext cx="3481387" cy="2928938"/>
          </a:xfrm>
          <a:prstGeom prst="rect">
            <a:avLst/>
          </a:prstGeom>
          <a:solidFill>
            <a:srgbClr val="C7C7C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a:effectLst>
                <a:outerShdw blurRad="38100" dist="38100" dir="2700000" algn="tl">
                  <a:srgbClr val="000000"/>
                </a:outerShdw>
              </a:effectLst>
            </a:endParaRPr>
          </a:p>
        </p:txBody>
      </p:sp>
      <p:sp>
        <p:nvSpPr>
          <p:cNvPr id="13324" name="Rectangle 7"/>
          <p:cNvSpPr>
            <a:spLocks noChangeArrowheads="1"/>
          </p:cNvSpPr>
          <p:nvPr/>
        </p:nvSpPr>
        <p:spPr bwMode="auto">
          <a:xfrm>
            <a:off x="4957763" y="1403350"/>
            <a:ext cx="3282950" cy="27876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5" name="Freeform 8"/>
          <p:cNvSpPr>
            <a:spLocks/>
          </p:cNvSpPr>
          <p:nvPr/>
        </p:nvSpPr>
        <p:spPr bwMode="auto">
          <a:xfrm>
            <a:off x="4700588" y="1474788"/>
            <a:ext cx="158750" cy="457200"/>
          </a:xfrm>
          <a:custGeom>
            <a:avLst/>
            <a:gdLst>
              <a:gd name="T0" fmla="*/ 0 w 207"/>
              <a:gd name="T1" fmla="*/ 0 h 597"/>
              <a:gd name="T2" fmla="*/ 2147483647 w 207"/>
              <a:gd name="T3" fmla="*/ 2147483647 h 597"/>
              <a:gd name="T4" fmla="*/ 2147483647 w 207"/>
              <a:gd name="T5" fmla="*/ 2147483647 h 597"/>
              <a:gd name="T6" fmla="*/ 0 w 207"/>
              <a:gd name="T7" fmla="*/ 2147483647 h 597"/>
              <a:gd name="T8" fmla="*/ 0 w 207"/>
              <a:gd name="T9" fmla="*/ 0 h 5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597">
                <a:moveTo>
                  <a:pt x="0" y="0"/>
                </a:moveTo>
                <a:lnTo>
                  <a:pt x="207" y="121"/>
                </a:lnTo>
                <a:lnTo>
                  <a:pt x="207" y="597"/>
                </a:lnTo>
                <a:lnTo>
                  <a:pt x="0" y="476"/>
                </a:lnTo>
                <a:lnTo>
                  <a:pt x="0" y="0"/>
                </a:lnTo>
                <a:close/>
              </a:path>
            </a:pathLst>
          </a:custGeom>
          <a:solidFill>
            <a:srgbClr val="6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6" name="Rectangle 9"/>
          <p:cNvSpPr>
            <a:spLocks noChangeArrowheads="1"/>
          </p:cNvSpPr>
          <p:nvPr/>
        </p:nvSpPr>
        <p:spPr bwMode="auto">
          <a:xfrm>
            <a:off x="4700588" y="1474788"/>
            <a:ext cx="2047875" cy="363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p>
        </p:txBody>
      </p:sp>
      <p:sp>
        <p:nvSpPr>
          <p:cNvPr id="13327" name="TextBox 20"/>
          <p:cNvSpPr txBox="1">
            <a:spLocks noChangeArrowheads="1"/>
          </p:cNvSpPr>
          <p:nvPr/>
        </p:nvSpPr>
        <p:spPr bwMode="auto">
          <a:xfrm>
            <a:off x="4905375" y="1450975"/>
            <a:ext cx="163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2000">
                <a:solidFill>
                  <a:schemeClr val="accent2"/>
                </a:solidFill>
                <a:latin typeface="微软雅黑" pitchFamily="34" charset="-122"/>
                <a:ea typeface="微软雅黑" pitchFamily="34" charset="-122"/>
              </a:rPr>
              <a:t>温泉之乡</a:t>
            </a:r>
            <a:endParaRPr lang="en-US" sz="2000">
              <a:solidFill>
                <a:schemeClr val="accent2"/>
              </a:solidFill>
              <a:latin typeface="微软雅黑" pitchFamily="34" charset="-122"/>
              <a:ea typeface="微软雅黑" pitchFamily="34" charset="-122"/>
            </a:endParaRPr>
          </a:p>
        </p:txBody>
      </p:sp>
      <p:sp>
        <p:nvSpPr>
          <p:cNvPr id="13328" name="TextBox 22"/>
          <p:cNvSpPr txBox="1">
            <a:spLocks noChangeArrowheads="1"/>
          </p:cNvSpPr>
          <p:nvPr/>
        </p:nvSpPr>
        <p:spPr bwMode="auto">
          <a:xfrm>
            <a:off x="4964113" y="4427538"/>
            <a:ext cx="32829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1600">
                <a:latin typeface="微软雅黑" pitchFamily="34" charset="-122"/>
                <a:ea typeface="微软雅黑" pitchFamily="34" charset="-122"/>
              </a:rPr>
              <a:t>咸宁市栽培桂花历史悠久，是全国闻名的桂花之乡，年产桂花百万斤。有金桂、银桂、丹桂、四季桂四个品种。</a:t>
            </a:r>
          </a:p>
        </p:txBody>
      </p:sp>
    </p:spTree>
  </p:cSld>
  <p:clrMapOvr>
    <a:masterClrMapping/>
  </p:clrMapOvr>
  <p:transition spd="slow" advTm="5769">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300" fill="hold"/>
                                        <p:tgtEl>
                                          <p:spTgt spid="13315"/>
                                        </p:tgtEl>
                                        <p:attrNameLst>
                                          <p:attrName>ppt_x</p:attrName>
                                        </p:attrNameLst>
                                      </p:cBhvr>
                                      <p:tavLst>
                                        <p:tav tm="0">
                                          <p:val>
                                            <p:strVal val="0-#ppt_w/2"/>
                                          </p:val>
                                        </p:tav>
                                        <p:tav tm="100000">
                                          <p:val>
                                            <p:strVal val="#ppt_x"/>
                                          </p:val>
                                        </p:tav>
                                      </p:tavLst>
                                    </p:anim>
                                    <p:anim calcmode="lin" valueType="num">
                                      <p:cBhvr additive="base">
                                        <p:cTn id="8" dur="300" fill="hold"/>
                                        <p:tgtEl>
                                          <p:spTgt spid="13315"/>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3314"/>
                                        </p:tgtEl>
                                        <p:attrNameLst>
                                          <p:attrName>style.visibility</p:attrName>
                                        </p:attrNameLst>
                                      </p:cBhvr>
                                      <p:to>
                                        <p:strVal val="visible"/>
                                      </p:to>
                                    </p:set>
                                    <p:anim by="(-#ppt_w*2)" calcmode="lin" valueType="num">
                                      <p:cBhvr rctx="PPT">
                                        <p:cTn id="12" dur="250" autoRev="1" fill="hold">
                                          <p:stCondLst>
                                            <p:cond delay="0"/>
                                          </p:stCondLst>
                                        </p:cTn>
                                        <p:tgtEl>
                                          <p:spTgt spid="13314"/>
                                        </p:tgtEl>
                                        <p:attrNameLst>
                                          <p:attrName>ppt_w</p:attrName>
                                        </p:attrNameLst>
                                      </p:cBhvr>
                                    </p:anim>
                                    <p:anim by="(#ppt_w*0.50)" calcmode="lin" valueType="num">
                                      <p:cBhvr>
                                        <p:cTn id="13" dur="250" decel="50000" autoRev="1" fill="hold">
                                          <p:stCondLst>
                                            <p:cond delay="0"/>
                                          </p:stCondLst>
                                        </p:cTn>
                                        <p:tgtEl>
                                          <p:spTgt spid="13314"/>
                                        </p:tgtEl>
                                        <p:attrNameLst>
                                          <p:attrName>ppt_x</p:attrName>
                                        </p:attrNameLst>
                                      </p:cBhvr>
                                    </p:anim>
                                    <p:anim from="(-#ppt_h/2)" to="(#ppt_y)" calcmode="lin" valueType="num">
                                      <p:cBhvr>
                                        <p:cTn id="14" dur="500" fill="hold">
                                          <p:stCondLst>
                                            <p:cond delay="0"/>
                                          </p:stCondLst>
                                        </p:cTn>
                                        <p:tgtEl>
                                          <p:spTgt spid="13314"/>
                                        </p:tgtEl>
                                        <p:attrNameLst>
                                          <p:attrName>ppt_y</p:attrName>
                                        </p:attrNameLst>
                                      </p:cBhvr>
                                    </p:anim>
                                    <p:animRot by="21600000">
                                      <p:cBhvr>
                                        <p:cTn id="15" dur="500" fill="hold">
                                          <p:stCondLst>
                                            <p:cond delay="0"/>
                                          </p:stCondLst>
                                        </p:cTn>
                                        <p:tgtEl>
                                          <p:spTgt spid="13314"/>
                                        </p:tgtEl>
                                        <p:attrNameLst>
                                          <p:attrName>r</p:attrName>
                                        </p:attrNameLst>
                                      </p:cBhvr>
                                    </p:animRot>
                                  </p:childTnLst>
                                </p:cTn>
                              </p:par>
                            </p:childTnLst>
                          </p:cTn>
                        </p:par>
                        <p:par>
                          <p:cTn id="16" fill="hold" nodeType="afterGroup">
                            <p:stCondLst>
                              <p:cond delay="10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316"/>
                                        </p:tgtEl>
                                        <p:attrNameLst>
                                          <p:attrName>style.visibility</p:attrName>
                                        </p:attrNameLst>
                                      </p:cBhvr>
                                      <p:to>
                                        <p:strVal val="visible"/>
                                      </p:to>
                                    </p:set>
                                    <p:anim calcmode="lin" valueType="num">
                                      <p:cBhvr>
                                        <p:cTn id="19" dur="300" fill="hold"/>
                                        <p:tgtEl>
                                          <p:spTgt spid="13316"/>
                                        </p:tgtEl>
                                        <p:attrNameLst>
                                          <p:attrName>ppt_x</p:attrName>
                                        </p:attrNameLst>
                                      </p:cBhvr>
                                      <p:tavLst>
                                        <p:tav tm="0">
                                          <p:val>
                                            <p:strVal val="#ppt_x"/>
                                          </p:val>
                                        </p:tav>
                                        <p:tav tm="50000">
                                          <p:val>
                                            <p:strVal val="#ppt_x+.1"/>
                                          </p:val>
                                        </p:tav>
                                        <p:tav tm="100000">
                                          <p:val>
                                            <p:strVal val="#ppt_x"/>
                                          </p:val>
                                        </p:tav>
                                      </p:tavLst>
                                    </p:anim>
                                    <p:anim calcmode="lin" valueType="num">
                                      <p:cBhvr>
                                        <p:cTn id="20" dur="300" fill="hold"/>
                                        <p:tgtEl>
                                          <p:spTgt spid="13316"/>
                                        </p:tgtEl>
                                        <p:attrNameLst>
                                          <p:attrName>ppt_y</p:attrName>
                                        </p:attrNameLst>
                                      </p:cBhvr>
                                      <p:tavLst>
                                        <p:tav tm="0">
                                          <p:val>
                                            <p:strVal val="#ppt_y"/>
                                          </p:val>
                                        </p:tav>
                                        <p:tav tm="100000">
                                          <p:val>
                                            <p:strVal val="#ppt_y"/>
                                          </p:val>
                                        </p:tav>
                                      </p:tavLst>
                                    </p:anim>
                                    <p:anim calcmode="lin" valueType="num">
                                      <p:cBhvr>
                                        <p:cTn id="21" dur="300" fill="hold"/>
                                        <p:tgtEl>
                                          <p:spTgt spid="13316"/>
                                        </p:tgtEl>
                                        <p:attrNameLst>
                                          <p:attrName>ppt_h</p:attrName>
                                        </p:attrNameLst>
                                      </p:cBhvr>
                                      <p:tavLst>
                                        <p:tav tm="0">
                                          <p:val>
                                            <p:strVal val="#ppt_h/10"/>
                                          </p:val>
                                        </p:tav>
                                        <p:tav tm="50000">
                                          <p:val>
                                            <p:strVal val="#ppt_h+.01"/>
                                          </p:val>
                                        </p:tav>
                                        <p:tav tm="100000">
                                          <p:val>
                                            <p:strVal val="#ppt_h"/>
                                          </p:val>
                                        </p:tav>
                                      </p:tavLst>
                                    </p:anim>
                                    <p:anim calcmode="lin" valueType="num">
                                      <p:cBhvr>
                                        <p:cTn id="22" dur="300" fill="hold"/>
                                        <p:tgtEl>
                                          <p:spTgt spid="1331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300" tmFilter="0,0; .5, 1; 1, 1"/>
                                        <p:tgtEl>
                                          <p:spTgt spid="13316"/>
                                        </p:tgtEl>
                                      </p:cBhvr>
                                    </p:animEffect>
                                  </p:childTnLst>
                                </p:cTn>
                              </p:par>
                            </p:childTnLst>
                          </p:cTn>
                        </p:par>
                        <p:par>
                          <p:cTn id="24" fill="hold" nodeType="afterGroup">
                            <p:stCondLst>
                              <p:cond delay="1980"/>
                            </p:stCondLst>
                            <p:childTnLst>
                              <p:par>
                                <p:cTn id="25" presetID="2" presetClass="entr" presetSubtype="12" fill="hold" grpId="0" nodeType="afterEffect">
                                  <p:stCondLst>
                                    <p:cond delay="0"/>
                                  </p:stCondLst>
                                  <p:childTnLst>
                                    <p:set>
                                      <p:cBhvr>
                                        <p:cTn id="26" dur="1" fill="hold">
                                          <p:stCondLst>
                                            <p:cond delay="0"/>
                                          </p:stCondLst>
                                        </p:cTn>
                                        <p:tgtEl>
                                          <p:spTgt spid="13318"/>
                                        </p:tgtEl>
                                        <p:attrNameLst>
                                          <p:attrName>style.visibility</p:attrName>
                                        </p:attrNameLst>
                                      </p:cBhvr>
                                      <p:to>
                                        <p:strVal val="visible"/>
                                      </p:to>
                                    </p:set>
                                    <p:anim calcmode="lin" valueType="num">
                                      <p:cBhvr additive="base">
                                        <p:cTn id="27" dur="500" fill="hold"/>
                                        <p:tgtEl>
                                          <p:spTgt spid="13318"/>
                                        </p:tgtEl>
                                        <p:attrNameLst>
                                          <p:attrName>ppt_x</p:attrName>
                                        </p:attrNameLst>
                                      </p:cBhvr>
                                      <p:tavLst>
                                        <p:tav tm="0">
                                          <p:val>
                                            <p:strVal val="0-#ppt_w/2"/>
                                          </p:val>
                                        </p:tav>
                                        <p:tav tm="100000">
                                          <p:val>
                                            <p:strVal val="#ppt_x"/>
                                          </p:val>
                                        </p:tav>
                                      </p:tavLst>
                                    </p:anim>
                                    <p:anim calcmode="lin" valueType="num">
                                      <p:cBhvr additive="base">
                                        <p:cTn id="28" dur="500" fill="hold"/>
                                        <p:tgtEl>
                                          <p:spTgt spid="13318"/>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13317"/>
                                        </p:tgtEl>
                                        <p:attrNameLst>
                                          <p:attrName>style.visibility</p:attrName>
                                        </p:attrNameLst>
                                      </p:cBhvr>
                                      <p:to>
                                        <p:strVal val="visible"/>
                                      </p:to>
                                    </p:set>
                                    <p:anim calcmode="lin" valueType="num">
                                      <p:cBhvr additive="base">
                                        <p:cTn id="31" dur="500" fill="hold"/>
                                        <p:tgtEl>
                                          <p:spTgt spid="13317"/>
                                        </p:tgtEl>
                                        <p:attrNameLst>
                                          <p:attrName>ppt_x</p:attrName>
                                        </p:attrNameLst>
                                      </p:cBhvr>
                                      <p:tavLst>
                                        <p:tav tm="0">
                                          <p:val>
                                            <p:strVal val="0-#ppt_w/2"/>
                                          </p:val>
                                        </p:tav>
                                        <p:tav tm="100000">
                                          <p:val>
                                            <p:strVal val="#ppt_x"/>
                                          </p:val>
                                        </p:tav>
                                      </p:tavLst>
                                    </p:anim>
                                    <p:anim calcmode="lin" valueType="num">
                                      <p:cBhvr additive="base">
                                        <p:cTn id="32" dur="500" fill="hold"/>
                                        <p:tgtEl>
                                          <p:spTgt spid="13317"/>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2480"/>
                            </p:stCondLst>
                            <p:childTnLst>
                              <p:par>
                                <p:cTn id="34" presetID="22" presetClass="entr" presetSubtype="2" fill="hold" grpId="0" nodeType="afterEffect">
                                  <p:stCondLst>
                                    <p:cond delay="0"/>
                                  </p:stCondLst>
                                  <p:childTnLst>
                                    <p:set>
                                      <p:cBhvr>
                                        <p:cTn id="35" dur="1" fill="hold">
                                          <p:stCondLst>
                                            <p:cond delay="0"/>
                                          </p:stCondLst>
                                        </p:cTn>
                                        <p:tgtEl>
                                          <p:spTgt spid="13319"/>
                                        </p:tgtEl>
                                        <p:attrNameLst>
                                          <p:attrName>style.visibility</p:attrName>
                                        </p:attrNameLst>
                                      </p:cBhvr>
                                      <p:to>
                                        <p:strVal val="visible"/>
                                      </p:to>
                                    </p:set>
                                    <p:animEffect transition="in" filter="wipe(right)">
                                      <p:cBhvr>
                                        <p:cTn id="36" dur="300"/>
                                        <p:tgtEl>
                                          <p:spTgt spid="13319"/>
                                        </p:tgtEl>
                                      </p:cBhvr>
                                    </p:animEffect>
                                  </p:childTnLst>
                                </p:cTn>
                              </p:par>
                            </p:childTnLst>
                          </p:cTn>
                        </p:par>
                        <p:par>
                          <p:cTn id="37" fill="hold" nodeType="afterGroup">
                            <p:stCondLst>
                              <p:cond delay="2780"/>
                            </p:stCondLst>
                            <p:childTnLst>
                              <p:par>
                                <p:cTn id="38" presetID="22" presetClass="entr" presetSubtype="8" fill="hold" grpId="0" nodeType="afterEffect">
                                  <p:stCondLst>
                                    <p:cond delay="0"/>
                                  </p:stCondLst>
                                  <p:childTnLst>
                                    <p:set>
                                      <p:cBhvr>
                                        <p:cTn id="39" dur="1" fill="hold">
                                          <p:stCondLst>
                                            <p:cond delay="0"/>
                                          </p:stCondLst>
                                        </p:cTn>
                                        <p:tgtEl>
                                          <p:spTgt spid="13320"/>
                                        </p:tgtEl>
                                        <p:attrNameLst>
                                          <p:attrName>style.visibility</p:attrName>
                                        </p:attrNameLst>
                                      </p:cBhvr>
                                      <p:to>
                                        <p:strVal val="visible"/>
                                      </p:to>
                                    </p:set>
                                    <p:animEffect transition="in" filter="wipe(left)">
                                      <p:cBhvr>
                                        <p:cTn id="40" dur="500"/>
                                        <p:tgtEl>
                                          <p:spTgt spid="13320"/>
                                        </p:tgtEl>
                                      </p:cBhvr>
                                    </p:animEffect>
                                  </p:childTnLst>
                                </p:cTn>
                              </p:par>
                            </p:childTnLst>
                          </p:cTn>
                        </p:par>
                        <p:par>
                          <p:cTn id="41" fill="hold" nodeType="afterGroup">
                            <p:stCondLst>
                              <p:cond delay="3280"/>
                            </p:stCondLst>
                            <p:childTnLst>
                              <p:par>
                                <p:cTn id="42" presetID="31" presetClass="entr" presetSubtype="0" fill="hold" grpId="0" nodeType="afterEffect">
                                  <p:stCondLst>
                                    <p:cond delay="0"/>
                                  </p:stCondLst>
                                  <p:childTnLst>
                                    <p:set>
                                      <p:cBhvr>
                                        <p:cTn id="43" dur="1" fill="hold">
                                          <p:stCondLst>
                                            <p:cond delay="0"/>
                                          </p:stCondLst>
                                        </p:cTn>
                                        <p:tgtEl>
                                          <p:spTgt spid="13321"/>
                                        </p:tgtEl>
                                        <p:attrNameLst>
                                          <p:attrName>style.visibility</p:attrName>
                                        </p:attrNameLst>
                                      </p:cBhvr>
                                      <p:to>
                                        <p:strVal val="visible"/>
                                      </p:to>
                                    </p:set>
                                    <p:anim calcmode="lin" valueType="num">
                                      <p:cBhvr>
                                        <p:cTn id="44" dur="400" fill="hold"/>
                                        <p:tgtEl>
                                          <p:spTgt spid="13321"/>
                                        </p:tgtEl>
                                        <p:attrNameLst>
                                          <p:attrName>ppt_w</p:attrName>
                                        </p:attrNameLst>
                                      </p:cBhvr>
                                      <p:tavLst>
                                        <p:tav tm="0">
                                          <p:val>
                                            <p:fltVal val="0"/>
                                          </p:val>
                                        </p:tav>
                                        <p:tav tm="100000">
                                          <p:val>
                                            <p:strVal val="#ppt_w"/>
                                          </p:val>
                                        </p:tav>
                                      </p:tavLst>
                                    </p:anim>
                                    <p:anim calcmode="lin" valueType="num">
                                      <p:cBhvr>
                                        <p:cTn id="45" dur="400" fill="hold"/>
                                        <p:tgtEl>
                                          <p:spTgt spid="13321"/>
                                        </p:tgtEl>
                                        <p:attrNameLst>
                                          <p:attrName>ppt_h</p:attrName>
                                        </p:attrNameLst>
                                      </p:cBhvr>
                                      <p:tavLst>
                                        <p:tav tm="0">
                                          <p:val>
                                            <p:fltVal val="0"/>
                                          </p:val>
                                        </p:tav>
                                        <p:tav tm="100000">
                                          <p:val>
                                            <p:strVal val="#ppt_h"/>
                                          </p:val>
                                        </p:tav>
                                      </p:tavLst>
                                    </p:anim>
                                    <p:anim calcmode="lin" valueType="num">
                                      <p:cBhvr>
                                        <p:cTn id="46" dur="400" fill="hold"/>
                                        <p:tgtEl>
                                          <p:spTgt spid="13321"/>
                                        </p:tgtEl>
                                        <p:attrNameLst>
                                          <p:attrName>style.rotation</p:attrName>
                                        </p:attrNameLst>
                                      </p:cBhvr>
                                      <p:tavLst>
                                        <p:tav tm="0">
                                          <p:val>
                                            <p:fltVal val="90"/>
                                          </p:val>
                                        </p:tav>
                                        <p:tav tm="100000">
                                          <p:val>
                                            <p:fltVal val="0"/>
                                          </p:val>
                                        </p:tav>
                                      </p:tavLst>
                                    </p:anim>
                                    <p:animEffect transition="in" filter="fade">
                                      <p:cBhvr>
                                        <p:cTn id="47" dur="400"/>
                                        <p:tgtEl>
                                          <p:spTgt spid="13321"/>
                                        </p:tgtEl>
                                      </p:cBhvr>
                                    </p:animEffect>
                                  </p:childTnLst>
                                </p:cTn>
                              </p:par>
                            </p:childTnLst>
                          </p:cTn>
                        </p:par>
                        <p:par>
                          <p:cTn id="48" fill="hold" nodeType="afterGroup">
                            <p:stCondLst>
                              <p:cond delay="3680"/>
                            </p:stCondLst>
                            <p:childTnLst>
                              <p:par>
                                <p:cTn id="49" presetID="22" presetClass="entr" presetSubtype="1" fill="hold" grpId="0" nodeType="afterEffect">
                                  <p:stCondLst>
                                    <p:cond delay="0"/>
                                  </p:stCondLst>
                                  <p:childTnLst>
                                    <p:set>
                                      <p:cBhvr>
                                        <p:cTn id="50" dur="1" fill="hold">
                                          <p:stCondLst>
                                            <p:cond delay="0"/>
                                          </p:stCondLst>
                                        </p:cTn>
                                        <p:tgtEl>
                                          <p:spTgt spid="13322"/>
                                        </p:tgtEl>
                                        <p:attrNameLst>
                                          <p:attrName>style.visibility</p:attrName>
                                        </p:attrNameLst>
                                      </p:cBhvr>
                                      <p:to>
                                        <p:strVal val="visible"/>
                                      </p:to>
                                    </p:set>
                                    <p:animEffect transition="in" filter="wipe(up)">
                                      <p:cBhvr>
                                        <p:cTn id="51" dur="500"/>
                                        <p:tgtEl>
                                          <p:spTgt spid="13322"/>
                                        </p:tgtEl>
                                      </p:cBhvr>
                                    </p:animEffect>
                                  </p:childTnLst>
                                </p:cTn>
                              </p:par>
                            </p:childTnLst>
                          </p:cTn>
                        </p:par>
                        <p:par>
                          <p:cTn id="52" fill="hold" nodeType="afterGroup">
                            <p:stCondLst>
                              <p:cond delay="4180"/>
                            </p:stCondLst>
                            <p:childTnLst>
                              <p:par>
                                <p:cTn id="53" presetID="2" presetClass="entr" presetSubtype="12" fill="hold" grpId="0" nodeType="afterEffect">
                                  <p:stCondLst>
                                    <p:cond delay="0"/>
                                  </p:stCondLst>
                                  <p:childTnLst>
                                    <p:set>
                                      <p:cBhvr>
                                        <p:cTn id="54" dur="1" fill="hold">
                                          <p:stCondLst>
                                            <p:cond delay="0"/>
                                          </p:stCondLst>
                                        </p:cTn>
                                        <p:tgtEl>
                                          <p:spTgt spid="13324"/>
                                        </p:tgtEl>
                                        <p:attrNameLst>
                                          <p:attrName>style.visibility</p:attrName>
                                        </p:attrNameLst>
                                      </p:cBhvr>
                                      <p:to>
                                        <p:strVal val="visible"/>
                                      </p:to>
                                    </p:set>
                                    <p:anim calcmode="lin" valueType="num">
                                      <p:cBhvr additive="base">
                                        <p:cTn id="55" dur="500" fill="hold"/>
                                        <p:tgtEl>
                                          <p:spTgt spid="13324"/>
                                        </p:tgtEl>
                                        <p:attrNameLst>
                                          <p:attrName>ppt_x</p:attrName>
                                        </p:attrNameLst>
                                      </p:cBhvr>
                                      <p:tavLst>
                                        <p:tav tm="0">
                                          <p:val>
                                            <p:strVal val="0-#ppt_w/2"/>
                                          </p:val>
                                        </p:tav>
                                        <p:tav tm="100000">
                                          <p:val>
                                            <p:strVal val="#ppt_x"/>
                                          </p:val>
                                        </p:tav>
                                      </p:tavLst>
                                    </p:anim>
                                    <p:anim calcmode="lin" valueType="num">
                                      <p:cBhvr additive="base">
                                        <p:cTn id="56" dur="500" fill="hold"/>
                                        <p:tgtEl>
                                          <p:spTgt spid="13324"/>
                                        </p:tgtEl>
                                        <p:attrNameLst>
                                          <p:attrName>ppt_y</p:attrName>
                                        </p:attrNameLst>
                                      </p:cBhvr>
                                      <p:tavLst>
                                        <p:tav tm="0">
                                          <p:val>
                                            <p:strVal val="1+#ppt_h/2"/>
                                          </p:val>
                                        </p:tav>
                                        <p:tav tm="100000">
                                          <p:val>
                                            <p:strVal val="#ppt_y"/>
                                          </p:val>
                                        </p:tav>
                                      </p:tavLst>
                                    </p:anim>
                                  </p:childTnLst>
                                </p:cTn>
                              </p:par>
                              <p:par>
                                <p:cTn id="57" presetID="2" presetClass="entr" presetSubtype="12" fill="hold" grpId="0" nodeType="withEffect">
                                  <p:stCondLst>
                                    <p:cond delay="0"/>
                                  </p:stCondLst>
                                  <p:childTnLst>
                                    <p:set>
                                      <p:cBhvr>
                                        <p:cTn id="58" dur="1" fill="hold">
                                          <p:stCondLst>
                                            <p:cond delay="0"/>
                                          </p:stCondLst>
                                        </p:cTn>
                                        <p:tgtEl>
                                          <p:spTgt spid="13323"/>
                                        </p:tgtEl>
                                        <p:attrNameLst>
                                          <p:attrName>style.visibility</p:attrName>
                                        </p:attrNameLst>
                                      </p:cBhvr>
                                      <p:to>
                                        <p:strVal val="visible"/>
                                      </p:to>
                                    </p:set>
                                    <p:anim calcmode="lin" valueType="num">
                                      <p:cBhvr additive="base">
                                        <p:cTn id="59" dur="500" fill="hold"/>
                                        <p:tgtEl>
                                          <p:spTgt spid="13323"/>
                                        </p:tgtEl>
                                        <p:attrNameLst>
                                          <p:attrName>ppt_x</p:attrName>
                                        </p:attrNameLst>
                                      </p:cBhvr>
                                      <p:tavLst>
                                        <p:tav tm="0">
                                          <p:val>
                                            <p:strVal val="0-#ppt_w/2"/>
                                          </p:val>
                                        </p:tav>
                                        <p:tav tm="100000">
                                          <p:val>
                                            <p:strVal val="#ppt_x"/>
                                          </p:val>
                                        </p:tav>
                                      </p:tavLst>
                                    </p:anim>
                                    <p:anim calcmode="lin" valueType="num">
                                      <p:cBhvr additive="base">
                                        <p:cTn id="60" dur="500" fill="hold"/>
                                        <p:tgtEl>
                                          <p:spTgt spid="13323"/>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4680"/>
                            </p:stCondLst>
                            <p:childTnLst>
                              <p:par>
                                <p:cTn id="62" presetID="22" presetClass="entr" presetSubtype="2" fill="hold" grpId="0" nodeType="afterEffect">
                                  <p:stCondLst>
                                    <p:cond delay="0"/>
                                  </p:stCondLst>
                                  <p:childTnLst>
                                    <p:set>
                                      <p:cBhvr>
                                        <p:cTn id="63" dur="1" fill="hold">
                                          <p:stCondLst>
                                            <p:cond delay="0"/>
                                          </p:stCondLst>
                                        </p:cTn>
                                        <p:tgtEl>
                                          <p:spTgt spid="13325"/>
                                        </p:tgtEl>
                                        <p:attrNameLst>
                                          <p:attrName>style.visibility</p:attrName>
                                        </p:attrNameLst>
                                      </p:cBhvr>
                                      <p:to>
                                        <p:strVal val="visible"/>
                                      </p:to>
                                    </p:set>
                                    <p:animEffect transition="in" filter="wipe(right)">
                                      <p:cBhvr>
                                        <p:cTn id="64" dur="300"/>
                                        <p:tgtEl>
                                          <p:spTgt spid="13325"/>
                                        </p:tgtEl>
                                      </p:cBhvr>
                                    </p:animEffect>
                                  </p:childTnLst>
                                </p:cTn>
                              </p:par>
                            </p:childTnLst>
                          </p:cTn>
                        </p:par>
                        <p:par>
                          <p:cTn id="65" fill="hold" nodeType="afterGroup">
                            <p:stCondLst>
                              <p:cond delay="4980"/>
                            </p:stCondLst>
                            <p:childTnLst>
                              <p:par>
                                <p:cTn id="66" presetID="22" presetClass="entr" presetSubtype="8" fill="hold" grpId="0" nodeType="afterEffect">
                                  <p:stCondLst>
                                    <p:cond delay="0"/>
                                  </p:stCondLst>
                                  <p:childTnLst>
                                    <p:set>
                                      <p:cBhvr>
                                        <p:cTn id="67" dur="1" fill="hold">
                                          <p:stCondLst>
                                            <p:cond delay="0"/>
                                          </p:stCondLst>
                                        </p:cTn>
                                        <p:tgtEl>
                                          <p:spTgt spid="13326"/>
                                        </p:tgtEl>
                                        <p:attrNameLst>
                                          <p:attrName>style.visibility</p:attrName>
                                        </p:attrNameLst>
                                      </p:cBhvr>
                                      <p:to>
                                        <p:strVal val="visible"/>
                                      </p:to>
                                    </p:set>
                                    <p:animEffect transition="in" filter="wipe(left)">
                                      <p:cBhvr>
                                        <p:cTn id="68" dur="500"/>
                                        <p:tgtEl>
                                          <p:spTgt spid="13326"/>
                                        </p:tgtEl>
                                      </p:cBhvr>
                                    </p:animEffect>
                                  </p:childTnLst>
                                </p:cTn>
                              </p:par>
                            </p:childTnLst>
                          </p:cTn>
                        </p:par>
                        <p:par>
                          <p:cTn id="69" fill="hold" nodeType="afterGroup">
                            <p:stCondLst>
                              <p:cond delay="5480"/>
                            </p:stCondLst>
                            <p:childTnLst>
                              <p:par>
                                <p:cTn id="70" presetID="31" presetClass="entr" presetSubtype="0" fill="hold" grpId="0" nodeType="afterEffect">
                                  <p:stCondLst>
                                    <p:cond delay="0"/>
                                  </p:stCondLst>
                                  <p:childTnLst>
                                    <p:set>
                                      <p:cBhvr>
                                        <p:cTn id="71" dur="1" fill="hold">
                                          <p:stCondLst>
                                            <p:cond delay="0"/>
                                          </p:stCondLst>
                                        </p:cTn>
                                        <p:tgtEl>
                                          <p:spTgt spid="13327"/>
                                        </p:tgtEl>
                                        <p:attrNameLst>
                                          <p:attrName>style.visibility</p:attrName>
                                        </p:attrNameLst>
                                      </p:cBhvr>
                                      <p:to>
                                        <p:strVal val="visible"/>
                                      </p:to>
                                    </p:set>
                                    <p:anim calcmode="lin" valueType="num">
                                      <p:cBhvr>
                                        <p:cTn id="72" dur="400" fill="hold"/>
                                        <p:tgtEl>
                                          <p:spTgt spid="13327"/>
                                        </p:tgtEl>
                                        <p:attrNameLst>
                                          <p:attrName>ppt_w</p:attrName>
                                        </p:attrNameLst>
                                      </p:cBhvr>
                                      <p:tavLst>
                                        <p:tav tm="0">
                                          <p:val>
                                            <p:fltVal val="0"/>
                                          </p:val>
                                        </p:tav>
                                        <p:tav tm="100000">
                                          <p:val>
                                            <p:strVal val="#ppt_w"/>
                                          </p:val>
                                        </p:tav>
                                      </p:tavLst>
                                    </p:anim>
                                    <p:anim calcmode="lin" valueType="num">
                                      <p:cBhvr>
                                        <p:cTn id="73" dur="400" fill="hold"/>
                                        <p:tgtEl>
                                          <p:spTgt spid="13327"/>
                                        </p:tgtEl>
                                        <p:attrNameLst>
                                          <p:attrName>ppt_h</p:attrName>
                                        </p:attrNameLst>
                                      </p:cBhvr>
                                      <p:tavLst>
                                        <p:tav tm="0">
                                          <p:val>
                                            <p:fltVal val="0"/>
                                          </p:val>
                                        </p:tav>
                                        <p:tav tm="100000">
                                          <p:val>
                                            <p:strVal val="#ppt_h"/>
                                          </p:val>
                                        </p:tav>
                                      </p:tavLst>
                                    </p:anim>
                                    <p:anim calcmode="lin" valueType="num">
                                      <p:cBhvr>
                                        <p:cTn id="74" dur="400" fill="hold"/>
                                        <p:tgtEl>
                                          <p:spTgt spid="13327"/>
                                        </p:tgtEl>
                                        <p:attrNameLst>
                                          <p:attrName>style.rotation</p:attrName>
                                        </p:attrNameLst>
                                      </p:cBhvr>
                                      <p:tavLst>
                                        <p:tav tm="0">
                                          <p:val>
                                            <p:fltVal val="90"/>
                                          </p:val>
                                        </p:tav>
                                        <p:tav tm="100000">
                                          <p:val>
                                            <p:fltVal val="0"/>
                                          </p:val>
                                        </p:tav>
                                      </p:tavLst>
                                    </p:anim>
                                    <p:animEffect transition="in" filter="fade">
                                      <p:cBhvr>
                                        <p:cTn id="75" dur="400"/>
                                        <p:tgtEl>
                                          <p:spTgt spid="13327"/>
                                        </p:tgtEl>
                                      </p:cBhvr>
                                    </p:animEffect>
                                  </p:childTnLst>
                                </p:cTn>
                              </p:par>
                            </p:childTnLst>
                          </p:cTn>
                        </p:par>
                        <p:par>
                          <p:cTn id="76" fill="hold" nodeType="afterGroup">
                            <p:stCondLst>
                              <p:cond delay="5880"/>
                            </p:stCondLst>
                            <p:childTnLst>
                              <p:par>
                                <p:cTn id="77" presetID="22" presetClass="entr" presetSubtype="1" fill="hold" grpId="0" nodeType="afterEffect">
                                  <p:stCondLst>
                                    <p:cond delay="0"/>
                                  </p:stCondLst>
                                  <p:childTnLst>
                                    <p:set>
                                      <p:cBhvr>
                                        <p:cTn id="78" dur="1" fill="hold">
                                          <p:stCondLst>
                                            <p:cond delay="0"/>
                                          </p:stCondLst>
                                        </p:cTn>
                                        <p:tgtEl>
                                          <p:spTgt spid="13328"/>
                                        </p:tgtEl>
                                        <p:attrNameLst>
                                          <p:attrName>style.visibility</p:attrName>
                                        </p:attrNameLst>
                                      </p:cBhvr>
                                      <p:to>
                                        <p:strVal val="visible"/>
                                      </p:to>
                                    </p:set>
                                    <p:animEffect transition="in" filter="wipe(up)">
                                      <p:cBhvr>
                                        <p:cTn id="79" dur="5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6" grpId="0" autoUpdateAnimBg="0"/>
      <p:bldP spid="13317" grpId="0" animBg="1" autoUpdateAnimBg="0"/>
      <p:bldP spid="13318" grpId="0" animBg="1" autoUpdateAnimBg="0"/>
      <p:bldP spid="13319" grpId="0" animBg="1"/>
      <p:bldP spid="13320" grpId="0" animBg="1" autoUpdateAnimBg="0"/>
      <p:bldP spid="13321" grpId="0" autoUpdateAnimBg="0"/>
      <p:bldP spid="13322" grpId="0" autoUpdateAnimBg="0"/>
      <p:bldP spid="13323" grpId="0" animBg="1" autoUpdateAnimBg="0"/>
      <p:bldP spid="13324" grpId="0" animBg="1" autoUpdateAnimBg="0"/>
      <p:bldP spid="13325" grpId="0" animBg="1"/>
      <p:bldP spid="13326" grpId="0" animBg="1" autoUpdateAnimBg="0"/>
      <p:bldP spid="13327" grpId="0" autoUpdateAnimBg="0"/>
      <p:bldP spid="1332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4338" name="组合 1"/>
          <p:cNvGrpSpPr>
            <a:grpSpLocks/>
          </p:cNvGrpSpPr>
          <p:nvPr/>
        </p:nvGrpSpPr>
        <p:grpSpPr bwMode="auto">
          <a:xfrm>
            <a:off x="274638" y="252413"/>
            <a:ext cx="3892550" cy="593725"/>
            <a:chOff x="0" y="0"/>
            <a:chExt cx="3892966" cy="593168"/>
          </a:xfrm>
        </p:grpSpPr>
        <p:sp>
          <p:nvSpPr>
            <p:cNvPr id="26651" name="TextBox 19"/>
            <p:cNvSpPr txBox="1">
              <a:spLocks noChangeArrowheads="1"/>
            </p:cNvSpPr>
            <p:nvPr/>
          </p:nvSpPr>
          <p:spPr bwMode="auto">
            <a:xfrm>
              <a:off x="0" y="0"/>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a:solidFill>
                    <a:srgbClr val="4D4D4D"/>
                  </a:solidFill>
                  <a:latin typeface="微软雅黑" pitchFamily="34" charset="-122"/>
                  <a:ea typeface="微软雅黑" pitchFamily="34" charset="-122"/>
                </a:rPr>
                <a:t>湖北省某市经济开发区</a:t>
              </a:r>
            </a:p>
          </p:txBody>
        </p:sp>
        <p:sp>
          <p:nvSpPr>
            <p:cNvPr id="26652" name="TextBox 35"/>
            <p:cNvSpPr txBox="1">
              <a:spLocks noChangeArrowheads="1"/>
            </p:cNvSpPr>
            <p:nvPr/>
          </p:nvSpPr>
          <p:spPr bwMode="auto">
            <a:xfrm>
              <a:off x="21265" y="316169"/>
              <a:ext cx="387170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1200">
                  <a:solidFill>
                    <a:srgbClr val="4D4D4D"/>
                  </a:solidFill>
                  <a:latin typeface="微软雅黑" pitchFamily="34" charset="-122"/>
                  <a:ea typeface="微软雅黑" pitchFamily="34" charset="-122"/>
                </a:rPr>
                <a:t>HUBEI WUHAN ECONOMIC DEVELOPMENT ZONE</a:t>
              </a:r>
              <a:endParaRPr lang="zh-CN" altLang="en-US" sz="1200">
                <a:solidFill>
                  <a:srgbClr val="4D4D4D"/>
                </a:solidFill>
                <a:latin typeface="微软雅黑" pitchFamily="34" charset="-122"/>
                <a:ea typeface="微软雅黑" pitchFamily="34" charset="-122"/>
              </a:endParaRPr>
            </a:p>
          </p:txBody>
        </p:sp>
        <p:sp>
          <p:nvSpPr>
            <p:cNvPr id="26653" name="Freeform 5"/>
            <p:cNvSpPr>
              <a:spLocks noEditPoints="1"/>
            </p:cNvSpPr>
            <p:nvPr/>
          </p:nvSpPr>
          <p:spPr bwMode="auto">
            <a:xfrm>
              <a:off x="2470613" y="35441"/>
              <a:ext cx="676275" cy="298449"/>
            </a:xfrm>
            <a:custGeom>
              <a:avLst/>
              <a:gdLst>
                <a:gd name="T0" fmla="*/ 2147483647 w 1100"/>
                <a:gd name="T1" fmla="*/ 2147483647 h 467"/>
                <a:gd name="T2" fmla="*/ 2147483647 w 1100"/>
                <a:gd name="T3" fmla="*/ 2147483647 h 467"/>
                <a:gd name="T4" fmla="*/ 2147483647 w 1100"/>
                <a:gd name="T5" fmla="*/ 2147483647 h 467"/>
                <a:gd name="T6" fmla="*/ 2147483647 w 1100"/>
                <a:gd name="T7" fmla="*/ 2147483647 h 467"/>
                <a:gd name="T8" fmla="*/ 2147483647 w 1100"/>
                <a:gd name="T9" fmla="*/ 2147483647 h 467"/>
                <a:gd name="T10" fmla="*/ 2147483647 w 1100"/>
                <a:gd name="T11" fmla="*/ 2147483647 h 467"/>
                <a:gd name="T12" fmla="*/ 2147483647 w 1100"/>
                <a:gd name="T13" fmla="*/ 2147483647 h 467"/>
                <a:gd name="T14" fmla="*/ 2147483647 w 1100"/>
                <a:gd name="T15" fmla="*/ 2147483647 h 467"/>
                <a:gd name="T16" fmla="*/ 2147483647 w 1100"/>
                <a:gd name="T17" fmla="*/ 2147483647 h 467"/>
                <a:gd name="T18" fmla="*/ 2147483647 w 1100"/>
                <a:gd name="T19" fmla="*/ 2147483647 h 467"/>
                <a:gd name="T20" fmla="*/ 2147483647 w 1100"/>
                <a:gd name="T21" fmla="*/ 2147483647 h 467"/>
                <a:gd name="T22" fmla="*/ 2147483647 w 1100"/>
                <a:gd name="T23" fmla="*/ 2147483647 h 467"/>
                <a:gd name="T24" fmla="*/ 2147483647 w 1100"/>
                <a:gd name="T25" fmla="*/ 2147483647 h 467"/>
                <a:gd name="T26" fmla="*/ 2147483647 w 1100"/>
                <a:gd name="T27" fmla="*/ 2147483647 h 467"/>
                <a:gd name="T28" fmla="*/ 2147483647 w 1100"/>
                <a:gd name="T29" fmla="*/ 2147483647 h 467"/>
                <a:gd name="T30" fmla="*/ 2147483647 w 1100"/>
                <a:gd name="T31" fmla="*/ 2147483647 h 467"/>
                <a:gd name="T32" fmla="*/ 2147483647 w 1100"/>
                <a:gd name="T33" fmla="*/ 2147483647 h 467"/>
                <a:gd name="T34" fmla="*/ 2147483647 w 1100"/>
                <a:gd name="T35" fmla="*/ 2147483647 h 467"/>
                <a:gd name="T36" fmla="*/ 2147483647 w 1100"/>
                <a:gd name="T37" fmla="*/ 2147483647 h 467"/>
                <a:gd name="T38" fmla="*/ 2147483647 w 1100"/>
                <a:gd name="T39" fmla="*/ 2147483647 h 467"/>
                <a:gd name="T40" fmla="*/ 2147483647 w 1100"/>
                <a:gd name="T41" fmla="*/ 2147483647 h 467"/>
                <a:gd name="T42" fmla="*/ 2147483647 w 1100"/>
                <a:gd name="T43" fmla="*/ 2147483647 h 467"/>
                <a:gd name="T44" fmla="*/ 2147483647 w 1100"/>
                <a:gd name="T45" fmla="*/ 2147483647 h 467"/>
                <a:gd name="T46" fmla="*/ 2147483647 w 1100"/>
                <a:gd name="T47" fmla="*/ 2147483647 h 467"/>
                <a:gd name="T48" fmla="*/ 2147483647 w 1100"/>
                <a:gd name="T49" fmla="*/ 2147483647 h 467"/>
                <a:gd name="T50" fmla="*/ 2147483647 w 1100"/>
                <a:gd name="T51" fmla="*/ 2147483647 h 467"/>
                <a:gd name="T52" fmla="*/ 2147483647 w 1100"/>
                <a:gd name="T53" fmla="*/ 2147483647 h 467"/>
                <a:gd name="T54" fmla="*/ 2147483647 w 1100"/>
                <a:gd name="T55" fmla="*/ 2147483647 h 467"/>
                <a:gd name="T56" fmla="*/ 2147483647 w 1100"/>
                <a:gd name="T57" fmla="*/ 2147483647 h 467"/>
                <a:gd name="T58" fmla="*/ 2147483647 w 1100"/>
                <a:gd name="T59" fmla="*/ 2147483647 h 467"/>
                <a:gd name="T60" fmla="*/ 2147483647 w 1100"/>
                <a:gd name="T61" fmla="*/ 2147483647 h 467"/>
                <a:gd name="T62" fmla="*/ 2147483647 w 1100"/>
                <a:gd name="T63" fmla="*/ 2147483647 h 467"/>
                <a:gd name="T64" fmla="*/ 2147483647 w 1100"/>
                <a:gd name="T65" fmla="*/ 2147483647 h 467"/>
                <a:gd name="T66" fmla="*/ 2147483647 w 1100"/>
                <a:gd name="T67" fmla="*/ 2147483647 h 467"/>
                <a:gd name="T68" fmla="*/ 2147483647 w 1100"/>
                <a:gd name="T69" fmla="*/ 2147483647 h 467"/>
                <a:gd name="T70" fmla="*/ 2147483647 w 1100"/>
                <a:gd name="T71" fmla="*/ 2147483647 h 467"/>
                <a:gd name="T72" fmla="*/ 2147483647 w 1100"/>
                <a:gd name="T73" fmla="*/ 2147483647 h 467"/>
                <a:gd name="T74" fmla="*/ 2147483647 w 1100"/>
                <a:gd name="T75" fmla="*/ 2147483647 h 467"/>
                <a:gd name="T76" fmla="*/ 2147483647 w 1100"/>
                <a:gd name="T77" fmla="*/ 2147483647 h 467"/>
                <a:gd name="T78" fmla="*/ 2147483647 w 1100"/>
                <a:gd name="T79" fmla="*/ 2147483647 h 467"/>
                <a:gd name="T80" fmla="*/ 2147483647 w 1100"/>
                <a:gd name="T81" fmla="*/ 2147483647 h 467"/>
                <a:gd name="T82" fmla="*/ 2147483647 w 1100"/>
                <a:gd name="T83" fmla="*/ 2147483647 h 467"/>
                <a:gd name="T84" fmla="*/ 2147483647 w 1100"/>
                <a:gd name="T85" fmla="*/ 2147483647 h 467"/>
                <a:gd name="T86" fmla="*/ 2147483647 w 1100"/>
                <a:gd name="T87" fmla="*/ 2147483647 h 467"/>
                <a:gd name="T88" fmla="*/ 2147483647 w 1100"/>
                <a:gd name="T89" fmla="*/ 2147483647 h 467"/>
                <a:gd name="T90" fmla="*/ 2147483647 w 1100"/>
                <a:gd name="T91" fmla="*/ 2147483647 h 467"/>
                <a:gd name="T92" fmla="*/ 2147483647 w 1100"/>
                <a:gd name="T93" fmla="*/ 2147483647 h 467"/>
                <a:gd name="T94" fmla="*/ 2147483647 w 1100"/>
                <a:gd name="T95" fmla="*/ 2147483647 h 467"/>
                <a:gd name="T96" fmla="*/ 2147483647 w 1100"/>
                <a:gd name="T97" fmla="*/ 2147483647 h 467"/>
                <a:gd name="T98" fmla="*/ 2147483647 w 1100"/>
                <a:gd name="T99" fmla="*/ 2147483647 h 467"/>
                <a:gd name="T100" fmla="*/ 2147483647 w 1100"/>
                <a:gd name="T101" fmla="*/ 2147483647 h 467"/>
                <a:gd name="T102" fmla="*/ 2147483647 w 1100"/>
                <a:gd name="T103" fmla="*/ 2147483647 h 467"/>
                <a:gd name="T104" fmla="*/ 2147483647 w 1100"/>
                <a:gd name="T105" fmla="*/ 2147483647 h 467"/>
                <a:gd name="T106" fmla="*/ 2147483647 w 1100"/>
                <a:gd name="T107" fmla="*/ 2147483647 h 467"/>
                <a:gd name="T108" fmla="*/ 2147483647 w 1100"/>
                <a:gd name="T109" fmla="*/ 2147483647 h 467"/>
                <a:gd name="T110" fmla="*/ 2147483647 w 1100"/>
                <a:gd name="T111" fmla="*/ 2147483647 h 467"/>
                <a:gd name="T112" fmla="*/ 2147483647 w 1100"/>
                <a:gd name="T113" fmla="*/ 2147483647 h 46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00" h="467">
                  <a:moveTo>
                    <a:pt x="276" y="335"/>
                  </a:moveTo>
                  <a:cubicBezTo>
                    <a:pt x="280" y="335"/>
                    <a:pt x="249" y="323"/>
                    <a:pt x="233" y="283"/>
                  </a:cubicBezTo>
                  <a:cubicBezTo>
                    <a:pt x="222" y="250"/>
                    <a:pt x="253" y="229"/>
                    <a:pt x="253" y="229"/>
                  </a:cubicBezTo>
                  <a:cubicBezTo>
                    <a:pt x="249" y="234"/>
                    <a:pt x="253" y="257"/>
                    <a:pt x="262" y="267"/>
                  </a:cubicBezTo>
                  <a:cubicBezTo>
                    <a:pt x="272" y="278"/>
                    <a:pt x="313" y="266"/>
                    <a:pt x="301" y="225"/>
                  </a:cubicBezTo>
                  <a:cubicBezTo>
                    <a:pt x="282" y="187"/>
                    <a:pt x="206" y="200"/>
                    <a:pt x="206" y="255"/>
                  </a:cubicBezTo>
                  <a:cubicBezTo>
                    <a:pt x="206" y="309"/>
                    <a:pt x="271" y="335"/>
                    <a:pt x="276" y="335"/>
                  </a:cubicBezTo>
                  <a:moveTo>
                    <a:pt x="21" y="218"/>
                  </a:moveTo>
                  <a:cubicBezTo>
                    <a:pt x="0" y="151"/>
                    <a:pt x="70" y="157"/>
                    <a:pt x="70" y="157"/>
                  </a:cubicBezTo>
                  <a:cubicBezTo>
                    <a:pt x="104" y="95"/>
                    <a:pt x="159" y="157"/>
                    <a:pt x="175" y="176"/>
                  </a:cubicBezTo>
                  <a:cubicBezTo>
                    <a:pt x="194" y="195"/>
                    <a:pt x="268" y="203"/>
                    <a:pt x="284" y="155"/>
                  </a:cubicBezTo>
                  <a:cubicBezTo>
                    <a:pt x="300" y="107"/>
                    <a:pt x="260" y="69"/>
                    <a:pt x="229" y="82"/>
                  </a:cubicBezTo>
                  <a:cubicBezTo>
                    <a:pt x="197" y="96"/>
                    <a:pt x="190" y="138"/>
                    <a:pt x="223" y="149"/>
                  </a:cubicBezTo>
                  <a:cubicBezTo>
                    <a:pt x="256" y="159"/>
                    <a:pt x="251" y="131"/>
                    <a:pt x="251" y="131"/>
                  </a:cubicBezTo>
                  <a:cubicBezTo>
                    <a:pt x="239" y="143"/>
                    <a:pt x="231" y="132"/>
                    <a:pt x="229" y="123"/>
                  </a:cubicBezTo>
                  <a:cubicBezTo>
                    <a:pt x="227" y="115"/>
                    <a:pt x="246" y="100"/>
                    <a:pt x="258" y="118"/>
                  </a:cubicBezTo>
                  <a:cubicBezTo>
                    <a:pt x="268" y="143"/>
                    <a:pt x="251" y="161"/>
                    <a:pt x="251" y="161"/>
                  </a:cubicBezTo>
                  <a:cubicBezTo>
                    <a:pt x="251" y="161"/>
                    <a:pt x="181" y="192"/>
                    <a:pt x="164" y="127"/>
                  </a:cubicBezTo>
                  <a:cubicBezTo>
                    <a:pt x="152" y="44"/>
                    <a:pt x="214" y="52"/>
                    <a:pt x="214" y="52"/>
                  </a:cubicBezTo>
                  <a:cubicBezTo>
                    <a:pt x="214" y="52"/>
                    <a:pt x="219" y="30"/>
                    <a:pt x="253" y="18"/>
                  </a:cubicBezTo>
                  <a:cubicBezTo>
                    <a:pt x="318" y="0"/>
                    <a:pt x="336" y="66"/>
                    <a:pt x="336" y="71"/>
                  </a:cubicBezTo>
                  <a:cubicBezTo>
                    <a:pt x="349" y="61"/>
                    <a:pt x="412" y="57"/>
                    <a:pt x="412" y="108"/>
                  </a:cubicBezTo>
                  <a:cubicBezTo>
                    <a:pt x="412" y="158"/>
                    <a:pt x="351" y="149"/>
                    <a:pt x="336" y="149"/>
                  </a:cubicBezTo>
                  <a:cubicBezTo>
                    <a:pt x="323" y="149"/>
                    <a:pt x="302" y="152"/>
                    <a:pt x="302" y="181"/>
                  </a:cubicBezTo>
                  <a:cubicBezTo>
                    <a:pt x="302" y="208"/>
                    <a:pt x="341" y="200"/>
                    <a:pt x="341" y="200"/>
                  </a:cubicBezTo>
                  <a:cubicBezTo>
                    <a:pt x="360" y="167"/>
                    <a:pt x="425" y="158"/>
                    <a:pt x="425" y="158"/>
                  </a:cubicBezTo>
                  <a:cubicBezTo>
                    <a:pt x="423" y="141"/>
                    <a:pt x="432" y="114"/>
                    <a:pt x="432" y="114"/>
                  </a:cubicBezTo>
                  <a:cubicBezTo>
                    <a:pt x="449" y="58"/>
                    <a:pt x="515" y="66"/>
                    <a:pt x="530" y="80"/>
                  </a:cubicBezTo>
                  <a:cubicBezTo>
                    <a:pt x="547" y="95"/>
                    <a:pt x="553" y="137"/>
                    <a:pt x="517" y="155"/>
                  </a:cubicBezTo>
                  <a:cubicBezTo>
                    <a:pt x="482" y="173"/>
                    <a:pt x="465" y="120"/>
                    <a:pt x="465" y="120"/>
                  </a:cubicBezTo>
                  <a:cubicBezTo>
                    <a:pt x="465" y="120"/>
                    <a:pt x="456" y="158"/>
                    <a:pt x="476" y="178"/>
                  </a:cubicBezTo>
                  <a:cubicBezTo>
                    <a:pt x="510" y="212"/>
                    <a:pt x="552" y="197"/>
                    <a:pt x="620" y="163"/>
                  </a:cubicBezTo>
                  <a:cubicBezTo>
                    <a:pt x="687" y="129"/>
                    <a:pt x="753" y="140"/>
                    <a:pt x="753" y="140"/>
                  </a:cubicBezTo>
                  <a:cubicBezTo>
                    <a:pt x="753" y="140"/>
                    <a:pt x="673" y="138"/>
                    <a:pt x="605" y="192"/>
                  </a:cubicBezTo>
                  <a:cubicBezTo>
                    <a:pt x="568" y="231"/>
                    <a:pt x="497" y="227"/>
                    <a:pt x="497" y="227"/>
                  </a:cubicBezTo>
                  <a:cubicBezTo>
                    <a:pt x="501" y="264"/>
                    <a:pt x="476" y="315"/>
                    <a:pt x="425" y="308"/>
                  </a:cubicBezTo>
                  <a:cubicBezTo>
                    <a:pt x="371" y="302"/>
                    <a:pt x="385" y="238"/>
                    <a:pt x="385" y="238"/>
                  </a:cubicBezTo>
                  <a:cubicBezTo>
                    <a:pt x="385" y="238"/>
                    <a:pt x="390" y="262"/>
                    <a:pt x="411" y="264"/>
                  </a:cubicBezTo>
                  <a:cubicBezTo>
                    <a:pt x="434" y="267"/>
                    <a:pt x="449" y="233"/>
                    <a:pt x="427" y="212"/>
                  </a:cubicBezTo>
                  <a:cubicBezTo>
                    <a:pt x="398" y="198"/>
                    <a:pt x="363" y="221"/>
                    <a:pt x="363" y="221"/>
                  </a:cubicBezTo>
                  <a:cubicBezTo>
                    <a:pt x="363" y="221"/>
                    <a:pt x="311" y="263"/>
                    <a:pt x="359" y="331"/>
                  </a:cubicBezTo>
                  <a:cubicBezTo>
                    <a:pt x="427" y="399"/>
                    <a:pt x="522" y="304"/>
                    <a:pt x="522" y="304"/>
                  </a:cubicBezTo>
                  <a:cubicBezTo>
                    <a:pt x="522" y="304"/>
                    <a:pt x="686" y="148"/>
                    <a:pt x="835" y="158"/>
                  </a:cubicBezTo>
                  <a:cubicBezTo>
                    <a:pt x="939" y="158"/>
                    <a:pt x="1100" y="322"/>
                    <a:pt x="1095" y="317"/>
                  </a:cubicBezTo>
                  <a:cubicBezTo>
                    <a:pt x="1006" y="243"/>
                    <a:pt x="941" y="198"/>
                    <a:pt x="859" y="181"/>
                  </a:cubicBezTo>
                  <a:cubicBezTo>
                    <a:pt x="691" y="160"/>
                    <a:pt x="581" y="312"/>
                    <a:pt x="581" y="312"/>
                  </a:cubicBezTo>
                  <a:cubicBezTo>
                    <a:pt x="488" y="415"/>
                    <a:pt x="405" y="428"/>
                    <a:pt x="405" y="428"/>
                  </a:cubicBezTo>
                  <a:cubicBezTo>
                    <a:pt x="275" y="467"/>
                    <a:pt x="197" y="333"/>
                    <a:pt x="197" y="333"/>
                  </a:cubicBezTo>
                  <a:cubicBezTo>
                    <a:pt x="197" y="333"/>
                    <a:pt x="155" y="250"/>
                    <a:pt x="130" y="223"/>
                  </a:cubicBezTo>
                  <a:cubicBezTo>
                    <a:pt x="115" y="207"/>
                    <a:pt x="55" y="199"/>
                    <a:pt x="50" y="240"/>
                  </a:cubicBezTo>
                  <a:cubicBezTo>
                    <a:pt x="45" y="281"/>
                    <a:pt x="88" y="289"/>
                    <a:pt x="92" y="264"/>
                  </a:cubicBezTo>
                  <a:cubicBezTo>
                    <a:pt x="95" y="239"/>
                    <a:pt x="79" y="236"/>
                    <a:pt x="79" y="236"/>
                  </a:cubicBezTo>
                  <a:cubicBezTo>
                    <a:pt x="79" y="236"/>
                    <a:pt x="106" y="222"/>
                    <a:pt x="115" y="244"/>
                  </a:cubicBezTo>
                  <a:cubicBezTo>
                    <a:pt x="117" y="265"/>
                    <a:pt x="120" y="312"/>
                    <a:pt x="66" y="308"/>
                  </a:cubicBezTo>
                  <a:cubicBezTo>
                    <a:pt x="7" y="304"/>
                    <a:pt x="26" y="226"/>
                    <a:pt x="26" y="226"/>
                  </a:cubicBezTo>
                  <a:moveTo>
                    <a:pt x="26" y="226"/>
                  </a:moveTo>
                  <a:lnTo>
                    <a:pt x="21" y="218"/>
                  </a:ln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cxnSp>
        <p:nvCxnSpPr>
          <p:cNvPr id="14342" name="直接连接符 37"/>
          <p:cNvCxnSpPr>
            <a:cxnSpLocks noChangeShapeType="1"/>
            <a:endCxn id="14364" idx="0"/>
          </p:cNvCxnSpPr>
          <p:nvPr/>
        </p:nvCxnSpPr>
        <p:spPr bwMode="auto">
          <a:xfrm>
            <a:off x="3608388" y="2617788"/>
            <a:ext cx="0" cy="229711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3" name="Rectangle 37"/>
          <p:cNvSpPr>
            <a:spLocks noChangeArrowheads="1"/>
          </p:cNvSpPr>
          <p:nvPr/>
        </p:nvSpPr>
        <p:spPr bwMode="auto">
          <a:xfrm>
            <a:off x="2909888" y="1903413"/>
            <a:ext cx="46037" cy="325437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pPr>
            <a:endParaRPr lang="zh-CN" altLang="en-US">
              <a:solidFill>
                <a:srgbClr val="008D7C"/>
              </a:solidFill>
            </a:endParaRPr>
          </a:p>
        </p:txBody>
      </p:sp>
      <p:sp>
        <p:nvSpPr>
          <p:cNvPr id="14344" name="Freeform 38"/>
          <p:cNvSpPr>
            <a:spLocks/>
          </p:cNvSpPr>
          <p:nvPr/>
        </p:nvSpPr>
        <p:spPr bwMode="auto">
          <a:xfrm>
            <a:off x="2954338" y="1903413"/>
            <a:ext cx="192087" cy="436562"/>
          </a:xfrm>
          <a:custGeom>
            <a:avLst/>
            <a:gdLst>
              <a:gd name="T0" fmla="*/ 2147483647 w 288"/>
              <a:gd name="T1" fmla="*/ 2147483647 h 788"/>
              <a:gd name="T2" fmla="*/ 2147483647 w 288"/>
              <a:gd name="T3" fmla="*/ 2147483647 h 788"/>
              <a:gd name="T4" fmla="*/ 0 w 288"/>
              <a:gd name="T5" fmla="*/ 2147483647 h 788"/>
              <a:gd name="T6" fmla="*/ 0 w 288"/>
              <a:gd name="T7" fmla="*/ 2147483647 h 788"/>
              <a:gd name="T8" fmla="*/ 0 w 288"/>
              <a:gd name="T9" fmla="*/ 0 h 788"/>
              <a:gd name="T10" fmla="*/ 2147483647 w 288"/>
              <a:gd name="T11" fmla="*/ 2147483647 h 788"/>
              <a:gd name="T12" fmla="*/ 2147483647 w 288"/>
              <a:gd name="T13" fmla="*/ 2147483647 h 78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88" h="788">
                <a:moveTo>
                  <a:pt x="288" y="394"/>
                </a:moveTo>
                <a:lnTo>
                  <a:pt x="144" y="591"/>
                </a:lnTo>
                <a:lnTo>
                  <a:pt x="0" y="788"/>
                </a:lnTo>
                <a:lnTo>
                  <a:pt x="0" y="394"/>
                </a:lnTo>
                <a:lnTo>
                  <a:pt x="0" y="0"/>
                </a:lnTo>
                <a:lnTo>
                  <a:pt x="144" y="197"/>
                </a:lnTo>
                <a:lnTo>
                  <a:pt x="288" y="39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5" name="Oval 39"/>
          <p:cNvSpPr>
            <a:spLocks noChangeArrowheads="1"/>
          </p:cNvSpPr>
          <p:nvPr/>
        </p:nvSpPr>
        <p:spPr bwMode="auto">
          <a:xfrm>
            <a:off x="3500438" y="2403475"/>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6" name="Oval 40"/>
          <p:cNvSpPr>
            <a:spLocks noChangeArrowheads="1"/>
          </p:cNvSpPr>
          <p:nvPr/>
        </p:nvSpPr>
        <p:spPr bwMode="auto">
          <a:xfrm>
            <a:off x="3500438" y="2832100"/>
            <a:ext cx="214312" cy="215900"/>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7" name="Oval 41"/>
          <p:cNvSpPr>
            <a:spLocks noChangeArrowheads="1"/>
          </p:cNvSpPr>
          <p:nvPr/>
        </p:nvSpPr>
        <p:spPr bwMode="auto">
          <a:xfrm>
            <a:off x="3500438" y="323373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48" name="TextBox 44"/>
          <p:cNvSpPr txBox="1">
            <a:spLocks noChangeArrowheads="1"/>
          </p:cNvSpPr>
          <p:nvPr/>
        </p:nvSpPr>
        <p:spPr bwMode="auto">
          <a:xfrm>
            <a:off x="3022600" y="1765300"/>
            <a:ext cx="4565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zh-CN" altLang="en-US" sz="3600" b="1">
                <a:solidFill>
                  <a:srgbClr val="4D4D4D"/>
                </a:solidFill>
                <a:latin typeface="微软雅黑" pitchFamily="34" charset="-122"/>
                <a:ea typeface="微软雅黑" pitchFamily="34" charset="-122"/>
              </a:rPr>
              <a:t> 某某经济开发区概况</a:t>
            </a:r>
          </a:p>
        </p:txBody>
      </p:sp>
      <p:sp>
        <p:nvSpPr>
          <p:cNvPr id="14349" name="TextBox 45"/>
          <p:cNvSpPr txBox="1">
            <a:spLocks noChangeArrowheads="1"/>
          </p:cNvSpPr>
          <p:nvPr/>
        </p:nvSpPr>
        <p:spPr bwMode="auto">
          <a:xfrm>
            <a:off x="3749675" y="2270125"/>
            <a:ext cx="3429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开发区简介</a:t>
            </a:r>
          </a:p>
        </p:txBody>
      </p:sp>
      <p:sp>
        <p:nvSpPr>
          <p:cNvPr id="14350" name="TextBox 46"/>
          <p:cNvSpPr txBox="1">
            <a:spLocks noChangeArrowheads="1"/>
          </p:cNvSpPr>
          <p:nvPr/>
        </p:nvSpPr>
        <p:spPr bwMode="auto">
          <a:xfrm>
            <a:off x="3749675" y="26638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土地规划情况</a:t>
            </a:r>
          </a:p>
        </p:txBody>
      </p:sp>
      <p:sp>
        <p:nvSpPr>
          <p:cNvPr id="14351" name="TextBox 47"/>
          <p:cNvSpPr txBox="1">
            <a:spLocks noChangeArrowheads="1"/>
          </p:cNvSpPr>
          <p:nvPr/>
        </p:nvSpPr>
        <p:spPr bwMode="auto">
          <a:xfrm>
            <a:off x="3749675" y="30575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基础设施</a:t>
            </a:r>
          </a:p>
        </p:txBody>
      </p:sp>
      <p:grpSp>
        <p:nvGrpSpPr>
          <p:cNvPr id="14352" name="组合 49"/>
          <p:cNvGrpSpPr>
            <a:grpSpLocks/>
          </p:cNvGrpSpPr>
          <p:nvPr/>
        </p:nvGrpSpPr>
        <p:grpSpPr bwMode="auto">
          <a:xfrm>
            <a:off x="747713" y="2667000"/>
            <a:ext cx="1822450" cy="1827213"/>
            <a:chOff x="0" y="0"/>
            <a:chExt cx="2493962" cy="2500312"/>
          </a:xfrm>
        </p:grpSpPr>
        <p:sp>
          <p:nvSpPr>
            <p:cNvPr id="26648" name="Oval 5"/>
            <p:cNvSpPr>
              <a:spLocks noChangeArrowheads="1"/>
            </p:cNvSpPr>
            <p:nvPr/>
          </p:nvSpPr>
          <p:spPr bwMode="auto">
            <a:xfrm>
              <a:off x="198437" y="198437"/>
              <a:ext cx="2097087" cy="2103437"/>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buFont typeface="Arial" pitchFamily="34" charset="0"/>
                <a:buNone/>
              </a:pPr>
              <a:endParaRPr lang="zh-CN" altLang="en-US">
                <a:solidFill>
                  <a:srgbClr val="008D7C"/>
                </a:solidFill>
              </a:endParaRPr>
            </a:p>
          </p:txBody>
        </p:sp>
        <p:sp>
          <p:nvSpPr>
            <p:cNvPr id="26649" name="Freeform 6"/>
            <p:cNvSpPr>
              <a:spLocks/>
            </p:cNvSpPr>
            <p:nvPr/>
          </p:nvSpPr>
          <p:spPr bwMode="auto">
            <a:xfrm>
              <a:off x="179387" y="0"/>
              <a:ext cx="1035050" cy="669925"/>
            </a:xfrm>
            <a:custGeom>
              <a:avLst/>
              <a:gdLst>
                <a:gd name="T0" fmla="*/ 2147483647 w 1356"/>
                <a:gd name="T1" fmla="*/ 2147483647 h 875"/>
                <a:gd name="T2" fmla="*/ 2147483647 w 1356"/>
                <a:gd name="T3" fmla="*/ 2147483647 h 875"/>
                <a:gd name="T4" fmla="*/ 2147483647 w 1356"/>
                <a:gd name="T5" fmla="*/ 0 h 875"/>
                <a:gd name="T6" fmla="*/ 0 w 1356"/>
                <a:gd name="T7" fmla="*/ 2147483647 h 875"/>
                <a:gd name="T8" fmla="*/ 2147483647 w 1356"/>
                <a:gd name="T9" fmla="*/ 2147483647 h 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56" h="875">
                  <a:moveTo>
                    <a:pt x="149" y="875"/>
                  </a:moveTo>
                  <a:cubicBezTo>
                    <a:pt x="399" y="465"/>
                    <a:pt x="845" y="187"/>
                    <a:pt x="1356" y="173"/>
                  </a:cubicBezTo>
                  <a:lnTo>
                    <a:pt x="1356" y="0"/>
                  </a:lnTo>
                  <a:cubicBezTo>
                    <a:pt x="781" y="15"/>
                    <a:pt x="279" y="327"/>
                    <a:pt x="0" y="788"/>
                  </a:cubicBezTo>
                  <a:lnTo>
                    <a:pt x="149" y="8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7"/>
            <p:cNvSpPr>
              <a:spLocks/>
            </p:cNvSpPr>
            <p:nvPr/>
          </p:nvSpPr>
          <p:spPr bwMode="auto">
            <a:xfrm>
              <a:off x="0" y="0"/>
              <a:ext cx="2493962" cy="2500312"/>
            </a:xfrm>
            <a:custGeom>
              <a:avLst/>
              <a:gdLst>
                <a:gd name="T0" fmla="*/ 2147483647 w 3270"/>
                <a:gd name="T1" fmla="*/ 2147483647 h 3269"/>
                <a:gd name="T2" fmla="*/ 2147483647 w 3270"/>
                <a:gd name="T3" fmla="*/ 2147483647 h 3269"/>
                <a:gd name="T4" fmla="*/ 2147483647 w 3270"/>
                <a:gd name="T5" fmla="*/ 2147483647 h 3269"/>
                <a:gd name="T6" fmla="*/ 2147483647 w 3270"/>
                <a:gd name="T7" fmla="*/ 2147483647 h 3269"/>
                <a:gd name="T8" fmla="*/ 2147483647 w 3270"/>
                <a:gd name="T9" fmla="*/ 2147483647 h 3269"/>
                <a:gd name="T10" fmla="*/ 2147483647 w 3270"/>
                <a:gd name="T11" fmla="*/ 2147483647 h 3269"/>
                <a:gd name="T12" fmla="*/ 0 w 3270"/>
                <a:gd name="T13" fmla="*/ 2147483647 h 3269"/>
                <a:gd name="T14" fmla="*/ 2147483647 w 3270"/>
                <a:gd name="T15" fmla="*/ 2147483647 h 3269"/>
                <a:gd name="T16" fmla="*/ 2147483647 w 3270"/>
                <a:gd name="T17" fmla="*/ 2147483647 h 3269"/>
                <a:gd name="T18" fmla="*/ 2147483647 w 3270"/>
                <a:gd name="T19" fmla="*/ 0 h 3269"/>
                <a:gd name="T20" fmla="*/ 2147483647 w 3270"/>
                <a:gd name="T21" fmla="*/ 2147483647 h 32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 h="3269">
                  <a:moveTo>
                    <a:pt x="1665" y="172"/>
                  </a:moveTo>
                  <a:cubicBezTo>
                    <a:pt x="2458" y="188"/>
                    <a:pt x="3097" y="837"/>
                    <a:pt x="3097" y="1634"/>
                  </a:cubicBezTo>
                  <a:cubicBezTo>
                    <a:pt x="3097" y="2442"/>
                    <a:pt x="2442" y="3097"/>
                    <a:pt x="1635" y="3097"/>
                  </a:cubicBezTo>
                  <a:cubicBezTo>
                    <a:pt x="827" y="3097"/>
                    <a:pt x="172" y="2442"/>
                    <a:pt x="172" y="1634"/>
                  </a:cubicBezTo>
                  <a:cubicBezTo>
                    <a:pt x="172" y="1382"/>
                    <a:pt x="236" y="1145"/>
                    <a:pt x="349" y="938"/>
                  </a:cubicBezTo>
                  <a:lnTo>
                    <a:pt x="200" y="851"/>
                  </a:lnTo>
                  <a:cubicBezTo>
                    <a:pt x="72" y="1084"/>
                    <a:pt x="0" y="1351"/>
                    <a:pt x="0" y="1634"/>
                  </a:cubicBezTo>
                  <a:cubicBezTo>
                    <a:pt x="0" y="2537"/>
                    <a:pt x="732" y="3269"/>
                    <a:pt x="1635" y="3269"/>
                  </a:cubicBezTo>
                  <a:cubicBezTo>
                    <a:pt x="2538" y="3269"/>
                    <a:pt x="3270" y="2537"/>
                    <a:pt x="3270" y="1634"/>
                  </a:cubicBezTo>
                  <a:cubicBezTo>
                    <a:pt x="3270" y="742"/>
                    <a:pt x="2554" y="16"/>
                    <a:pt x="1665" y="0"/>
                  </a:cubicBezTo>
                  <a:lnTo>
                    <a:pt x="1665" y="17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56" name="TextBox 53"/>
          <p:cNvSpPr txBox="1">
            <a:spLocks noChangeArrowheads="1"/>
          </p:cNvSpPr>
          <p:nvPr/>
        </p:nvSpPr>
        <p:spPr bwMode="auto">
          <a:xfrm>
            <a:off x="998538" y="2962275"/>
            <a:ext cx="132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buFont typeface="Arial" pitchFamily="34" charset="0"/>
              <a:buNone/>
            </a:pPr>
            <a:r>
              <a:rPr lang="en-US" altLang="zh-CN" sz="7200" b="1">
                <a:solidFill>
                  <a:srgbClr val="C00000"/>
                </a:solidFill>
                <a:latin typeface="微软雅黑" pitchFamily="34" charset="-122"/>
                <a:ea typeface="微软雅黑" pitchFamily="34" charset="-122"/>
              </a:rPr>
              <a:t>02</a:t>
            </a:r>
            <a:endParaRPr lang="zh-CN" altLang="en-US" sz="7200" b="1">
              <a:solidFill>
                <a:srgbClr val="C00000"/>
              </a:solidFill>
              <a:latin typeface="微软雅黑" pitchFamily="34" charset="-122"/>
              <a:ea typeface="微软雅黑" pitchFamily="34" charset="-122"/>
            </a:endParaRPr>
          </a:p>
        </p:txBody>
      </p:sp>
      <p:pic>
        <p:nvPicPr>
          <p:cNvPr id="1435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8675" y="3851275"/>
            <a:ext cx="2816225" cy="315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8" name="Oval 39"/>
          <p:cNvSpPr>
            <a:spLocks noChangeArrowheads="1"/>
          </p:cNvSpPr>
          <p:nvPr/>
        </p:nvSpPr>
        <p:spPr bwMode="auto">
          <a:xfrm>
            <a:off x="3500438" y="3646488"/>
            <a:ext cx="214312" cy="214312"/>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59" name="Oval 40"/>
          <p:cNvSpPr>
            <a:spLocks noChangeArrowheads="1"/>
          </p:cNvSpPr>
          <p:nvPr/>
        </p:nvSpPr>
        <p:spPr bwMode="auto">
          <a:xfrm>
            <a:off x="3500438" y="4076700"/>
            <a:ext cx="214312" cy="214313"/>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0" name="Oval 41"/>
          <p:cNvSpPr>
            <a:spLocks noChangeArrowheads="1"/>
          </p:cNvSpPr>
          <p:nvPr/>
        </p:nvSpPr>
        <p:spPr bwMode="auto">
          <a:xfrm>
            <a:off x="3500438" y="4478338"/>
            <a:ext cx="214312" cy="212725"/>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1" name="TextBox 32"/>
          <p:cNvSpPr txBox="1">
            <a:spLocks noChangeArrowheads="1"/>
          </p:cNvSpPr>
          <p:nvPr/>
        </p:nvSpPr>
        <p:spPr bwMode="auto">
          <a:xfrm>
            <a:off x="3749675" y="34512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生活环境</a:t>
            </a:r>
          </a:p>
        </p:txBody>
      </p:sp>
      <p:sp>
        <p:nvSpPr>
          <p:cNvPr id="14362" name="TextBox 33"/>
          <p:cNvSpPr txBox="1">
            <a:spLocks noChangeArrowheads="1"/>
          </p:cNvSpPr>
          <p:nvPr/>
        </p:nvSpPr>
        <p:spPr bwMode="auto">
          <a:xfrm>
            <a:off x="3749675" y="38449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人力资源</a:t>
            </a:r>
          </a:p>
        </p:txBody>
      </p:sp>
      <p:sp>
        <p:nvSpPr>
          <p:cNvPr id="14363" name="TextBox 34"/>
          <p:cNvSpPr txBox="1">
            <a:spLocks noChangeArrowheads="1"/>
          </p:cNvSpPr>
          <p:nvPr/>
        </p:nvSpPr>
        <p:spPr bwMode="auto">
          <a:xfrm>
            <a:off x="3749675" y="4238625"/>
            <a:ext cx="34290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产业优势</a:t>
            </a:r>
          </a:p>
        </p:txBody>
      </p:sp>
      <p:sp>
        <p:nvSpPr>
          <p:cNvPr id="14364" name="Oval 41"/>
          <p:cNvSpPr>
            <a:spLocks noChangeArrowheads="1"/>
          </p:cNvSpPr>
          <p:nvPr/>
        </p:nvSpPr>
        <p:spPr bwMode="auto">
          <a:xfrm>
            <a:off x="3500438" y="4914900"/>
            <a:ext cx="214312" cy="212725"/>
          </a:xfrm>
          <a:prstGeom prst="ellipse">
            <a:avLst/>
          </a:prstGeom>
          <a:solidFill>
            <a:schemeClr val="tx1"/>
          </a:solidFill>
          <a:ln w="28575">
            <a:solidFill>
              <a:schemeClr val="bg1"/>
            </a:solidFill>
            <a:round/>
            <a:headEnd/>
            <a:tailEnd/>
          </a:ln>
        </p:spPr>
        <p:txBody>
          <a:bodyPr/>
          <a:lstStyle/>
          <a:p>
            <a:pPr>
              <a:buFont typeface="Arial" pitchFamily="34" charset="0"/>
              <a:buNone/>
            </a:pPr>
            <a:endParaRPr lang="zh-CN" altLang="en-US">
              <a:solidFill>
                <a:srgbClr val="4D4D4D"/>
              </a:solidFill>
            </a:endParaRPr>
          </a:p>
        </p:txBody>
      </p:sp>
      <p:sp>
        <p:nvSpPr>
          <p:cNvPr id="14365" name="TextBox 48"/>
          <p:cNvSpPr txBox="1">
            <a:spLocks noChangeArrowheads="1"/>
          </p:cNvSpPr>
          <p:nvPr/>
        </p:nvSpPr>
        <p:spPr bwMode="auto">
          <a:xfrm>
            <a:off x="3749675" y="4675188"/>
            <a:ext cx="34290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2000">
                <a:solidFill>
                  <a:srgbClr val="4D4D4D"/>
                </a:solidFill>
                <a:latin typeface="微软雅黑" pitchFamily="34" charset="-122"/>
                <a:ea typeface="微软雅黑" pitchFamily="34" charset="-122"/>
              </a:rPr>
              <a:t>明星企业展示</a:t>
            </a:r>
          </a:p>
        </p:txBody>
      </p:sp>
    </p:spTree>
  </p:cSld>
  <p:clrMapOvr>
    <a:masterClrMapping/>
  </p:clrMapOvr>
  <p:transition spd="slow" advTm="6184">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4357"/>
                                        </p:tgtEl>
                                        <p:attrNameLst>
                                          <p:attrName>style.visibility</p:attrName>
                                        </p:attrNameLst>
                                      </p:cBhvr>
                                      <p:to>
                                        <p:strVal val="visible"/>
                                      </p:to>
                                    </p:set>
                                    <p:animEffect transition="in" filter="fade">
                                      <p:cBhvr>
                                        <p:cTn id="7" dur="1000"/>
                                        <p:tgtEl>
                                          <p:spTgt spid="14357"/>
                                        </p:tgtEl>
                                      </p:cBhvr>
                                    </p:animEffect>
                                    <p:anim calcmode="lin" valueType="num">
                                      <p:cBhvr>
                                        <p:cTn id="8" dur="1000" fill="hold"/>
                                        <p:tgtEl>
                                          <p:spTgt spid="14357"/>
                                        </p:tgtEl>
                                        <p:attrNameLst>
                                          <p:attrName>ppt_x</p:attrName>
                                        </p:attrNameLst>
                                      </p:cBhvr>
                                      <p:tavLst>
                                        <p:tav tm="0">
                                          <p:val>
                                            <p:strVal val="#ppt_x"/>
                                          </p:val>
                                        </p:tav>
                                        <p:tav tm="100000">
                                          <p:val>
                                            <p:strVal val="#ppt_x"/>
                                          </p:val>
                                        </p:tav>
                                      </p:tavLst>
                                    </p:anim>
                                    <p:anim calcmode="lin" valueType="num">
                                      <p:cBhvr>
                                        <p:cTn id="9" dur="1000" fill="hold"/>
                                        <p:tgtEl>
                                          <p:spTgt spid="1435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1000" fill="hold"/>
                                        <p:tgtEl>
                                          <p:spTgt spid="14338"/>
                                        </p:tgtEl>
                                        <p:attrNameLst>
                                          <p:attrName>ppt_w</p:attrName>
                                        </p:attrNameLst>
                                      </p:cBhvr>
                                      <p:tavLst>
                                        <p:tav tm="0">
                                          <p:val>
                                            <p:fltVal val="0"/>
                                          </p:val>
                                        </p:tav>
                                        <p:tav tm="100000">
                                          <p:val>
                                            <p:strVal val="#ppt_w"/>
                                          </p:val>
                                        </p:tav>
                                      </p:tavLst>
                                    </p:anim>
                                    <p:anim calcmode="lin" valueType="num">
                                      <p:cBhvr>
                                        <p:cTn id="14" dur="1000" fill="hold"/>
                                        <p:tgtEl>
                                          <p:spTgt spid="14338"/>
                                        </p:tgtEl>
                                        <p:attrNameLst>
                                          <p:attrName>ppt_h</p:attrName>
                                        </p:attrNameLst>
                                      </p:cBhvr>
                                      <p:tavLst>
                                        <p:tav tm="0">
                                          <p:val>
                                            <p:fltVal val="0"/>
                                          </p:val>
                                        </p:tav>
                                        <p:tav tm="100000">
                                          <p:val>
                                            <p:strVal val="#ppt_h"/>
                                          </p:val>
                                        </p:tav>
                                      </p:tavLst>
                                    </p:anim>
                                    <p:anim calcmode="lin" valueType="num">
                                      <p:cBhvr>
                                        <p:cTn id="15" dur="1000" fill="hold"/>
                                        <p:tgtEl>
                                          <p:spTgt spid="14338"/>
                                        </p:tgtEl>
                                        <p:attrNameLst>
                                          <p:attrName>style.rotation</p:attrName>
                                        </p:attrNameLst>
                                      </p:cBhvr>
                                      <p:tavLst>
                                        <p:tav tm="0">
                                          <p:val>
                                            <p:fltVal val="90"/>
                                          </p:val>
                                        </p:tav>
                                        <p:tav tm="100000">
                                          <p:val>
                                            <p:fltVal val="0"/>
                                          </p:val>
                                        </p:tav>
                                      </p:tavLst>
                                    </p:anim>
                                    <p:animEffect transition="in" filter="fade">
                                      <p:cBhvr>
                                        <p:cTn id="16" dur="1000"/>
                                        <p:tgtEl>
                                          <p:spTgt spid="14338"/>
                                        </p:tgtEl>
                                      </p:cBhvr>
                                    </p:animEffect>
                                  </p:childTnLst>
                                </p:cTn>
                              </p:par>
                            </p:childTnLst>
                          </p:cTn>
                        </p:par>
                        <p:par>
                          <p:cTn id="17" fill="hold" nodeType="afterGroup">
                            <p:stCondLst>
                              <p:cond delay="2000"/>
                            </p:stCondLst>
                            <p:childTnLst>
                              <p:par>
                                <p:cTn id="18" presetID="2" presetClass="entr" presetSubtype="8" fill="hold" nodeType="afterEffect">
                                  <p:stCondLst>
                                    <p:cond delay="0"/>
                                  </p:stCondLst>
                                  <p:childTnLst>
                                    <p:set>
                                      <p:cBhvr>
                                        <p:cTn id="19" dur="1" fill="hold">
                                          <p:stCondLst>
                                            <p:cond delay="0"/>
                                          </p:stCondLst>
                                        </p:cTn>
                                        <p:tgtEl>
                                          <p:spTgt spid="14352"/>
                                        </p:tgtEl>
                                        <p:attrNameLst>
                                          <p:attrName>style.visibility</p:attrName>
                                        </p:attrNameLst>
                                      </p:cBhvr>
                                      <p:to>
                                        <p:strVal val="visible"/>
                                      </p:to>
                                    </p:set>
                                    <p:anim calcmode="lin" valueType="num">
                                      <p:cBhvr additive="base">
                                        <p:cTn id="20" dur="1000" fill="hold"/>
                                        <p:tgtEl>
                                          <p:spTgt spid="14352"/>
                                        </p:tgtEl>
                                        <p:attrNameLst>
                                          <p:attrName>ppt_x</p:attrName>
                                        </p:attrNameLst>
                                      </p:cBhvr>
                                      <p:tavLst>
                                        <p:tav tm="0">
                                          <p:val>
                                            <p:strVal val="0-#ppt_w/2"/>
                                          </p:val>
                                        </p:tav>
                                        <p:tav tm="100000">
                                          <p:val>
                                            <p:strVal val="#ppt_x"/>
                                          </p:val>
                                        </p:tav>
                                      </p:tavLst>
                                    </p:anim>
                                    <p:anim calcmode="lin" valueType="num">
                                      <p:cBhvr additive="base">
                                        <p:cTn id="21" dur="1000" fill="hold"/>
                                        <p:tgtEl>
                                          <p:spTgt spid="14352"/>
                                        </p:tgtEl>
                                        <p:attrNameLst>
                                          <p:attrName>ppt_y</p:attrName>
                                        </p:attrNameLst>
                                      </p:cBhvr>
                                      <p:tavLst>
                                        <p:tav tm="0">
                                          <p:val>
                                            <p:strVal val="#ppt_y"/>
                                          </p:val>
                                        </p:tav>
                                        <p:tav tm="100000">
                                          <p:val>
                                            <p:strVal val="#ppt_y"/>
                                          </p:val>
                                        </p:tav>
                                      </p:tavLst>
                                    </p:anim>
                                  </p:childTnLst>
                                </p:cTn>
                              </p:par>
                              <p:par>
                                <p:cTn id="22" presetID="8" presetClass="emph" presetSubtype="0" fill="hold" nodeType="withEffect">
                                  <p:stCondLst>
                                    <p:cond delay="0"/>
                                  </p:stCondLst>
                                  <p:childTnLst>
                                    <p:animRot by="21600000">
                                      <p:cBhvr>
                                        <p:cTn id="23" dur="1000" fill="hold"/>
                                        <p:tgtEl>
                                          <p:spTgt spid="14352"/>
                                        </p:tgtEl>
                                        <p:attrNameLst>
                                          <p:attrName>r</p:attrName>
                                        </p:attrNameLst>
                                      </p:cBhvr>
                                    </p:animRot>
                                  </p:childTnLst>
                                </p:cTn>
                              </p:par>
                            </p:childTnLst>
                          </p:cTn>
                        </p:par>
                        <p:par>
                          <p:cTn id="24" fill="hold" nodeType="afterGroup">
                            <p:stCondLst>
                              <p:cond delay="3000"/>
                            </p:stCondLst>
                            <p:childTnLst>
                              <p:par>
                                <p:cTn id="25" presetID="31" presetClass="entr" presetSubtype="0" fill="hold" grpId="0" nodeType="afterEffect">
                                  <p:stCondLst>
                                    <p:cond delay="0"/>
                                  </p:stCondLst>
                                  <p:childTnLst>
                                    <p:set>
                                      <p:cBhvr>
                                        <p:cTn id="26" dur="1" fill="hold">
                                          <p:stCondLst>
                                            <p:cond delay="0"/>
                                          </p:stCondLst>
                                        </p:cTn>
                                        <p:tgtEl>
                                          <p:spTgt spid="14356"/>
                                        </p:tgtEl>
                                        <p:attrNameLst>
                                          <p:attrName>style.visibility</p:attrName>
                                        </p:attrNameLst>
                                      </p:cBhvr>
                                      <p:to>
                                        <p:strVal val="visible"/>
                                      </p:to>
                                    </p:set>
                                    <p:anim calcmode="lin" valueType="num">
                                      <p:cBhvr>
                                        <p:cTn id="27" dur="400" fill="hold"/>
                                        <p:tgtEl>
                                          <p:spTgt spid="14356"/>
                                        </p:tgtEl>
                                        <p:attrNameLst>
                                          <p:attrName>ppt_w</p:attrName>
                                        </p:attrNameLst>
                                      </p:cBhvr>
                                      <p:tavLst>
                                        <p:tav tm="0">
                                          <p:val>
                                            <p:fltVal val="0"/>
                                          </p:val>
                                        </p:tav>
                                        <p:tav tm="100000">
                                          <p:val>
                                            <p:strVal val="#ppt_w"/>
                                          </p:val>
                                        </p:tav>
                                      </p:tavLst>
                                    </p:anim>
                                    <p:anim calcmode="lin" valueType="num">
                                      <p:cBhvr>
                                        <p:cTn id="28" dur="400" fill="hold"/>
                                        <p:tgtEl>
                                          <p:spTgt spid="14356"/>
                                        </p:tgtEl>
                                        <p:attrNameLst>
                                          <p:attrName>ppt_h</p:attrName>
                                        </p:attrNameLst>
                                      </p:cBhvr>
                                      <p:tavLst>
                                        <p:tav tm="0">
                                          <p:val>
                                            <p:fltVal val="0"/>
                                          </p:val>
                                        </p:tav>
                                        <p:tav tm="100000">
                                          <p:val>
                                            <p:strVal val="#ppt_h"/>
                                          </p:val>
                                        </p:tav>
                                      </p:tavLst>
                                    </p:anim>
                                    <p:anim calcmode="lin" valueType="num">
                                      <p:cBhvr>
                                        <p:cTn id="29" dur="400" fill="hold"/>
                                        <p:tgtEl>
                                          <p:spTgt spid="14356"/>
                                        </p:tgtEl>
                                        <p:attrNameLst>
                                          <p:attrName>style.rotation</p:attrName>
                                        </p:attrNameLst>
                                      </p:cBhvr>
                                      <p:tavLst>
                                        <p:tav tm="0">
                                          <p:val>
                                            <p:fltVal val="90"/>
                                          </p:val>
                                        </p:tav>
                                        <p:tav tm="100000">
                                          <p:val>
                                            <p:fltVal val="0"/>
                                          </p:val>
                                        </p:tav>
                                      </p:tavLst>
                                    </p:anim>
                                    <p:animEffect transition="in" filter="fade">
                                      <p:cBhvr>
                                        <p:cTn id="30" dur="400"/>
                                        <p:tgtEl>
                                          <p:spTgt spid="14356"/>
                                        </p:tgtEl>
                                      </p:cBhvr>
                                    </p:animEffect>
                                  </p:childTnLst>
                                </p:cTn>
                              </p:par>
                            </p:childTnLst>
                          </p:cTn>
                        </p:par>
                        <p:par>
                          <p:cTn id="31" fill="hold" nodeType="afterGroup">
                            <p:stCondLst>
                              <p:cond delay="3400"/>
                            </p:stCondLst>
                            <p:childTnLst>
                              <p:par>
                                <p:cTn id="32" presetID="22" presetClass="entr" presetSubtype="4" fill="hold" grpId="0" nodeType="afterEffect">
                                  <p:stCondLst>
                                    <p:cond delay="0"/>
                                  </p:stCondLst>
                                  <p:childTnLst>
                                    <p:set>
                                      <p:cBhvr>
                                        <p:cTn id="33" dur="1" fill="hold">
                                          <p:stCondLst>
                                            <p:cond delay="0"/>
                                          </p:stCondLst>
                                        </p:cTn>
                                        <p:tgtEl>
                                          <p:spTgt spid="14343"/>
                                        </p:tgtEl>
                                        <p:attrNameLst>
                                          <p:attrName>style.visibility</p:attrName>
                                        </p:attrNameLst>
                                      </p:cBhvr>
                                      <p:to>
                                        <p:strVal val="visible"/>
                                      </p:to>
                                    </p:set>
                                    <p:animEffect transition="in" filter="wipe(down)">
                                      <p:cBhvr>
                                        <p:cTn id="34" dur="500"/>
                                        <p:tgtEl>
                                          <p:spTgt spid="14343"/>
                                        </p:tgtEl>
                                      </p:cBhvr>
                                    </p:animEffect>
                                  </p:childTnLst>
                                </p:cTn>
                              </p:par>
                            </p:childTnLst>
                          </p:cTn>
                        </p:par>
                        <p:par>
                          <p:cTn id="35" fill="hold" nodeType="afterGroup">
                            <p:stCondLst>
                              <p:cond delay="3900"/>
                            </p:stCondLst>
                            <p:childTnLst>
                              <p:par>
                                <p:cTn id="36" presetID="12" presetClass="entr" presetSubtype="8" fill="hold" grpId="0" nodeType="afterEffect">
                                  <p:stCondLst>
                                    <p:cond delay="0"/>
                                  </p:stCondLst>
                                  <p:childTnLst>
                                    <p:set>
                                      <p:cBhvr>
                                        <p:cTn id="37" dur="1" fill="hold">
                                          <p:stCondLst>
                                            <p:cond delay="0"/>
                                          </p:stCondLst>
                                        </p:cTn>
                                        <p:tgtEl>
                                          <p:spTgt spid="14344"/>
                                        </p:tgtEl>
                                        <p:attrNameLst>
                                          <p:attrName>style.visibility</p:attrName>
                                        </p:attrNameLst>
                                      </p:cBhvr>
                                      <p:to>
                                        <p:strVal val="visible"/>
                                      </p:to>
                                    </p:set>
                                    <p:anim calcmode="lin" valueType="num">
                                      <p:cBhvr additive="base">
                                        <p:cTn id="38" dur="300"/>
                                        <p:tgtEl>
                                          <p:spTgt spid="14344"/>
                                        </p:tgtEl>
                                        <p:attrNameLst>
                                          <p:attrName>ppt_x</p:attrName>
                                        </p:attrNameLst>
                                      </p:cBhvr>
                                      <p:tavLst>
                                        <p:tav tm="0">
                                          <p:val>
                                            <p:strVal val="#ppt_x-#ppt_w*1.125000"/>
                                          </p:val>
                                        </p:tav>
                                        <p:tav tm="100000">
                                          <p:val>
                                            <p:strVal val="#ppt_x"/>
                                          </p:val>
                                        </p:tav>
                                      </p:tavLst>
                                    </p:anim>
                                    <p:animEffect transition="in" filter="wipe(right)">
                                      <p:cBhvr>
                                        <p:cTn id="39" dur="300"/>
                                        <p:tgtEl>
                                          <p:spTgt spid="14344"/>
                                        </p:tgtEl>
                                      </p:cBhvr>
                                    </p:animEffect>
                                  </p:childTnLst>
                                </p:cTn>
                              </p:par>
                            </p:childTnLst>
                          </p:cTn>
                        </p:par>
                        <p:par>
                          <p:cTn id="40" fill="hold" nodeType="afterGroup">
                            <p:stCondLst>
                              <p:cond delay="42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14348"/>
                                        </p:tgtEl>
                                        <p:attrNameLst>
                                          <p:attrName>style.visibility</p:attrName>
                                        </p:attrNameLst>
                                      </p:cBhvr>
                                      <p:to>
                                        <p:strVal val="visible"/>
                                      </p:to>
                                    </p:set>
                                    <p:anim by="(-#ppt_w*2)" calcmode="lin" valueType="num">
                                      <p:cBhvr rctx="PPT">
                                        <p:cTn id="43" dur="250" autoRev="1" fill="hold">
                                          <p:stCondLst>
                                            <p:cond delay="0"/>
                                          </p:stCondLst>
                                        </p:cTn>
                                        <p:tgtEl>
                                          <p:spTgt spid="14348"/>
                                        </p:tgtEl>
                                        <p:attrNameLst>
                                          <p:attrName>ppt_w</p:attrName>
                                        </p:attrNameLst>
                                      </p:cBhvr>
                                    </p:anim>
                                    <p:anim by="(#ppt_w*0.50)" calcmode="lin" valueType="num">
                                      <p:cBhvr>
                                        <p:cTn id="44" dur="250" decel="50000" autoRev="1" fill="hold">
                                          <p:stCondLst>
                                            <p:cond delay="0"/>
                                          </p:stCondLst>
                                        </p:cTn>
                                        <p:tgtEl>
                                          <p:spTgt spid="14348"/>
                                        </p:tgtEl>
                                        <p:attrNameLst>
                                          <p:attrName>ppt_x</p:attrName>
                                        </p:attrNameLst>
                                      </p:cBhvr>
                                    </p:anim>
                                    <p:anim from="(-#ppt_h/2)" to="(#ppt_y)" calcmode="lin" valueType="num">
                                      <p:cBhvr>
                                        <p:cTn id="45" dur="500" fill="hold">
                                          <p:stCondLst>
                                            <p:cond delay="0"/>
                                          </p:stCondLst>
                                        </p:cTn>
                                        <p:tgtEl>
                                          <p:spTgt spid="14348"/>
                                        </p:tgtEl>
                                        <p:attrNameLst>
                                          <p:attrName>ppt_y</p:attrName>
                                        </p:attrNameLst>
                                      </p:cBhvr>
                                    </p:anim>
                                    <p:animRot by="21600000">
                                      <p:cBhvr>
                                        <p:cTn id="46" dur="500" fill="hold">
                                          <p:stCondLst>
                                            <p:cond delay="0"/>
                                          </p:stCondLst>
                                        </p:cTn>
                                        <p:tgtEl>
                                          <p:spTgt spid="14348"/>
                                        </p:tgtEl>
                                        <p:attrNameLst>
                                          <p:attrName>r</p:attrName>
                                        </p:attrNameLst>
                                      </p:cBhvr>
                                    </p:animRot>
                                  </p:childTnLst>
                                </p:cTn>
                              </p:par>
                            </p:childTnLst>
                          </p:cTn>
                        </p:par>
                        <p:par>
                          <p:cTn id="47" fill="hold" nodeType="afterGroup">
                            <p:stCondLst>
                              <p:cond delay="5150"/>
                            </p:stCondLst>
                            <p:childTnLst>
                              <p:par>
                                <p:cTn id="48" presetID="22" presetClass="entr" presetSubtype="1" fill="hold" nodeType="afterEffect">
                                  <p:stCondLst>
                                    <p:cond delay="0"/>
                                  </p:stCondLst>
                                  <p:childTnLst>
                                    <p:set>
                                      <p:cBhvr>
                                        <p:cTn id="49" dur="1" fill="hold">
                                          <p:stCondLst>
                                            <p:cond delay="0"/>
                                          </p:stCondLst>
                                        </p:cTn>
                                        <p:tgtEl>
                                          <p:spTgt spid="14342"/>
                                        </p:tgtEl>
                                        <p:attrNameLst>
                                          <p:attrName>style.visibility</p:attrName>
                                        </p:attrNameLst>
                                      </p:cBhvr>
                                      <p:to>
                                        <p:strVal val="visible"/>
                                      </p:to>
                                    </p:set>
                                    <p:animEffect transition="in" filter="wipe(up)">
                                      <p:cBhvr>
                                        <p:cTn id="50" dur="500"/>
                                        <p:tgtEl>
                                          <p:spTgt spid="14342"/>
                                        </p:tgtEl>
                                      </p:cBhvr>
                                    </p:animEffect>
                                  </p:childTnLst>
                                </p:cTn>
                              </p:par>
                            </p:childTnLst>
                          </p:cTn>
                        </p:par>
                        <p:par>
                          <p:cTn id="51" fill="hold" nodeType="afterGroup">
                            <p:stCondLst>
                              <p:cond delay="5650"/>
                            </p:stCondLst>
                            <p:childTnLst>
                              <p:par>
                                <p:cTn id="52" presetID="2" presetClass="entr" presetSubtype="12" fill="hold" grpId="0" nodeType="afterEffect">
                                  <p:stCondLst>
                                    <p:cond delay="0"/>
                                  </p:stCondLst>
                                  <p:childTnLst>
                                    <p:set>
                                      <p:cBhvr>
                                        <p:cTn id="53" dur="1" fill="hold">
                                          <p:stCondLst>
                                            <p:cond delay="0"/>
                                          </p:stCondLst>
                                        </p:cTn>
                                        <p:tgtEl>
                                          <p:spTgt spid="14345"/>
                                        </p:tgtEl>
                                        <p:attrNameLst>
                                          <p:attrName>style.visibility</p:attrName>
                                        </p:attrNameLst>
                                      </p:cBhvr>
                                      <p:to>
                                        <p:strVal val="visible"/>
                                      </p:to>
                                    </p:set>
                                    <p:anim calcmode="lin" valueType="num">
                                      <p:cBhvr additive="base">
                                        <p:cTn id="54" dur="500" fill="hold"/>
                                        <p:tgtEl>
                                          <p:spTgt spid="14345"/>
                                        </p:tgtEl>
                                        <p:attrNameLst>
                                          <p:attrName>ppt_x</p:attrName>
                                        </p:attrNameLst>
                                      </p:cBhvr>
                                      <p:tavLst>
                                        <p:tav tm="0">
                                          <p:val>
                                            <p:strVal val="0-#ppt_w/2"/>
                                          </p:val>
                                        </p:tav>
                                        <p:tav tm="100000">
                                          <p:val>
                                            <p:strVal val="#ppt_x"/>
                                          </p:val>
                                        </p:tav>
                                      </p:tavLst>
                                    </p:anim>
                                    <p:anim calcmode="lin" valueType="num">
                                      <p:cBhvr additive="base">
                                        <p:cTn id="55" dur="500" fill="hold"/>
                                        <p:tgtEl>
                                          <p:spTgt spid="14345"/>
                                        </p:tgtEl>
                                        <p:attrNameLst>
                                          <p:attrName>ppt_y</p:attrName>
                                        </p:attrNameLst>
                                      </p:cBhvr>
                                      <p:tavLst>
                                        <p:tav tm="0">
                                          <p:val>
                                            <p:strVal val="1+#ppt_h/2"/>
                                          </p:val>
                                        </p:tav>
                                        <p:tav tm="100000">
                                          <p:val>
                                            <p:strVal val="#ppt_y"/>
                                          </p:val>
                                        </p:tav>
                                      </p:tavLst>
                                    </p:anim>
                                  </p:childTnLst>
                                </p:cTn>
                              </p:par>
                              <p:par>
                                <p:cTn id="56" presetID="2" presetClass="entr" presetSubtype="12" fill="hold" grpId="0" nodeType="withEffect">
                                  <p:stCondLst>
                                    <p:cond delay="100"/>
                                  </p:stCondLst>
                                  <p:childTnLst>
                                    <p:set>
                                      <p:cBhvr>
                                        <p:cTn id="57" dur="1" fill="hold">
                                          <p:stCondLst>
                                            <p:cond delay="0"/>
                                          </p:stCondLst>
                                        </p:cTn>
                                        <p:tgtEl>
                                          <p:spTgt spid="14346"/>
                                        </p:tgtEl>
                                        <p:attrNameLst>
                                          <p:attrName>style.visibility</p:attrName>
                                        </p:attrNameLst>
                                      </p:cBhvr>
                                      <p:to>
                                        <p:strVal val="visible"/>
                                      </p:to>
                                    </p:set>
                                    <p:anim calcmode="lin" valueType="num">
                                      <p:cBhvr additive="base">
                                        <p:cTn id="58" dur="500" fill="hold"/>
                                        <p:tgtEl>
                                          <p:spTgt spid="14346"/>
                                        </p:tgtEl>
                                        <p:attrNameLst>
                                          <p:attrName>ppt_x</p:attrName>
                                        </p:attrNameLst>
                                      </p:cBhvr>
                                      <p:tavLst>
                                        <p:tav tm="0">
                                          <p:val>
                                            <p:strVal val="0-#ppt_w/2"/>
                                          </p:val>
                                        </p:tav>
                                        <p:tav tm="100000">
                                          <p:val>
                                            <p:strVal val="#ppt_x"/>
                                          </p:val>
                                        </p:tav>
                                      </p:tavLst>
                                    </p:anim>
                                    <p:anim calcmode="lin" valueType="num">
                                      <p:cBhvr additive="base">
                                        <p:cTn id="59" dur="500" fill="hold"/>
                                        <p:tgtEl>
                                          <p:spTgt spid="14346"/>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14347"/>
                                        </p:tgtEl>
                                        <p:attrNameLst>
                                          <p:attrName>style.visibility</p:attrName>
                                        </p:attrNameLst>
                                      </p:cBhvr>
                                      <p:to>
                                        <p:strVal val="visible"/>
                                      </p:to>
                                    </p:set>
                                    <p:anim calcmode="lin" valueType="num">
                                      <p:cBhvr additive="base">
                                        <p:cTn id="62" dur="500" fill="hold"/>
                                        <p:tgtEl>
                                          <p:spTgt spid="14347"/>
                                        </p:tgtEl>
                                        <p:attrNameLst>
                                          <p:attrName>ppt_x</p:attrName>
                                        </p:attrNameLst>
                                      </p:cBhvr>
                                      <p:tavLst>
                                        <p:tav tm="0">
                                          <p:val>
                                            <p:strVal val="0-#ppt_w/2"/>
                                          </p:val>
                                        </p:tav>
                                        <p:tav tm="100000">
                                          <p:val>
                                            <p:strVal val="#ppt_x"/>
                                          </p:val>
                                        </p:tav>
                                      </p:tavLst>
                                    </p:anim>
                                    <p:anim calcmode="lin" valueType="num">
                                      <p:cBhvr additive="base">
                                        <p:cTn id="63" dur="500" fill="hold"/>
                                        <p:tgtEl>
                                          <p:spTgt spid="14347"/>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350"/>
                            </p:stCondLst>
                            <p:childTnLst>
                              <p:par>
                                <p:cTn id="65" presetID="22" presetClass="entr" presetSubtype="8" fill="hold" grpId="0" nodeType="afterEffect">
                                  <p:stCondLst>
                                    <p:cond delay="0"/>
                                  </p:stCondLst>
                                  <p:childTnLst>
                                    <p:set>
                                      <p:cBhvr>
                                        <p:cTn id="66" dur="1" fill="hold">
                                          <p:stCondLst>
                                            <p:cond delay="0"/>
                                          </p:stCondLst>
                                        </p:cTn>
                                        <p:tgtEl>
                                          <p:spTgt spid="14349"/>
                                        </p:tgtEl>
                                        <p:attrNameLst>
                                          <p:attrName>style.visibility</p:attrName>
                                        </p:attrNameLst>
                                      </p:cBhvr>
                                      <p:to>
                                        <p:strVal val="visible"/>
                                      </p:to>
                                    </p:set>
                                    <p:animEffect transition="in" filter="wipe(left)">
                                      <p:cBhvr>
                                        <p:cTn id="67" dur="500"/>
                                        <p:tgtEl>
                                          <p:spTgt spid="14349"/>
                                        </p:tgtEl>
                                      </p:cBhvr>
                                    </p:animEffect>
                                  </p:childTnLst>
                                </p:cTn>
                              </p:par>
                              <p:par>
                                <p:cTn id="68" presetID="22" presetClass="entr" presetSubtype="8" fill="hold" grpId="0" nodeType="withEffect">
                                  <p:stCondLst>
                                    <p:cond delay="100"/>
                                  </p:stCondLst>
                                  <p:childTnLst>
                                    <p:set>
                                      <p:cBhvr>
                                        <p:cTn id="69" dur="1" fill="hold">
                                          <p:stCondLst>
                                            <p:cond delay="0"/>
                                          </p:stCondLst>
                                        </p:cTn>
                                        <p:tgtEl>
                                          <p:spTgt spid="14350"/>
                                        </p:tgtEl>
                                        <p:attrNameLst>
                                          <p:attrName>style.visibility</p:attrName>
                                        </p:attrNameLst>
                                      </p:cBhvr>
                                      <p:to>
                                        <p:strVal val="visible"/>
                                      </p:to>
                                    </p:set>
                                    <p:animEffect transition="in" filter="wipe(left)">
                                      <p:cBhvr>
                                        <p:cTn id="70" dur="500"/>
                                        <p:tgtEl>
                                          <p:spTgt spid="14350"/>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14351"/>
                                        </p:tgtEl>
                                        <p:attrNameLst>
                                          <p:attrName>style.visibility</p:attrName>
                                        </p:attrNameLst>
                                      </p:cBhvr>
                                      <p:to>
                                        <p:strVal val="visible"/>
                                      </p:to>
                                    </p:set>
                                    <p:animEffect transition="in" filter="wipe(left)">
                                      <p:cBhvr>
                                        <p:cTn id="73" dur="500"/>
                                        <p:tgtEl>
                                          <p:spTgt spid="14351"/>
                                        </p:tgtEl>
                                      </p:cBhvr>
                                    </p:animEffect>
                                  </p:childTnLst>
                                </p:cTn>
                              </p:par>
                            </p:childTnLst>
                          </p:cTn>
                        </p:par>
                        <p:par>
                          <p:cTn id="74" fill="hold" nodeType="afterGroup">
                            <p:stCondLst>
                              <p:cond delay="7050"/>
                            </p:stCondLst>
                            <p:childTnLst>
                              <p:par>
                                <p:cTn id="75" presetID="2" presetClass="entr" presetSubtype="12" fill="hold" grpId="0" nodeType="afterEffect">
                                  <p:stCondLst>
                                    <p:cond delay="0"/>
                                  </p:stCondLst>
                                  <p:childTnLst>
                                    <p:set>
                                      <p:cBhvr>
                                        <p:cTn id="76" dur="1" fill="hold">
                                          <p:stCondLst>
                                            <p:cond delay="0"/>
                                          </p:stCondLst>
                                        </p:cTn>
                                        <p:tgtEl>
                                          <p:spTgt spid="14358"/>
                                        </p:tgtEl>
                                        <p:attrNameLst>
                                          <p:attrName>style.visibility</p:attrName>
                                        </p:attrNameLst>
                                      </p:cBhvr>
                                      <p:to>
                                        <p:strVal val="visible"/>
                                      </p:to>
                                    </p:set>
                                    <p:anim calcmode="lin" valueType="num">
                                      <p:cBhvr additive="base">
                                        <p:cTn id="77" dur="500" fill="hold"/>
                                        <p:tgtEl>
                                          <p:spTgt spid="14358"/>
                                        </p:tgtEl>
                                        <p:attrNameLst>
                                          <p:attrName>ppt_x</p:attrName>
                                        </p:attrNameLst>
                                      </p:cBhvr>
                                      <p:tavLst>
                                        <p:tav tm="0">
                                          <p:val>
                                            <p:strVal val="0-#ppt_w/2"/>
                                          </p:val>
                                        </p:tav>
                                        <p:tav tm="100000">
                                          <p:val>
                                            <p:strVal val="#ppt_x"/>
                                          </p:val>
                                        </p:tav>
                                      </p:tavLst>
                                    </p:anim>
                                    <p:anim calcmode="lin" valueType="num">
                                      <p:cBhvr additive="base">
                                        <p:cTn id="78" dur="500" fill="hold"/>
                                        <p:tgtEl>
                                          <p:spTgt spid="14358"/>
                                        </p:tgtEl>
                                        <p:attrNameLst>
                                          <p:attrName>ppt_y</p:attrName>
                                        </p:attrNameLst>
                                      </p:cBhvr>
                                      <p:tavLst>
                                        <p:tav tm="0">
                                          <p:val>
                                            <p:strVal val="1+#ppt_h/2"/>
                                          </p:val>
                                        </p:tav>
                                        <p:tav tm="100000">
                                          <p:val>
                                            <p:strVal val="#ppt_y"/>
                                          </p:val>
                                        </p:tav>
                                      </p:tavLst>
                                    </p:anim>
                                  </p:childTnLst>
                                </p:cTn>
                              </p:par>
                              <p:par>
                                <p:cTn id="79" presetID="2" presetClass="entr" presetSubtype="12" fill="hold" grpId="0" nodeType="withEffect">
                                  <p:stCondLst>
                                    <p:cond delay="100"/>
                                  </p:stCondLst>
                                  <p:childTnLst>
                                    <p:set>
                                      <p:cBhvr>
                                        <p:cTn id="80" dur="1" fill="hold">
                                          <p:stCondLst>
                                            <p:cond delay="0"/>
                                          </p:stCondLst>
                                        </p:cTn>
                                        <p:tgtEl>
                                          <p:spTgt spid="14359"/>
                                        </p:tgtEl>
                                        <p:attrNameLst>
                                          <p:attrName>style.visibility</p:attrName>
                                        </p:attrNameLst>
                                      </p:cBhvr>
                                      <p:to>
                                        <p:strVal val="visible"/>
                                      </p:to>
                                    </p:set>
                                    <p:anim calcmode="lin" valueType="num">
                                      <p:cBhvr additive="base">
                                        <p:cTn id="81" dur="500" fill="hold"/>
                                        <p:tgtEl>
                                          <p:spTgt spid="14359"/>
                                        </p:tgtEl>
                                        <p:attrNameLst>
                                          <p:attrName>ppt_x</p:attrName>
                                        </p:attrNameLst>
                                      </p:cBhvr>
                                      <p:tavLst>
                                        <p:tav tm="0">
                                          <p:val>
                                            <p:strVal val="0-#ppt_w/2"/>
                                          </p:val>
                                        </p:tav>
                                        <p:tav tm="100000">
                                          <p:val>
                                            <p:strVal val="#ppt_x"/>
                                          </p:val>
                                        </p:tav>
                                      </p:tavLst>
                                    </p:anim>
                                    <p:anim calcmode="lin" valueType="num">
                                      <p:cBhvr additive="base">
                                        <p:cTn id="82" dur="500" fill="hold"/>
                                        <p:tgtEl>
                                          <p:spTgt spid="14359"/>
                                        </p:tgtEl>
                                        <p:attrNameLst>
                                          <p:attrName>ppt_y</p:attrName>
                                        </p:attrNameLst>
                                      </p:cBhvr>
                                      <p:tavLst>
                                        <p:tav tm="0">
                                          <p:val>
                                            <p:strVal val="1+#ppt_h/2"/>
                                          </p:val>
                                        </p:tav>
                                        <p:tav tm="100000">
                                          <p:val>
                                            <p:strVal val="#ppt_y"/>
                                          </p:val>
                                        </p:tav>
                                      </p:tavLst>
                                    </p:anim>
                                  </p:childTnLst>
                                </p:cTn>
                              </p:par>
                              <p:par>
                                <p:cTn id="83" presetID="2" presetClass="entr" presetSubtype="12" fill="hold" grpId="0" nodeType="withEffect">
                                  <p:stCondLst>
                                    <p:cond delay="200"/>
                                  </p:stCondLst>
                                  <p:childTnLst>
                                    <p:set>
                                      <p:cBhvr>
                                        <p:cTn id="84" dur="1" fill="hold">
                                          <p:stCondLst>
                                            <p:cond delay="0"/>
                                          </p:stCondLst>
                                        </p:cTn>
                                        <p:tgtEl>
                                          <p:spTgt spid="14360"/>
                                        </p:tgtEl>
                                        <p:attrNameLst>
                                          <p:attrName>style.visibility</p:attrName>
                                        </p:attrNameLst>
                                      </p:cBhvr>
                                      <p:to>
                                        <p:strVal val="visible"/>
                                      </p:to>
                                    </p:set>
                                    <p:anim calcmode="lin" valueType="num">
                                      <p:cBhvr additive="base">
                                        <p:cTn id="85" dur="500" fill="hold"/>
                                        <p:tgtEl>
                                          <p:spTgt spid="14360"/>
                                        </p:tgtEl>
                                        <p:attrNameLst>
                                          <p:attrName>ppt_x</p:attrName>
                                        </p:attrNameLst>
                                      </p:cBhvr>
                                      <p:tavLst>
                                        <p:tav tm="0">
                                          <p:val>
                                            <p:strVal val="0-#ppt_w/2"/>
                                          </p:val>
                                        </p:tav>
                                        <p:tav tm="100000">
                                          <p:val>
                                            <p:strVal val="#ppt_x"/>
                                          </p:val>
                                        </p:tav>
                                      </p:tavLst>
                                    </p:anim>
                                    <p:anim calcmode="lin" valueType="num">
                                      <p:cBhvr additive="base">
                                        <p:cTn id="86" dur="500" fill="hold"/>
                                        <p:tgtEl>
                                          <p:spTgt spid="14360"/>
                                        </p:tgtEl>
                                        <p:attrNameLst>
                                          <p:attrName>ppt_y</p:attrName>
                                        </p:attrNameLst>
                                      </p:cBhvr>
                                      <p:tavLst>
                                        <p:tav tm="0">
                                          <p:val>
                                            <p:strVal val="1+#ppt_h/2"/>
                                          </p:val>
                                        </p:tav>
                                        <p:tav tm="100000">
                                          <p:val>
                                            <p:strVal val="#ppt_y"/>
                                          </p:val>
                                        </p:tav>
                                      </p:tavLst>
                                    </p:anim>
                                  </p:childTnLst>
                                </p:cTn>
                              </p:par>
                            </p:childTnLst>
                          </p:cTn>
                        </p:par>
                        <p:par>
                          <p:cTn id="87" fill="hold" nodeType="afterGroup">
                            <p:stCondLst>
                              <p:cond delay="7750"/>
                            </p:stCondLst>
                            <p:childTnLst>
                              <p:par>
                                <p:cTn id="88" presetID="22" presetClass="entr" presetSubtype="8" fill="hold" grpId="0" nodeType="afterEffect">
                                  <p:stCondLst>
                                    <p:cond delay="0"/>
                                  </p:stCondLst>
                                  <p:childTnLst>
                                    <p:set>
                                      <p:cBhvr>
                                        <p:cTn id="89" dur="1" fill="hold">
                                          <p:stCondLst>
                                            <p:cond delay="0"/>
                                          </p:stCondLst>
                                        </p:cTn>
                                        <p:tgtEl>
                                          <p:spTgt spid="14361"/>
                                        </p:tgtEl>
                                        <p:attrNameLst>
                                          <p:attrName>style.visibility</p:attrName>
                                        </p:attrNameLst>
                                      </p:cBhvr>
                                      <p:to>
                                        <p:strVal val="visible"/>
                                      </p:to>
                                    </p:set>
                                    <p:animEffect transition="in" filter="wipe(left)">
                                      <p:cBhvr>
                                        <p:cTn id="90" dur="500"/>
                                        <p:tgtEl>
                                          <p:spTgt spid="14361"/>
                                        </p:tgtEl>
                                      </p:cBhvr>
                                    </p:animEffect>
                                  </p:childTnLst>
                                </p:cTn>
                              </p:par>
                              <p:par>
                                <p:cTn id="91" presetID="22" presetClass="entr" presetSubtype="8" fill="hold" grpId="0" nodeType="withEffect">
                                  <p:stCondLst>
                                    <p:cond delay="100"/>
                                  </p:stCondLst>
                                  <p:childTnLst>
                                    <p:set>
                                      <p:cBhvr>
                                        <p:cTn id="92" dur="1" fill="hold">
                                          <p:stCondLst>
                                            <p:cond delay="0"/>
                                          </p:stCondLst>
                                        </p:cTn>
                                        <p:tgtEl>
                                          <p:spTgt spid="14362"/>
                                        </p:tgtEl>
                                        <p:attrNameLst>
                                          <p:attrName>style.visibility</p:attrName>
                                        </p:attrNameLst>
                                      </p:cBhvr>
                                      <p:to>
                                        <p:strVal val="visible"/>
                                      </p:to>
                                    </p:set>
                                    <p:animEffect transition="in" filter="wipe(left)">
                                      <p:cBhvr>
                                        <p:cTn id="93" dur="500"/>
                                        <p:tgtEl>
                                          <p:spTgt spid="14362"/>
                                        </p:tgtEl>
                                      </p:cBhvr>
                                    </p:animEffect>
                                  </p:childTnLst>
                                </p:cTn>
                              </p:par>
                              <p:par>
                                <p:cTn id="94" presetID="22" presetClass="entr" presetSubtype="8" fill="hold" grpId="0" nodeType="withEffect">
                                  <p:stCondLst>
                                    <p:cond delay="200"/>
                                  </p:stCondLst>
                                  <p:childTnLst>
                                    <p:set>
                                      <p:cBhvr>
                                        <p:cTn id="95" dur="1" fill="hold">
                                          <p:stCondLst>
                                            <p:cond delay="0"/>
                                          </p:stCondLst>
                                        </p:cTn>
                                        <p:tgtEl>
                                          <p:spTgt spid="14363"/>
                                        </p:tgtEl>
                                        <p:attrNameLst>
                                          <p:attrName>style.visibility</p:attrName>
                                        </p:attrNameLst>
                                      </p:cBhvr>
                                      <p:to>
                                        <p:strVal val="visible"/>
                                      </p:to>
                                    </p:set>
                                    <p:animEffect transition="in" filter="wipe(left)">
                                      <p:cBhvr>
                                        <p:cTn id="96" dur="500"/>
                                        <p:tgtEl>
                                          <p:spTgt spid="14363"/>
                                        </p:tgtEl>
                                      </p:cBhvr>
                                    </p:animEffect>
                                  </p:childTnLst>
                                </p:cTn>
                              </p:par>
                              <p:par>
                                <p:cTn id="97" presetID="2" presetClass="entr" presetSubtype="12" fill="hold" grpId="0" nodeType="withEffect">
                                  <p:stCondLst>
                                    <p:cond delay="200"/>
                                  </p:stCondLst>
                                  <p:childTnLst>
                                    <p:set>
                                      <p:cBhvr>
                                        <p:cTn id="98" dur="1" fill="hold">
                                          <p:stCondLst>
                                            <p:cond delay="0"/>
                                          </p:stCondLst>
                                        </p:cTn>
                                        <p:tgtEl>
                                          <p:spTgt spid="14364"/>
                                        </p:tgtEl>
                                        <p:attrNameLst>
                                          <p:attrName>style.visibility</p:attrName>
                                        </p:attrNameLst>
                                      </p:cBhvr>
                                      <p:to>
                                        <p:strVal val="visible"/>
                                      </p:to>
                                    </p:set>
                                    <p:anim calcmode="lin" valueType="num">
                                      <p:cBhvr additive="base">
                                        <p:cTn id="99" dur="500" fill="hold"/>
                                        <p:tgtEl>
                                          <p:spTgt spid="14364"/>
                                        </p:tgtEl>
                                        <p:attrNameLst>
                                          <p:attrName>ppt_x</p:attrName>
                                        </p:attrNameLst>
                                      </p:cBhvr>
                                      <p:tavLst>
                                        <p:tav tm="0">
                                          <p:val>
                                            <p:strVal val="0-#ppt_w/2"/>
                                          </p:val>
                                        </p:tav>
                                        <p:tav tm="100000">
                                          <p:val>
                                            <p:strVal val="#ppt_x"/>
                                          </p:val>
                                        </p:tav>
                                      </p:tavLst>
                                    </p:anim>
                                    <p:anim calcmode="lin" valueType="num">
                                      <p:cBhvr additive="base">
                                        <p:cTn id="100" dur="500" fill="hold"/>
                                        <p:tgtEl>
                                          <p:spTgt spid="14364"/>
                                        </p:tgtEl>
                                        <p:attrNameLst>
                                          <p:attrName>ppt_y</p:attrName>
                                        </p:attrNameLst>
                                      </p:cBhvr>
                                      <p:tavLst>
                                        <p:tav tm="0">
                                          <p:val>
                                            <p:strVal val="1+#ppt_h/2"/>
                                          </p:val>
                                        </p:tav>
                                        <p:tav tm="100000">
                                          <p:val>
                                            <p:strVal val="#ppt_y"/>
                                          </p:val>
                                        </p:tav>
                                      </p:tavLst>
                                    </p:anim>
                                  </p:childTnLst>
                                </p:cTn>
                              </p:par>
                              <p:par>
                                <p:cTn id="101" presetID="22" presetClass="entr" presetSubtype="8" fill="hold" grpId="0" nodeType="withEffect">
                                  <p:stCondLst>
                                    <p:cond delay="200"/>
                                  </p:stCondLst>
                                  <p:childTnLst>
                                    <p:set>
                                      <p:cBhvr>
                                        <p:cTn id="102" dur="1" fill="hold">
                                          <p:stCondLst>
                                            <p:cond delay="0"/>
                                          </p:stCondLst>
                                        </p:cTn>
                                        <p:tgtEl>
                                          <p:spTgt spid="14365"/>
                                        </p:tgtEl>
                                        <p:attrNameLst>
                                          <p:attrName>style.visibility</p:attrName>
                                        </p:attrNameLst>
                                      </p:cBhvr>
                                      <p:to>
                                        <p:strVal val="visible"/>
                                      </p:to>
                                    </p:set>
                                    <p:animEffect transition="in" filter="wipe(left)">
                                      <p:cBhvr>
                                        <p:cTn id="103" dur="500"/>
                                        <p:tgtEl>
                                          <p:spTgt spid="14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3" grpId="0" animBg="1" autoUpdateAnimBg="0"/>
      <p:bldP spid="14344" grpId="0" animBg="1"/>
      <p:bldP spid="14345" grpId="0" animBg="1" autoUpdateAnimBg="0"/>
      <p:bldP spid="14346" grpId="0" animBg="1" autoUpdateAnimBg="0"/>
      <p:bldP spid="14347" grpId="0" animBg="1" autoUpdateAnimBg="0"/>
      <p:bldP spid="14348" grpId="0" autoUpdateAnimBg="0"/>
      <p:bldP spid="14349" grpId="0" autoUpdateAnimBg="0"/>
      <p:bldP spid="14350" grpId="0" autoUpdateAnimBg="0"/>
      <p:bldP spid="14351" grpId="0" autoUpdateAnimBg="0"/>
      <p:bldP spid="14356" grpId="0" autoUpdateAnimBg="0"/>
      <p:bldP spid="14358" grpId="0" animBg="1" autoUpdateAnimBg="0"/>
      <p:bldP spid="14359" grpId="0" animBg="1" autoUpdateAnimBg="0"/>
      <p:bldP spid="14360" grpId="0" animBg="1" autoUpdateAnimBg="0"/>
      <p:bldP spid="14361" grpId="0" autoUpdateAnimBg="0"/>
      <p:bldP spid="14362" grpId="0" autoUpdateAnimBg="0"/>
      <p:bldP spid="14363" grpId="0" autoUpdateAnimBg="0"/>
      <p:bldP spid="14364" grpId="0" animBg="1" autoUpdateAnimBg="0"/>
      <p:bldP spid="14365" grpId="0" autoUpdateAnimBg="0"/>
    </p:bldLst>
  </p:timing>
</p:sld>
</file>

<file path=ppt/theme/theme1.xml><?xml version="1.0" encoding="utf-8"?>
<a:theme xmlns:a="http://schemas.openxmlformats.org/drawingml/2006/main" name="清风素材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清风素材1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清风素材2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清风素材3 https://12sc.taobao.com">
  <a:themeElements>
    <a:clrScheme name="">
      <a:dk1>
        <a:srgbClr val="FF9900"/>
      </a:dk1>
      <a:lt1>
        <a:srgbClr val="4D4D4D"/>
      </a:lt1>
      <a:dk2>
        <a:srgbClr val="C00000"/>
      </a:dk2>
      <a:lt2>
        <a:srgbClr val="DDDDDD"/>
      </a:lt2>
      <a:accent1>
        <a:srgbClr val="000000"/>
      </a:accent1>
      <a:accent2>
        <a:srgbClr val="FFFFFF"/>
      </a:accent2>
      <a:accent3>
        <a:srgbClr val="DCAAAA"/>
      </a:accent3>
      <a:accent4>
        <a:srgbClr val="404040"/>
      </a:accent4>
      <a:accent5>
        <a:srgbClr val="AAAAAA"/>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TotalTime>
  <Pages>0</Pages>
  <Words>3615</Words>
  <Characters>0</Characters>
  <Application>Microsoft Office PowerPoint</Application>
  <DocSecurity>0</DocSecurity>
  <PresentationFormat>自定义</PresentationFormat>
  <Lines>0</Lines>
  <Paragraphs>301</Paragraphs>
  <Slides>34</Slides>
  <Notes>0</Notes>
  <HiddenSlides>0</HiddenSlides>
  <MMClips>0</MMClips>
  <ScaleCrop>false</ScaleCrop>
  <HeadingPairs>
    <vt:vector size="4" baseType="variant">
      <vt:variant>
        <vt:lpstr>主题</vt:lpstr>
      </vt:variant>
      <vt:variant>
        <vt:i4>4</vt:i4>
      </vt:variant>
      <vt:variant>
        <vt:lpstr>幻灯片标题</vt:lpstr>
      </vt:variant>
      <vt:variant>
        <vt:i4>34</vt:i4>
      </vt:variant>
    </vt:vector>
  </HeadingPairs>
  <TitlesOfParts>
    <vt:vector size="38" baseType="lpstr">
      <vt:lpstr>清风素材 https://12sc.taobao.com</vt:lpstr>
      <vt:lpstr>清风素材1 https://12sc.taobao.com</vt:lpstr>
      <vt:lpstr>清风素材2 https://12sc.taobao.com</vt:lpstr>
      <vt:lpstr>清风素材3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清风素材;12sc.taobao.com</dc:creator>
  <cp:keywords>12sc.taobao.com</cp:keywords>
  <dc:description>12sc.taobao.com</dc:description>
  <cp:lastModifiedBy>Administrator</cp:lastModifiedBy>
  <cp:revision>802</cp:revision>
  <dcterms:created xsi:type="dcterms:W3CDTF">2013-01-25T01:44:32Z</dcterms:created>
  <dcterms:modified xsi:type="dcterms:W3CDTF">2016-09-26T03:45:31Z</dcterms:modified>
  <cp:category>12sc.taobao.com</cp:category>
  <cp:contentStatus>12sc.taobao.com</cp:contentStatus>
</cp:coreProperties>
</file>