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sldIdLst>
    <p:sldId id="256" r:id="rId3"/>
    <p:sldId id="399" r:id="rId4"/>
    <p:sldId id="311" r:id="rId5"/>
    <p:sldId id="257" r:id="rId6"/>
    <p:sldId id="273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4" r:id="rId21"/>
    <p:sldId id="275" r:id="rId22"/>
    <p:sldId id="278" r:id="rId23"/>
    <p:sldId id="279" r:id="rId24"/>
    <p:sldId id="276" r:id="rId25"/>
    <p:sldId id="280" r:id="rId26"/>
    <p:sldId id="277" r:id="rId27"/>
    <p:sldId id="315" r:id="rId28"/>
    <p:sldId id="401" r:id="rId29"/>
    <p:sldId id="407" r:id="rId30"/>
    <p:sldId id="406" r:id="rId31"/>
    <p:sldId id="316" r:id="rId32"/>
    <p:sldId id="287" r:id="rId33"/>
    <p:sldId id="288" r:id="rId34"/>
    <p:sldId id="312" r:id="rId35"/>
    <p:sldId id="313" r:id="rId36"/>
    <p:sldId id="314" r:id="rId37"/>
    <p:sldId id="433" r:id="rId38"/>
    <p:sldId id="434" r:id="rId3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FFCAB9"/>
    <a:srgbClr val="CC3300"/>
    <a:srgbClr val="FF3300"/>
    <a:srgbClr val="FFCC00"/>
    <a:srgbClr val="D60093"/>
    <a:srgbClr val="B4005A"/>
    <a:srgbClr val="202F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9" d="100"/>
          <a:sy n="99" d="100"/>
        </p:scale>
        <p:origin x="-1974" y="-96"/>
      </p:cViewPr>
      <p:guideLst>
        <p:guide orient="horz" pos="2115"/>
        <p:guide orient="horz" pos="436"/>
        <p:guide orient="horz" pos="4292"/>
        <p:guide orient="horz" pos="102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360367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3126163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8593402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205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05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205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A5D80C-364D-4D44-AFD9-CF19F30A591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934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05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05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205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50C396-7509-431E-BB89-CF4C4E9B4C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834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205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05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205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234689-FB0D-4A04-85B1-05D99DCE2D9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9486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205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05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205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626427-F503-4442-BBA6-0D0A2DB89B7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8212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05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205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灯片编号占位符 205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5ED4E4-D6CD-40AB-BE85-B2A91F2DCB8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2164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05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205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205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04A677-FD3E-4B5F-833D-4EE4FD12B0D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2790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05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05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205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B46C52-E1C4-4C97-93B6-A479F99667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1802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205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05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205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9BFA16-1470-4C46-94C5-63CC5C02E65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825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3174797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205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05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205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9C4F4C-DC0D-4E68-9107-7FE0C6DD3F3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1120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05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05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205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F9C52E-71F7-4BE7-9279-5E0F3230EA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5016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05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05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205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AD7A92-6096-4668-A2F1-6C997FB032F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784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24525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283288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988453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3690705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1032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75119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3200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025"/>
          <p:cNvSpPr>
            <a:spLocks noChangeArrowheads="1"/>
          </p:cNvSpPr>
          <p:nvPr/>
        </p:nvSpPr>
        <p:spPr bwMode="auto">
          <a:xfrm>
            <a:off x="411163" y="6548438"/>
            <a:ext cx="1606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800">
                <a:solidFill>
                  <a:schemeClr val="bg1"/>
                </a:solidFill>
              </a:rPr>
              <a:t>CHINA LAND</a:t>
            </a:r>
          </a:p>
        </p:txBody>
      </p:sp>
      <p:pic>
        <p:nvPicPr>
          <p:cNvPr id="1027" name="图片 1026" descr="中地行提案PP底板-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hf sldNum="0" hdr="0"/>
  <p:txStyles>
    <p:titleStyle>
      <a:lvl1pPr algn="ctr" rtl="0" fontAlgn="base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050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b="0" noProof="1"/>
            </a:lvl1pPr>
          </a:lstStyle>
          <a:p>
            <a:endParaRPr lang="zh-CN" altLang="en-US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b="0" noProof="1"/>
            </a:lvl1pPr>
          </a:lstStyle>
          <a:p>
            <a:endParaRPr lang="zh-CN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9299B544-8CDA-4E03-AB2D-9B5B7BFEA55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t.qq.com/kingsoftwps" TargetMode="External"/><Relationship Id="rId2" Type="http://schemas.openxmlformats.org/officeDocument/2006/relationships/hyperlink" Target="http://weibo.com/iwps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文本框 4098"/>
          <p:cNvSpPr txBox="1">
            <a:spLocks noChangeArrowheads="1"/>
          </p:cNvSpPr>
          <p:nvPr/>
        </p:nvSpPr>
        <p:spPr bwMode="auto">
          <a:xfrm>
            <a:off x="2311400" y="2492375"/>
            <a:ext cx="4752975" cy="8239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CC3300"/>
                </a:solidFill>
                <a:ea typeface="华文细黑" pitchFamily="2" charset="-122"/>
              </a:rPr>
              <a:t>房地产全程营销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13313"/>
          <p:cNvSpPr txBox="1">
            <a:spLocks noChangeArrowheads="1"/>
          </p:cNvSpPr>
          <p:nvPr/>
        </p:nvSpPr>
        <p:spPr bwMode="auto">
          <a:xfrm>
            <a:off x="577850" y="168275"/>
            <a:ext cx="3232150" cy="457200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第四步、项目规划设计</a:t>
            </a:r>
          </a:p>
        </p:txBody>
      </p:sp>
      <p:sp>
        <p:nvSpPr>
          <p:cNvPr id="13315" name="文本框 13314"/>
          <p:cNvSpPr txBox="1">
            <a:spLocks noChangeArrowheads="1"/>
          </p:cNvSpPr>
          <p:nvPr/>
        </p:nvSpPr>
        <p:spPr bwMode="auto">
          <a:xfrm>
            <a:off x="1628775" y="1052513"/>
            <a:ext cx="26987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>
                <a:ea typeface="华文细黑" pitchFamily="2" charset="-122"/>
              </a:rPr>
              <a:t>１、甲方明确的方案要求</a:t>
            </a:r>
          </a:p>
        </p:txBody>
      </p:sp>
      <p:sp>
        <p:nvSpPr>
          <p:cNvPr id="13316" name="文本框 13315"/>
          <p:cNvSpPr txBox="1">
            <a:spLocks noChangeArrowheads="1"/>
          </p:cNvSpPr>
          <p:nvPr/>
        </p:nvSpPr>
        <p:spPr bwMode="auto">
          <a:xfrm>
            <a:off x="1628775" y="1576388"/>
            <a:ext cx="3384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>
                <a:ea typeface="华文细黑" pitchFamily="2" charset="-122"/>
              </a:rPr>
              <a:t>２、挑选合作单位（二元定律）</a:t>
            </a:r>
          </a:p>
        </p:txBody>
      </p:sp>
      <p:sp>
        <p:nvSpPr>
          <p:cNvPr id="13317" name="文本框 13316"/>
          <p:cNvSpPr txBox="1">
            <a:spLocks noChangeArrowheads="1"/>
          </p:cNvSpPr>
          <p:nvPr/>
        </p:nvSpPr>
        <p:spPr bwMode="auto">
          <a:xfrm>
            <a:off x="1628775" y="3016250"/>
            <a:ext cx="2241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>
                <a:ea typeface="华文细黑" pitchFamily="2" charset="-122"/>
              </a:rPr>
              <a:t>３、专业的方案沟通</a:t>
            </a:r>
          </a:p>
        </p:txBody>
      </p:sp>
      <p:sp>
        <p:nvSpPr>
          <p:cNvPr id="13318" name="文本框 13317"/>
          <p:cNvSpPr txBox="1">
            <a:spLocks noChangeArrowheads="1"/>
          </p:cNvSpPr>
          <p:nvPr/>
        </p:nvSpPr>
        <p:spPr bwMode="auto">
          <a:xfrm>
            <a:off x="1628775" y="3592513"/>
            <a:ext cx="2012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>
                <a:ea typeface="华文细黑" pitchFamily="2" charset="-122"/>
              </a:rPr>
              <a:t>４、方案评估技巧</a:t>
            </a:r>
          </a:p>
        </p:txBody>
      </p:sp>
      <p:sp>
        <p:nvSpPr>
          <p:cNvPr id="13319" name="文本框 13318"/>
          <p:cNvSpPr txBox="1">
            <a:spLocks noChangeArrowheads="1"/>
          </p:cNvSpPr>
          <p:nvPr/>
        </p:nvSpPr>
        <p:spPr bwMode="auto">
          <a:xfrm>
            <a:off x="2492375" y="1971675"/>
            <a:ext cx="163195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533400" indent="-5334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4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认真负责</a:t>
            </a:r>
          </a:p>
          <a:p>
            <a:pPr>
              <a:lnSpc>
                <a:spcPct val="14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实力表现</a:t>
            </a:r>
          </a:p>
        </p:txBody>
      </p:sp>
      <p:sp>
        <p:nvSpPr>
          <p:cNvPr id="13320" name="文本框 13319"/>
          <p:cNvSpPr txBox="1">
            <a:spLocks noChangeArrowheads="1"/>
          </p:cNvSpPr>
          <p:nvPr/>
        </p:nvSpPr>
        <p:spPr bwMode="auto">
          <a:xfrm>
            <a:off x="2492375" y="4065588"/>
            <a:ext cx="3232150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533400" indent="-5334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项目整体性完成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项目创新性表现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项目的细节把握性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项目因素的相关性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项目的价值利用及均好性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  <p:bldP spid="13318" grpId="0"/>
      <p:bldP spid="13319" grpId="0"/>
      <p:bldP spid="133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4337"/>
          <p:cNvSpPr txBox="1">
            <a:spLocks noChangeArrowheads="1"/>
          </p:cNvSpPr>
          <p:nvPr/>
        </p:nvSpPr>
        <p:spPr bwMode="auto">
          <a:xfrm>
            <a:off x="577850" y="168275"/>
            <a:ext cx="4146550" cy="457200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第五步、项目起步区规划设计</a:t>
            </a:r>
          </a:p>
        </p:txBody>
      </p:sp>
      <p:pic>
        <p:nvPicPr>
          <p:cNvPr id="13314" name="图片 14338" descr="罗工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429000"/>
            <a:ext cx="4105275" cy="30638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14339" descr="罗工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429000"/>
            <a:ext cx="3924300" cy="30781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文本框 14340"/>
          <p:cNvSpPr txBox="1">
            <a:spLocks noChangeArrowheads="1"/>
          </p:cNvSpPr>
          <p:nvPr/>
        </p:nvSpPr>
        <p:spPr bwMode="auto">
          <a:xfrm>
            <a:off x="684213" y="1144588"/>
            <a:ext cx="3727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AutoNum type="arabicPeriod"/>
            </a:pPr>
            <a:r>
              <a:rPr lang="zh-CN" altLang="en-US" sz="1800">
                <a:ea typeface="华文细黑" pitchFamily="2" charset="-122"/>
              </a:rPr>
              <a:t>画龙点睛　－－　说明项目定位</a:t>
            </a:r>
          </a:p>
        </p:txBody>
      </p:sp>
      <p:sp>
        <p:nvSpPr>
          <p:cNvPr id="14342" name="文本框 14341"/>
          <p:cNvSpPr txBox="1">
            <a:spLocks noChangeArrowheads="1"/>
          </p:cNvSpPr>
          <p:nvPr/>
        </p:nvSpPr>
        <p:spPr bwMode="auto">
          <a:xfrm>
            <a:off x="684213" y="1924050"/>
            <a:ext cx="4184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AutoNum type="arabicPeriod" startAt="2"/>
            </a:pPr>
            <a:r>
              <a:rPr lang="zh-CN" altLang="en-US" sz="1800">
                <a:ea typeface="华文细黑" pitchFamily="2" charset="-122"/>
              </a:rPr>
              <a:t>量小而精　－－　对物业的完整演绎</a:t>
            </a:r>
          </a:p>
        </p:txBody>
      </p:sp>
      <p:sp>
        <p:nvSpPr>
          <p:cNvPr id="14343" name="文本框 14342"/>
          <p:cNvSpPr txBox="1">
            <a:spLocks noChangeArrowheads="1"/>
          </p:cNvSpPr>
          <p:nvPr/>
        </p:nvSpPr>
        <p:spPr bwMode="auto">
          <a:xfrm>
            <a:off x="684213" y="2703513"/>
            <a:ext cx="4641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AutoNum type="arabicPeriod" startAt="3"/>
            </a:pPr>
            <a:r>
              <a:rPr lang="zh-CN" altLang="en-US" sz="1800">
                <a:ea typeface="华文细黑" pitchFamily="2" charset="-122"/>
              </a:rPr>
              <a:t>营销核心　－－　物业开发的节奏及延展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  <p:bldP spid="143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15361"/>
          <p:cNvGrpSpPr>
            <a:grpSpLocks/>
          </p:cNvGrpSpPr>
          <p:nvPr/>
        </p:nvGrpSpPr>
        <p:grpSpPr bwMode="auto">
          <a:xfrm>
            <a:off x="755650" y="1851025"/>
            <a:ext cx="8137525" cy="4673600"/>
            <a:chOff x="0" y="0"/>
            <a:chExt cx="5126" cy="2944"/>
          </a:xfrm>
        </p:grpSpPr>
        <p:sp>
          <p:nvSpPr>
            <p:cNvPr id="14338" name="矩形 15362"/>
            <p:cNvSpPr>
              <a:spLocks noChangeArrowheads="1"/>
            </p:cNvSpPr>
            <p:nvPr/>
          </p:nvSpPr>
          <p:spPr bwMode="auto">
            <a:xfrm>
              <a:off x="470" y="1502"/>
              <a:ext cx="95" cy="121"/>
            </a:xfrm>
            <a:prstGeom prst="rect">
              <a:avLst/>
            </a:prstGeom>
            <a:solidFill>
              <a:srgbClr val="9999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39" name="矩形 15363"/>
            <p:cNvSpPr>
              <a:spLocks noChangeArrowheads="1"/>
            </p:cNvSpPr>
            <p:nvPr/>
          </p:nvSpPr>
          <p:spPr bwMode="auto">
            <a:xfrm>
              <a:off x="709" y="1502"/>
              <a:ext cx="104" cy="150"/>
            </a:xfrm>
            <a:prstGeom prst="rect">
              <a:avLst/>
            </a:prstGeom>
            <a:solidFill>
              <a:srgbClr val="9999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0" name="矩形 15364"/>
            <p:cNvSpPr>
              <a:spLocks noChangeArrowheads="1"/>
            </p:cNvSpPr>
            <p:nvPr/>
          </p:nvSpPr>
          <p:spPr bwMode="auto">
            <a:xfrm>
              <a:off x="956" y="1502"/>
              <a:ext cx="96" cy="9"/>
            </a:xfrm>
            <a:prstGeom prst="rect">
              <a:avLst/>
            </a:prstGeom>
            <a:solidFill>
              <a:srgbClr val="9999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1" name="矩形 15365"/>
            <p:cNvSpPr>
              <a:spLocks noChangeArrowheads="1"/>
            </p:cNvSpPr>
            <p:nvPr/>
          </p:nvSpPr>
          <p:spPr bwMode="auto">
            <a:xfrm>
              <a:off x="1179" y="1502"/>
              <a:ext cx="112" cy="630"/>
            </a:xfrm>
            <a:prstGeom prst="rect">
              <a:avLst/>
            </a:prstGeom>
            <a:solidFill>
              <a:srgbClr val="9999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2" name="矩形 15366"/>
            <p:cNvSpPr>
              <a:spLocks noChangeArrowheads="1"/>
            </p:cNvSpPr>
            <p:nvPr/>
          </p:nvSpPr>
          <p:spPr bwMode="auto">
            <a:xfrm>
              <a:off x="1435" y="1502"/>
              <a:ext cx="96" cy="130"/>
            </a:xfrm>
            <a:prstGeom prst="rect">
              <a:avLst/>
            </a:prstGeom>
            <a:solidFill>
              <a:srgbClr val="9999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3" name="矩形 15367"/>
            <p:cNvSpPr>
              <a:spLocks noChangeArrowheads="1"/>
            </p:cNvSpPr>
            <p:nvPr/>
          </p:nvSpPr>
          <p:spPr bwMode="auto">
            <a:xfrm>
              <a:off x="1674" y="1502"/>
              <a:ext cx="104" cy="40"/>
            </a:xfrm>
            <a:prstGeom prst="rect">
              <a:avLst/>
            </a:prstGeom>
            <a:solidFill>
              <a:srgbClr val="9999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4" name="矩形 15368"/>
            <p:cNvSpPr>
              <a:spLocks noChangeArrowheads="1"/>
            </p:cNvSpPr>
            <p:nvPr/>
          </p:nvSpPr>
          <p:spPr bwMode="auto">
            <a:xfrm>
              <a:off x="1921" y="1502"/>
              <a:ext cx="96" cy="130"/>
            </a:xfrm>
            <a:prstGeom prst="rect">
              <a:avLst/>
            </a:prstGeom>
            <a:solidFill>
              <a:srgbClr val="9999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5" name="矩形 15369"/>
            <p:cNvSpPr>
              <a:spLocks noChangeArrowheads="1"/>
            </p:cNvSpPr>
            <p:nvPr/>
          </p:nvSpPr>
          <p:spPr bwMode="auto">
            <a:xfrm>
              <a:off x="2161" y="1502"/>
              <a:ext cx="96" cy="150"/>
            </a:xfrm>
            <a:prstGeom prst="rect">
              <a:avLst/>
            </a:prstGeom>
            <a:solidFill>
              <a:srgbClr val="9999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6" name="矩形 15370"/>
            <p:cNvSpPr>
              <a:spLocks noChangeArrowheads="1"/>
            </p:cNvSpPr>
            <p:nvPr/>
          </p:nvSpPr>
          <p:spPr bwMode="auto">
            <a:xfrm>
              <a:off x="2400" y="1502"/>
              <a:ext cx="104" cy="40"/>
            </a:xfrm>
            <a:prstGeom prst="rect">
              <a:avLst/>
            </a:prstGeom>
            <a:solidFill>
              <a:srgbClr val="9999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7" name="矩形 15371"/>
            <p:cNvSpPr>
              <a:spLocks noChangeArrowheads="1"/>
            </p:cNvSpPr>
            <p:nvPr/>
          </p:nvSpPr>
          <p:spPr bwMode="auto">
            <a:xfrm>
              <a:off x="2647" y="1502"/>
              <a:ext cx="96" cy="210"/>
            </a:xfrm>
            <a:prstGeom prst="rect">
              <a:avLst/>
            </a:prstGeom>
            <a:solidFill>
              <a:srgbClr val="9999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8" name="矩形 15372"/>
            <p:cNvSpPr>
              <a:spLocks noChangeArrowheads="1"/>
            </p:cNvSpPr>
            <p:nvPr/>
          </p:nvSpPr>
          <p:spPr bwMode="auto">
            <a:xfrm>
              <a:off x="3129" y="1080"/>
              <a:ext cx="96" cy="422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9" name="矩形 15373"/>
            <p:cNvSpPr>
              <a:spLocks noChangeArrowheads="1"/>
            </p:cNvSpPr>
            <p:nvPr/>
          </p:nvSpPr>
          <p:spPr bwMode="auto">
            <a:xfrm>
              <a:off x="3368" y="1502"/>
              <a:ext cx="104" cy="90"/>
            </a:xfrm>
            <a:prstGeom prst="rect">
              <a:avLst/>
            </a:prstGeom>
            <a:solidFill>
              <a:srgbClr val="9999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矩形 15374"/>
            <p:cNvSpPr>
              <a:spLocks noChangeArrowheads="1"/>
            </p:cNvSpPr>
            <p:nvPr/>
          </p:nvSpPr>
          <p:spPr bwMode="auto">
            <a:xfrm>
              <a:off x="3615" y="870"/>
              <a:ext cx="96" cy="632"/>
            </a:xfrm>
            <a:prstGeom prst="rect">
              <a:avLst/>
            </a:prstGeom>
            <a:solidFill>
              <a:srgbClr val="9999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矩形 15375"/>
            <p:cNvSpPr>
              <a:spLocks noChangeArrowheads="1"/>
            </p:cNvSpPr>
            <p:nvPr/>
          </p:nvSpPr>
          <p:spPr bwMode="auto">
            <a:xfrm>
              <a:off x="3863" y="1502"/>
              <a:ext cx="95" cy="9"/>
            </a:xfrm>
            <a:prstGeom prst="rect">
              <a:avLst/>
            </a:prstGeom>
            <a:solidFill>
              <a:srgbClr val="9999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矩形 15376"/>
            <p:cNvSpPr>
              <a:spLocks noChangeArrowheads="1"/>
            </p:cNvSpPr>
            <p:nvPr/>
          </p:nvSpPr>
          <p:spPr bwMode="auto">
            <a:xfrm>
              <a:off x="4094" y="659"/>
              <a:ext cx="96" cy="843"/>
            </a:xfrm>
            <a:prstGeom prst="rect">
              <a:avLst/>
            </a:prstGeom>
            <a:solidFill>
              <a:srgbClr val="9999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矩形 15377"/>
            <p:cNvSpPr>
              <a:spLocks noChangeArrowheads="1"/>
            </p:cNvSpPr>
            <p:nvPr/>
          </p:nvSpPr>
          <p:spPr bwMode="auto">
            <a:xfrm>
              <a:off x="4341" y="1502"/>
              <a:ext cx="104" cy="9"/>
            </a:xfrm>
            <a:prstGeom prst="rect">
              <a:avLst/>
            </a:prstGeom>
            <a:solidFill>
              <a:srgbClr val="9999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矩形 15378"/>
            <p:cNvSpPr>
              <a:spLocks noChangeArrowheads="1"/>
            </p:cNvSpPr>
            <p:nvPr/>
          </p:nvSpPr>
          <p:spPr bwMode="auto">
            <a:xfrm>
              <a:off x="4581" y="1292"/>
              <a:ext cx="95" cy="210"/>
            </a:xfrm>
            <a:prstGeom prst="rect">
              <a:avLst/>
            </a:prstGeom>
            <a:solidFill>
              <a:srgbClr val="9999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直接连接符 15379"/>
            <p:cNvSpPr>
              <a:spLocks noChangeShapeType="1"/>
            </p:cNvSpPr>
            <p:nvPr/>
          </p:nvSpPr>
          <p:spPr bwMode="auto">
            <a:xfrm>
              <a:off x="398" y="0"/>
              <a:ext cx="1" cy="26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6" name="直接连接符 15380"/>
            <p:cNvSpPr>
              <a:spLocks noChangeShapeType="1"/>
            </p:cNvSpPr>
            <p:nvPr/>
          </p:nvSpPr>
          <p:spPr bwMode="auto">
            <a:xfrm>
              <a:off x="398" y="2394"/>
              <a:ext cx="4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直接连接符 15381"/>
            <p:cNvSpPr>
              <a:spLocks noChangeShapeType="1"/>
            </p:cNvSpPr>
            <p:nvPr/>
          </p:nvSpPr>
          <p:spPr bwMode="auto">
            <a:xfrm>
              <a:off x="398" y="2174"/>
              <a:ext cx="4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直接连接符 15382"/>
            <p:cNvSpPr>
              <a:spLocks noChangeShapeType="1"/>
            </p:cNvSpPr>
            <p:nvPr/>
          </p:nvSpPr>
          <p:spPr bwMode="auto">
            <a:xfrm>
              <a:off x="398" y="1953"/>
              <a:ext cx="4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直接连接符 15383"/>
            <p:cNvSpPr>
              <a:spLocks noChangeShapeType="1"/>
            </p:cNvSpPr>
            <p:nvPr/>
          </p:nvSpPr>
          <p:spPr bwMode="auto">
            <a:xfrm>
              <a:off x="398" y="1723"/>
              <a:ext cx="4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直接连接符 15384"/>
            <p:cNvSpPr>
              <a:spLocks noChangeShapeType="1"/>
            </p:cNvSpPr>
            <p:nvPr/>
          </p:nvSpPr>
          <p:spPr bwMode="auto">
            <a:xfrm>
              <a:off x="398" y="1502"/>
              <a:ext cx="4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直接连接符 15385"/>
            <p:cNvSpPr>
              <a:spLocks noChangeShapeType="1"/>
            </p:cNvSpPr>
            <p:nvPr/>
          </p:nvSpPr>
          <p:spPr bwMode="auto">
            <a:xfrm>
              <a:off x="398" y="1281"/>
              <a:ext cx="4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2" name="直接连接符 15386"/>
            <p:cNvSpPr>
              <a:spLocks noChangeShapeType="1"/>
            </p:cNvSpPr>
            <p:nvPr/>
          </p:nvSpPr>
          <p:spPr bwMode="auto">
            <a:xfrm>
              <a:off x="398" y="1060"/>
              <a:ext cx="4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直接连接符 15387"/>
            <p:cNvSpPr>
              <a:spLocks noChangeShapeType="1"/>
            </p:cNvSpPr>
            <p:nvPr/>
          </p:nvSpPr>
          <p:spPr bwMode="auto">
            <a:xfrm>
              <a:off x="398" y="830"/>
              <a:ext cx="4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4" name="直接连接符 15388"/>
            <p:cNvSpPr>
              <a:spLocks noChangeShapeType="1"/>
            </p:cNvSpPr>
            <p:nvPr/>
          </p:nvSpPr>
          <p:spPr bwMode="auto">
            <a:xfrm>
              <a:off x="398" y="609"/>
              <a:ext cx="4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直接连接符 15389"/>
            <p:cNvSpPr>
              <a:spLocks noChangeShapeType="1"/>
            </p:cNvSpPr>
            <p:nvPr/>
          </p:nvSpPr>
          <p:spPr bwMode="auto">
            <a:xfrm>
              <a:off x="398" y="389"/>
              <a:ext cx="4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直接连接符 15390"/>
            <p:cNvSpPr>
              <a:spLocks noChangeShapeType="1"/>
            </p:cNvSpPr>
            <p:nvPr/>
          </p:nvSpPr>
          <p:spPr bwMode="auto">
            <a:xfrm>
              <a:off x="398" y="1502"/>
              <a:ext cx="472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直接连接符 15391"/>
            <p:cNvSpPr>
              <a:spLocks noChangeShapeType="1"/>
            </p:cNvSpPr>
            <p:nvPr/>
          </p:nvSpPr>
          <p:spPr bwMode="auto">
            <a:xfrm flipV="1">
              <a:off x="398" y="1451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直接连接符 15392"/>
            <p:cNvSpPr>
              <a:spLocks noChangeShapeType="1"/>
            </p:cNvSpPr>
            <p:nvPr/>
          </p:nvSpPr>
          <p:spPr bwMode="auto">
            <a:xfrm flipV="1">
              <a:off x="637" y="1451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9" name="直接连接符 15393"/>
            <p:cNvSpPr>
              <a:spLocks noChangeShapeType="1"/>
            </p:cNvSpPr>
            <p:nvPr/>
          </p:nvSpPr>
          <p:spPr bwMode="auto">
            <a:xfrm flipV="1">
              <a:off x="884" y="1451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0" name="直接连接符 15394"/>
            <p:cNvSpPr>
              <a:spLocks noChangeShapeType="1"/>
            </p:cNvSpPr>
            <p:nvPr/>
          </p:nvSpPr>
          <p:spPr bwMode="auto">
            <a:xfrm flipV="1">
              <a:off x="1124" y="1451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1" name="直接连接符 15395"/>
            <p:cNvSpPr>
              <a:spLocks noChangeShapeType="1"/>
            </p:cNvSpPr>
            <p:nvPr/>
          </p:nvSpPr>
          <p:spPr bwMode="auto">
            <a:xfrm flipV="1">
              <a:off x="1363" y="1451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2" name="直接连接符 15396"/>
            <p:cNvSpPr>
              <a:spLocks noChangeShapeType="1"/>
            </p:cNvSpPr>
            <p:nvPr/>
          </p:nvSpPr>
          <p:spPr bwMode="auto">
            <a:xfrm flipV="1">
              <a:off x="1602" y="1451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3" name="直接连接符 15397"/>
            <p:cNvSpPr>
              <a:spLocks noChangeShapeType="1"/>
            </p:cNvSpPr>
            <p:nvPr/>
          </p:nvSpPr>
          <p:spPr bwMode="auto">
            <a:xfrm flipV="1">
              <a:off x="1850" y="1451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4" name="直接连接符 15398"/>
            <p:cNvSpPr>
              <a:spLocks noChangeShapeType="1"/>
            </p:cNvSpPr>
            <p:nvPr/>
          </p:nvSpPr>
          <p:spPr bwMode="auto">
            <a:xfrm flipV="1">
              <a:off x="2089" y="1451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5" name="直接连接符 15399"/>
            <p:cNvSpPr>
              <a:spLocks noChangeShapeType="1"/>
            </p:cNvSpPr>
            <p:nvPr/>
          </p:nvSpPr>
          <p:spPr bwMode="auto">
            <a:xfrm flipV="1">
              <a:off x="2328" y="1451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6" name="直接连接符 15400"/>
            <p:cNvSpPr>
              <a:spLocks noChangeShapeType="1"/>
            </p:cNvSpPr>
            <p:nvPr/>
          </p:nvSpPr>
          <p:spPr bwMode="auto">
            <a:xfrm flipV="1">
              <a:off x="2576" y="1451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直接连接符 15401"/>
            <p:cNvSpPr>
              <a:spLocks noChangeShapeType="1"/>
            </p:cNvSpPr>
            <p:nvPr/>
          </p:nvSpPr>
          <p:spPr bwMode="auto">
            <a:xfrm flipV="1">
              <a:off x="2815" y="1451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8" name="直接连接符 15402"/>
            <p:cNvSpPr>
              <a:spLocks noChangeShapeType="1"/>
            </p:cNvSpPr>
            <p:nvPr/>
          </p:nvSpPr>
          <p:spPr bwMode="auto">
            <a:xfrm flipV="1">
              <a:off x="3054" y="1451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9" name="直接连接符 15403"/>
            <p:cNvSpPr>
              <a:spLocks noChangeShapeType="1"/>
            </p:cNvSpPr>
            <p:nvPr/>
          </p:nvSpPr>
          <p:spPr bwMode="auto">
            <a:xfrm flipV="1">
              <a:off x="3302" y="1451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0" name="直接连接符 15404"/>
            <p:cNvSpPr>
              <a:spLocks noChangeShapeType="1"/>
            </p:cNvSpPr>
            <p:nvPr/>
          </p:nvSpPr>
          <p:spPr bwMode="auto">
            <a:xfrm flipV="1">
              <a:off x="3541" y="1451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1" name="直接连接符 15405"/>
            <p:cNvSpPr>
              <a:spLocks noChangeShapeType="1"/>
            </p:cNvSpPr>
            <p:nvPr/>
          </p:nvSpPr>
          <p:spPr bwMode="auto">
            <a:xfrm flipV="1">
              <a:off x="3780" y="1451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直接连接符 15406"/>
            <p:cNvSpPr>
              <a:spLocks noChangeShapeType="1"/>
            </p:cNvSpPr>
            <p:nvPr/>
          </p:nvSpPr>
          <p:spPr bwMode="auto">
            <a:xfrm flipV="1">
              <a:off x="4020" y="1451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直接连接符 15407"/>
            <p:cNvSpPr>
              <a:spLocks noChangeShapeType="1"/>
            </p:cNvSpPr>
            <p:nvPr/>
          </p:nvSpPr>
          <p:spPr bwMode="auto">
            <a:xfrm flipV="1">
              <a:off x="4267" y="1451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直接连接符 15408"/>
            <p:cNvSpPr>
              <a:spLocks noChangeShapeType="1"/>
            </p:cNvSpPr>
            <p:nvPr/>
          </p:nvSpPr>
          <p:spPr bwMode="auto">
            <a:xfrm flipV="1">
              <a:off x="4506" y="1451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矩形 15409"/>
            <p:cNvSpPr>
              <a:spLocks noChangeArrowheads="1"/>
            </p:cNvSpPr>
            <p:nvPr/>
          </p:nvSpPr>
          <p:spPr bwMode="auto">
            <a:xfrm>
              <a:off x="238" y="1431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华文细黑" pitchFamily="2" charset="-122"/>
                  <a:ea typeface="华文细黑" pitchFamily="2" charset="-122"/>
                </a:rPr>
                <a:t>0</a:t>
              </a:r>
              <a:endParaRPr lang="en-US" altLang="zh-CN" sz="140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4386" name="矩形 15410"/>
            <p:cNvSpPr>
              <a:spLocks noChangeArrowheads="1"/>
            </p:cNvSpPr>
            <p:nvPr/>
          </p:nvSpPr>
          <p:spPr bwMode="auto">
            <a:xfrm>
              <a:off x="453" y="1735"/>
              <a:ext cx="172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华文细黑" pitchFamily="2" charset="-122"/>
                  <a:ea typeface="华文细黑" pitchFamily="2" charset="-122"/>
                </a:rPr>
                <a:t>土地</a:t>
              </a:r>
              <a:endParaRPr lang="zh-CN" altLang="en-US" sz="140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4387" name="矩形 15411"/>
            <p:cNvSpPr>
              <a:spLocks noChangeArrowheads="1"/>
            </p:cNvSpPr>
            <p:nvPr/>
          </p:nvSpPr>
          <p:spPr bwMode="auto">
            <a:xfrm>
              <a:off x="696" y="1735"/>
              <a:ext cx="138" cy="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华文细黑" pitchFamily="2" charset="-122"/>
                  <a:ea typeface="华文细黑" pitchFamily="2" charset="-122"/>
                </a:rPr>
                <a:t>注册报建</a:t>
              </a:r>
              <a:endParaRPr lang="zh-CN" altLang="en-US" sz="140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4388" name="矩形 15412"/>
            <p:cNvSpPr>
              <a:spLocks noChangeArrowheads="1"/>
            </p:cNvSpPr>
            <p:nvPr/>
          </p:nvSpPr>
          <p:spPr bwMode="auto">
            <a:xfrm>
              <a:off x="937" y="1551"/>
              <a:ext cx="139" cy="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华文细黑" pitchFamily="2" charset="-122"/>
                  <a:ea typeface="华文细黑" pitchFamily="2" charset="-122"/>
                </a:rPr>
                <a:t>建筑设计</a:t>
              </a:r>
              <a:endParaRPr lang="zh-CN" altLang="en-US" sz="140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4389" name="矩形 15413"/>
            <p:cNvSpPr>
              <a:spLocks noChangeArrowheads="1"/>
            </p:cNvSpPr>
            <p:nvPr/>
          </p:nvSpPr>
          <p:spPr bwMode="auto">
            <a:xfrm>
              <a:off x="1179" y="2132"/>
              <a:ext cx="136" cy="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华文细黑" pitchFamily="2" charset="-122"/>
                  <a:ea typeface="华文细黑" pitchFamily="2" charset="-122"/>
                </a:rPr>
                <a:t>建筑工程安装</a:t>
              </a:r>
              <a:endParaRPr lang="zh-CN" altLang="en-US" sz="140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4390" name="矩形 15414"/>
            <p:cNvSpPr>
              <a:spLocks noChangeArrowheads="1"/>
            </p:cNvSpPr>
            <p:nvPr/>
          </p:nvSpPr>
          <p:spPr bwMode="auto">
            <a:xfrm>
              <a:off x="1425" y="1679"/>
              <a:ext cx="132" cy="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华文细黑" pitchFamily="2" charset="-122"/>
                  <a:ea typeface="华文细黑" pitchFamily="2" charset="-122"/>
                </a:rPr>
                <a:t>小区配套建设费</a:t>
              </a:r>
              <a:endParaRPr lang="zh-CN" altLang="en-US" sz="140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4391" name="矩形 15415"/>
            <p:cNvSpPr>
              <a:spLocks noChangeArrowheads="1"/>
            </p:cNvSpPr>
            <p:nvPr/>
          </p:nvSpPr>
          <p:spPr bwMode="auto">
            <a:xfrm>
              <a:off x="1668" y="1634"/>
              <a:ext cx="101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华文细黑" pitchFamily="2" charset="-122"/>
                  <a:ea typeface="华文细黑" pitchFamily="2" charset="-122"/>
                </a:rPr>
                <a:t>管理费</a:t>
              </a:r>
              <a:endParaRPr lang="zh-CN" altLang="en-US" sz="140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4392" name="矩形 15416"/>
            <p:cNvSpPr>
              <a:spLocks noChangeArrowheads="1"/>
            </p:cNvSpPr>
            <p:nvPr/>
          </p:nvSpPr>
          <p:spPr bwMode="auto">
            <a:xfrm>
              <a:off x="1905" y="1679"/>
              <a:ext cx="217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华文细黑" pitchFamily="2" charset="-122"/>
                  <a:ea typeface="华文细黑" pitchFamily="2" charset="-122"/>
                </a:rPr>
                <a:t>税费</a:t>
              </a:r>
              <a:endParaRPr lang="zh-CN" altLang="en-US" sz="140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4393" name="矩形 15417"/>
            <p:cNvSpPr>
              <a:spLocks noChangeArrowheads="1"/>
            </p:cNvSpPr>
            <p:nvPr/>
          </p:nvSpPr>
          <p:spPr bwMode="auto">
            <a:xfrm flipH="1">
              <a:off x="2133" y="1708"/>
              <a:ext cx="229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华文细黑" pitchFamily="2" charset="-122"/>
                  <a:ea typeface="华文细黑" pitchFamily="2" charset="-122"/>
                </a:rPr>
                <a:t>利息</a:t>
              </a:r>
              <a:endParaRPr lang="zh-CN" altLang="en-US" sz="140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4394" name="矩形 15418"/>
            <p:cNvSpPr>
              <a:spLocks noChangeArrowheads="1"/>
            </p:cNvSpPr>
            <p:nvPr/>
          </p:nvSpPr>
          <p:spPr bwMode="auto">
            <a:xfrm>
              <a:off x="2394" y="1650"/>
              <a:ext cx="223" cy="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华文细黑" pitchFamily="2" charset="-122"/>
                  <a:ea typeface="华文细黑" pitchFamily="2" charset="-122"/>
                </a:rPr>
                <a:t>不可预见费</a:t>
              </a:r>
              <a:endParaRPr lang="zh-CN" altLang="en-US" sz="140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4395" name="矩形 15419"/>
            <p:cNvSpPr>
              <a:spLocks noChangeArrowheads="1"/>
            </p:cNvSpPr>
            <p:nvPr/>
          </p:nvSpPr>
          <p:spPr bwMode="auto">
            <a:xfrm>
              <a:off x="3122" y="1626"/>
              <a:ext cx="183" cy="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400">
                  <a:solidFill>
                    <a:srgbClr val="CC3300"/>
                  </a:solidFill>
                  <a:latin typeface="华文细黑" pitchFamily="2" charset="-122"/>
                  <a:ea typeface="华文细黑" pitchFamily="2" charset="-122"/>
                </a:rPr>
                <a:t>内部认购</a:t>
              </a:r>
            </a:p>
          </p:txBody>
        </p:sp>
        <p:sp>
          <p:nvSpPr>
            <p:cNvPr id="14396" name="矩形 15420"/>
            <p:cNvSpPr>
              <a:spLocks noChangeArrowheads="1"/>
            </p:cNvSpPr>
            <p:nvPr/>
          </p:nvSpPr>
          <p:spPr bwMode="auto">
            <a:xfrm>
              <a:off x="3361" y="1653"/>
              <a:ext cx="216" cy="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华文细黑" pitchFamily="2" charset="-122"/>
                  <a:ea typeface="华文细黑" pitchFamily="2" charset="-122"/>
                </a:rPr>
                <a:t>广告营销</a:t>
              </a:r>
              <a:endParaRPr lang="zh-CN" altLang="en-US" sz="140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4397" name="矩形 15421"/>
            <p:cNvSpPr>
              <a:spLocks noChangeArrowheads="1"/>
            </p:cNvSpPr>
            <p:nvPr/>
          </p:nvSpPr>
          <p:spPr bwMode="auto">
            <a:xfrm>
              <a:off x="3601" y="1634"/>
              <a:ext cx="187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华文细黑" pitchFamily="2" charset="-122"/>
                  <a:ea typeface="华文细黑" pitchFamily="2" charset="-122"/>
                </a:rPr>
                <a:t>开盘期</a:t>
              </a:r>
              <a:endParaRPr lang="zh-CN" altLang="en-US" sz="140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4398" name="矩形 15422"/>
            <p:cNvSpPr>
              <a:spLocks noChangeArrowheads="1"/>
            </p:cNvSpPr>
            <p:nvPr/>
          </p:nvSpPr>
          <p:spPr bwMode="auto">
            <a:xfrm>
              <a:off x="3870" y="1604"/>
              <a:ext cx="182" cy="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华文细黑" pitchFamily="2" charset="-122"/>
                  <a:ea typeface="华文细黑" pitchFamily="2" charset="-122"/>
                </a:rPr>
                <a:t>广告营销</a:t>
              </a:r>
              <a:endParaRPr lang="zh-CN" altLang="en-US" sz="140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4399" name="矩形 15423"/>
            <p:cNvSpPr>
              <a:spLocks noChangeArrowheads="1"/>
            </p:cNvSpPr>
            <p:nvPr/>
          </p:nvSpPr>
          <p:spPr bwMode="auto">
            <a:xfrm>
              <a:off x="4093" y="1588"/>
              <a:ext cx="207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华文细黑" pitchFamily="2" charset="-122"/>
                  <a:ea typeface="华文细黑" pitchFamily="2" charset="-122"/>
                </a:rPr>
                <a:t>促销期</a:t>
              </a:r>
              <a:endParaRPr lang="zh-CN" altLang="en-US" sz="140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4400" name="矩形 15424"/>
            <p:cNvSpPr>
              <a:spLocks noChangeArrowheads="1"/>
            </p:cNvSpPr>
            <p:nvPr/>
          </p:nvSpPr>
          <p:spPr bwMode="auto">
            <a:xfrm>
              <a:off x="4350" y="1588"/>
              <a:ext cx="182" cy="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华文细黑" pitchFamily="2" charset="-122"/>
                  <a:ea typeface="华文细黑" pitchFamily="2" charset="-122"/>
                </a:rPr>
                <a:t>广告营销</a:t>
              </a:r>
              <a:endParaRPr lang="zh-CN" altLang="en-US" sz="140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4401" name="矩形 15425"/>
            <p:cNvSpPr>
              <a:spLocks noChangeArrowheads="1"/>
            </p:cNvSpPr>
            <p:nvPr/>
          </p:nvSpPr>
          <p:spPr bwMode="auto">
            <a:xfrm>
              <a:off x="4596" y="1588"/>
              <a:ext cx="136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华文细黑" pitchFamily="2" charset="-122"/>
                  <a:ea typeface="华文细黑" pitchFamily="2" charset="-122"/>
                </a:rPr>
                <a:t>尾货期</a:t>
              </a:r>
              <a:endParaRPr lang="zh-CN" altLang="en-US" sz="140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4402" name="矩形 15426"/>
            <p:cNvSpPr>
              <a:spLocks noChangeArrowheads="1"/>
            </p:cNvSpPr>
            <p:nvPr/>
          </p:nvSpPr>
          <p:spPr bwMode="auto">
            <a:xfrm>
              <a:off x="2630" y="1735"/>
              <a:ext cx="182" cy="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华文细黑" pitchFamily="2" charset="-122"/>
                  <a:ea typeface="华文细黑" pitchFamily="2" charset="-122"/>
                </a:rPr>
                <a:t>广告营销</a:t>
              </a:r>
              <a:endParaRPr lang="zh-CN" altLang="en-US" sz="140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4403" name="文本框 15427"/>
            <p:cNvSpPr txBox="1">
              <a:spLocks noChangeArrowheads="1"/>
            </p:cNvSpPr>
            <p:nvPr/>
          </p:nvSpPr>
          <p:spPr bwMode="auto">
            <a:xfrm>
              <a:off x="0" y="2200"/>
              <a:ext cx="340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>
                  <a:latin typeface="华文细黑" pitchFamily="2" charset="-122"/>
                  <a:ea typeface="华文细黑" pitchFamily="2" charset="-122"/>
                </a:rPr>
                <a:t>支出</a:t>
              </a:r>
            </a:p>
          </p:txBody>
        </p:sp>
        <p:sp>
          <p:nvSpPr>
            <p:cNvPr id="14404" name="文本框 15428"/>
            <p:cNvSpPr txBox="1">
              <a:spLocks noChangeArrowheads="1"/>
            </p:cNvSpPr>
            <p:nvPr/>
          </p:nvSpPr>
          <p:spPr bwMode="auto">
            <a:xfrm>
              <a:off x="0" y="431"/>
              <a:ext cx="340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>
                  <a:latin typeface="华文细黑" pitchFamily="2" charset="-122"/>
                  <a:ea typeface="华文细黑" pitchFamily="2" charset="-122"/>
                </a:rPr>
                <a:t>收入</a:t>
              </a:r>
            </a:p>
          </p:txBody>
        </p:sp>
        <p:sp>
          <p:nvSpPr>
            <p:cNvPr id="14405" name="直接连接符 15429"/>
            <p:cNvSpPr>
              <a:spLocks noChangeShapeType="1"/>
            </p:cNvSpPr>
            <p:nvPr/>
          </p:nvSpPr>
          <p:spPr bwMode="auto">
            <a:xfrm flipV="1">
              <a:off x="4763" y="1452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6" name="直接连接符 15430"/>
            <p:cNvSpPr>
              <a:spLocks noChangeShapeType="1"/>
            </p:cNvSpPr>
            <p:nvPr/>
          </p:nvSpPr>
          <p:spPr bwMode="auto">
            <a:xfrm flipV="1">
              <a:off x="5034" y="1451"/>
              <a:ext cx="1" cy="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7" name="矩形 15431"/>
            <p:cNvSpPr>
              <a:spLocks noChangeArrowheads="1"/>
            </p:cNvSpPr>
            <p:nvPr/>
          </p:nvSpPr>
          <p:spPr bwMode="auto">
            <a:xfrm>
              <a:off x="2903" y="1512"/>
              <a:ext cx="94" cy="1074"/>
            </a:xfrm>
            <a:prstGeom prst="rect">
              <a:avLst/>
            </a:prstGeom>
            <a:solidFill>
              <a:srgbClr val="9999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8" name="矩形 15432"/>
            <p:cNvSpPr>
              <a:spLocks noChangeArrowheads="1"/>
            </p:cNvSpPr>
            <p:nvPr/>
          </p:nvSpPr>
          <p:spPr bwMode="auto">
            <a:xfrm>
              <a:off x="4853" y="0"/>
              <a:ext cx="98" cy="1499"/>
            </a:xfrm>
            <a:prstGeom prst="rect">
              <a:avLst/>
            </a:prstGeom>
            <a:solidFill>
              <a:srgbClr val="9999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9" name="文本框 15433"/>
            <p:cNvSpPr txBox="1">
              <a:spLocks noChangeArrowheads="1"/>
            </p:cNvSpPr>
            <p:nvPr/>
          </p:nvSpPr>
          <p:spPr bwMode="auto">
            <a:xfrm>
              <a:off x="2882" y="2676"/>
              <a:ext cx="180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华文细黑" pitchFamily="2" charset="-122"/>
                  <a:ea typeface="华文细黑" pitchFamily="2" charset="-122"/>
                </a:rPr>
                <a:t>总计</a:t>
              </a:r>
            </a:p>
          </p:txBody>
        </p:sp>
        <p:sp>
          <p:nvSpPr>
            <p:cNvPr id="14410" name="文本框 15434"/>
            <p:cNvSpPr txBox="1">
              <a:spLocks noChangeArrowheads="1"/>
            </p:cNvSpPr>
            <p:nvPr/>
          </p:nvSpPr>
          <p:spPr bwMode="auto">
            <a:xfrm>
              <a:off x="4848" y="1633"/>
              <a:ext cx="180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华文细黑" pitchFamily="2" charset="-122"/>
                  <a:ea typeface="华文细黑" pitchFamily="2" charset="-122"/>
                </a:rPr>
                <a:t>总计</a:t>
              </a:r>
            </a:p>
          </p:txBody>
        </p:sp>
        <p:sp>
          <p:nvSpPr>
            <p:cNvPr id="14411" name="直接连接符 15435"/>
            <p:cNvSpPr>
              <a:spLocks noChangeShapeType="1"/>
            </p:cNvSpPr>
            <p:nvPr/>
          </p:nvSpPr>
          <p:spPr bwMode="auto">
            <a:xfrm>
              <a:off x="408" y="2630"/>
              <a:ext cx="4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2" name="直接连接符 15436"/>
            <p:cNvSpPr>
              <a:spLocks noChangeShapeType="1"/>
            </p:cNvSpPr>
            <p:nvPr/>
          </p:nvSpPr>
          <p:spPr bwMode="auto">
            <a:xfrm>
              <a:off x="408" y="181"/>
              <a:ext cx="4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3" name="未知"/>
            <p:cNvSpPr>
              <a:spLocks noChangeArrowheads="1"/>
            </p:cNvSpPr>
            <p:nvPr/>
          </p:nvSpPr>
          <p:spPr bwMode="auto">
            <a:xfrm>
              <a:off x="484" y="3"/>
              <a:ext cx="4400" cy="2576"/>
            </a:xfrm>
            <a:custGeom>
              <a:avLst/>
              <a:gdLst>
                <a:gd name="T0" fmla="*/ 0 w 4400"/>
                <a:gd name="T1" fmla="*/ 1616 h 2576"/>
                <a:gd name="T2" fmla="*/ 272 w 4400"/>
                <a:gd name="T3" fmla="*/ 1648 h 2576"/>
                <a:gd name="T4" fmla="*/ 520 w 4400"/>
                <a:gd name="T5" fmla="*/ 1504 h 2576"/>
                <a:gd name="T6" fmla="*/ 752 w 4400"/>
                <a:gd name="T7" fmla="*/ 2128 h 2576"/>
                <a:gd name="T8" fmla="*/ 1008 w 4400"/>
                <a:gd name="T9" fmla="*/ 1624 h 2576"/>
                <a:gd name="T10" fmla="*/ 1208 w 4400"/>
                <a:gd name="T11" fmla="*/ 1562 h 2576"/>
                <a:gd name="T12" fmla="*/ 1443 w 4400"/>
                <a:gd name="T13" fmla="*/ 1627 h 2576"/>
                <a:gd name="T14" fmla="*/ 1694 w 4400"/>
                <a:gd name="T15" fmla="*/ 1644 h 2576"/>
                <a:gd name="T16" fmla="*/ 1968 w 4400"/>
                <a:gd name="T17" fmla="*/ 1544 h 2576"/>
                <a:gd name="T18" fmla="*/ 2196 w 4400"/>
                <a:gd name="T19" fmla="*/ 1693 h 2576"/>
                <a:gd name="T20" fmla="*/ 2456 w 4400"/>
                <a:gd name="T21" fmla="*/ 2576 h 2576"/>
                <a:gd name="T22" fmla="*/ 2696 w 4400"/>
                <a:gd name="T23" fmla="*/ 1080 h 2576"/>
                <a:gd name="T24" fmla="*/ 2936 w 4400"/>
                <a:gd name="T25" fmla="*/ 1608 h 2576"/>
                <a:gd name="T26" fmla="*/ 3192 w 4400"/>
                <a:gd name="T27" fmla="*/ 872 h 2576"/>
                <a:gd name="T28" fmla="*/ 3424 w 4400"/>
                <a:gd name="T29" fmla="*/ 1504 h 2576"/>
                <a:gd name="T30" fmla="*/ 3656 w 4400"/>
                <a:gd name="T31" fmla="*/ 640 h 2576"/>
                <a:gd name="T32" fmla="*/ 3903 w 4400"/>
                <a:gd name="T33" fmla="*/ 1529 h 2576"/>
                <a:gd name="T34" fmla="*/ 4152 w 4400"/>
                <a:gd name="T35" fmla="*/ 1288 h 2576"/>
                <a:gd name="T36" fmla="*/ 4400 w 4400"/>
                <a:gd name="T37" fmla="*/ 0 h 2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00" h="2576">
                  <a:moveTo>
                    <a:pt x="0" y="1616"/>
                  </a:moveTo>
                  <a:lnTo>
                    <a:pt x="272" y="1648"/>
                  </a:lnTo>
                  <a:lnTo>
                    <a:pt x="520" y="1504"/>
                  </a:lnTo>
                  <a:lnTo>
                    <a:pt x="752" y="2128"/>
                  </a:lnTo>
                  <a:lnTo>
                    <a:pt x="1008" y="1624"/>
                  </a:lnTo>
                  <a:lnTo>
                    <a:pt x="1208" y="1562"/>
                  </a:lnTo>
                  <a:lnTo>
                    <a:pt x="1443" y="1627"/>
                  </a:lnTo>
                  <a:lnTo>
                    <a:pt x="1694" y="1644"/>
                  </a:lnTo>
                  <a:lnTo>
                    <a:pt x="1968" y="1544"/>
                  </a:lnTo>
                  <a:lnTo>
                    <a:pt x="2196" y="1693"/>
                  </a:lnTo>
                  <a:lnTo>
                    <a:pt x="2456" y="2576"/>
                  </a:lnTo>
                  <a:lnTo>
                    <a:pt x="2696" y="1080"/>
                  </a:lnTo>
                  <a:lnTo>
                    <a:pt x="2936" y="1608"/>
                  </a:lnTo>
                  <a:lnTo>
                    <a:pt x="3192" y="872"/>
                  </a:lnTo>
                  <a:lnTo>
                    <a:pt x="3424" y="1504"/>
                  </a:lnTo>
                  <a:lnTo>
                    <a:pt x="3656" y="640"/>
                  </a:lnTo>
                  <a:lnTo>
                    <a:pt x="3903" y="1529"/>
                  </a:lnTo>
                  <a:lnTo>
                    <a:pt x="4152" y="1288"/>
                  </a:lnTo>
                  <a:lnTo>
                    <a:pt x="4400" y="0"/>
                  </a:lnTo>
                </a:path>
              </a:pathLst>
            </a:custGeom>
            <a:noFill/>
            <a:ln w="28575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414" name="文本框 15438"/>
          <p:cNvSpPr txBox="1">
            <a:spLocks noChangeArrowheads="1"/>
          </p:cNvSpPr>
          <p:nvPr/>
        </p:nvSpPr>
        <p:spPr bwMode="auto">
          <a:xfrm>
            <a:off x="577850" y="168275"/>
            <a:ext cx="3232150" cy="457200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第六步、项目资金筹措</a:t>
            </a:r>
          </a:p>
        </p:txBody>
      </p:sp>
      <p:grpSp>
        <p:nvGrpSpPr>
          <p:cNvPr id="15440" name="组合 15439"/>
          <p:cNvGrpSpPr>
            <a:grpSpLocks/>
          </p:cNvGrpSpPr>
          <p:nvPr/>
        </p:nvGrpSpPr>
        <p:grpSpPr bwMode="auto">
          <a:xfrm>
            <a:off x="684213" y="836613"/>
            <a:ext cx="5616575" cy="1852612"/>
            <a:chOff x="0" y="0"/>
            <a:chExt cx="3538" cy="1167"/>
          </a:xfrm>
        </p:grpSpPr>
        <p:sp>
          <p:nvSpPr>
            <p:cNvPr id="14416" name="文本框 15440"/>
            <p:cNvSpPr txBox="1">
              <a:spLocks noChangeArrowheads="1"/>
            </p:cNvSpPr>
            <p:nvPr/>
          </p:nvSpPr>
          <p:spPr bwMode="auto">
            <a:xfrm>
              <a:off x="1802" y="0"/>
              <a:ext cx="1736" cy="243"/>
            </a:xfrm>
            <a:prstGeom prst="rect">
              <a:avLst/>
            </a:prstGeom>
            <a:noFill/>
            <a:ln w="19050">
              <a:solidFill>
                <a:srgbClr val="CC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800">
                  <a:latin typeface="华文细黑" pitchFamily="2" charset="-122"/>
                  <a:ea typeface="华文细黑" pitchFamily="2" charset="-122"/>
                </a:rPr>
                <a:t>自筹２５</a:t>
              </a:r>
              <a:r>
                <a:rPr lang="en-US" altLang="zh-CN" sz="1800">
                  <a:latin typeface="华文细黑" pitchFamily="2" charset="-122"/>
                  <a:ea typeface="华文细黑" pitchFamily="2" charset="-122"/>
                </a:rPr>
                <a:t>-</a:t>
              </a:r>
              <a:r>
                <a:rPr lang="zh-CN" altLang="en-US" sz="1800">
                  <a:latin typeface="华文细黑" pitchFamily="2" charset="-122"/>
                  <a:ea typeface="华文细黑" pitchFamily="2" charset="-122"/>
                </a:rPr>
                <a:t>３０％</a:t>
              </a:r>
            </a:p>
          </p:txBody>
        </p:sp>
        <p:sp>
          <p:nvSpPr>
            <p:cNvPr id="14417" name="文本框 15441"/>
            <p:cNvSpPr txBox="1">
              <a:spLocks noChangeArrowheads="1"/>
            </p:cNvSpPr>
            <p:nvPr/>
          </p:nvSpPr>
          <p:spPr bwMode="auto">
            <a:xfrm>
              <a:off x="1802" y="462"/>
              <a:ext cx="1736" cy="243"/>
            </a:xfrm>
            <a:prstGeom prst="rect">
              <a:avLst/>
            </a:prstGeom>
            <a:noFill/>
            <a:ln w="19050">
              <a:solidFill>
                <a:srgbClr val="CC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800">
                  <a:latin typeface="华文细黑" pitchFamily="2" charset="-122"/>
                  <a:ea typeface="华文细黑" pitchFamily="2" charset="-122"/>
                </a:rPr>
                <a:t>借贷１５</a:t>
              </a:r>
              <a:r>
                <a:rPr lang="en-US" altLang="zh-CN" sz="1800">
                  <a:latin typeface="华文细黑" pitchFamily="2" charset="-122"/>
                  <a:ea typeface="华文细黑" pitchFamily="2" charset="-122"/>
                </a:rPr>
                <a:t>-</a:t>
              </a:r>
              <a:r>
                <a:rPr lang="zh-CN" altLang="en-US" sz="1800">
                  <a:latin typeface="华文细黑" pitchFamily="2" charset="-122"/>
                  <a:ea typeface="华文细黑" pitchFamily="2" charset="-122"/>
                </a:rPr>
                <a:t>２０％</a:t>
              </a:r>
            </a:p>
          </p:txBody>
        </p:sp>
        <p:sp>
          <p:nvSpPr>
            <p:cNvPr id="14418" name="文本框 15442"/>
            <p:cNvSpPr txBox="1">
              <a:spLocks noChangeArrowheads="1"/>
            </p:cNvSpPr>
            <p:nvPr/>
          </p:nvSpPr>
          <p:spPr bwMode="auto">
            <a:xfrm>
              <a:off x="1802" y="924"/>
              <a:ext cx="1736" cy="243"/>
            </a:xfrm>
            <a:prstGeom prst="rect">
              <a:avLst/>
            </a:prstGeom>
            <a:noFill/>
            <a:ln w="19050">
              <a:solidFill>
                <a:srgbClr val="CC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800">
                  <a:latin typeface="华文细黑" pitchFamily="2" charset="-122"/>
                  <a:ea typeface="华文细黑" pitchFamily="2" charset="-122"/>
                </a:rPr>
                <a:t>销售５０％以上</a:t>
              </a:r>
            </a:p>
          </p:txBody>
        </p:sp>
        <p:cxnSp>
          <p:nvCxnSpPr>
            <p:cNvPr id="14419" name="肘形连接符 15443"/>
            <p:cNvCxnSpPr>
              <a:cxnSpLocks noChangeShapeType="1"/>
              <a:stCxn id="14422" idx="3"/>
              <a:endCxn id="14416" idx="1"/>
            </p:cNvCxnSpPr>
            <p:nvPr/>
          </p:nvCxnSpPr>
          <p:spPr bwMode="auto">
            <a:xfrm flipV="1">
              <a:off x="1270" y="131"/>
              <a:ext cx="526" cy="467"/>
            </a:xfrm>
            <a:prstGeom prst="bentConnector3">
              <a:avLst>
                <a:gd name="adj1" fmla="val 50569"/>
              </a:avLst>
            </a:prstGeom>
            <a:noFill/>
            <a:ln w="19050">
              <a:solidFill>
                <a:srgbClr val="CC33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420" name="肘形连接符 15444"/>
            <p:cNvCxnSpPr>
              <a:cxnSpLocks noChangeShapeType="1"/>
              <a:stCxn id="14422" idx="3"/>
              <a:endCxn id="14417" idx="1"/>
            </p:cNvCxnSpPr>
            <p:nvPr/>
          </p:nvCxnSpPr>
          <p:spPr bwMode="auto">
            <a:xfrm flipV="1">
              <a:off x="1270" y="593"/>
              <a:ext cx="526" cy="5"/>
            </a:xfrm>
            <a:prstGeom prst="bentConnector3">
              <a:avLst>
                <a:gd name="adj1" fmla="val 50569"/>
              </a:avLst>
            </a:prstGeom>
            <a:noFill/>
            <a:ln w="19050">
              <a:solidFill>
                <a:srgbClr val="CC33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421" name="肘形连接符 15445"/>
            <p:cNvCxnSpPr>
              <a:cxnSpLocks noChangeShapeType="1"/>
              <a:stCxn id="14422" idx="3"/>
              <a:endCxn id="14418" idx="1"/>
            </p:cNvCxnSpPr>
            <p:nvPr/>
          </p:nvCxnSpPr>
          <p:spPr bwMode="auto">
            <a:xfrm>
              <a:off x="1270" y="598"/>
              <a:ext cx="526" cy="457"/>
            </a:xfrm>
            <a:prstGeom prst="bentConnector3">
              <a:avLst>
                <a:gd name="adj1" fmla="val 50569"/>
              </a:avLst>
            </a:prstGeom>
            <a:noFill/>
            <a:ln w="19050">
              <a:solidFill>
                <a:srgbClr val="CC33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422" name="文本框 15446"/>
            <p:cNvSpPr txBox="1">
              <a:spLocks noChangeArrowheads="1"/>
            </p:cNvSpPr>
            <p:nvPr/>
          </p:nvSpPr>
          <p:spPr bwMode="auto">
            <a:xfrm>
              <a:off x="0" y="454"/>
              <a:ext cx="1270" cy="231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3300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algn="ctr"/>
              <a:r>
                <a:rPr lang="zh-CN" altLang="en-US" sz="18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资金的来源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16385"/>
          <p:cNvSpPr txBox="1">
            <a:spLocks noChangeArrowheads="1"/>
          </p:cNvSpPr>
          <p:nvPr/>
        </p:nvSpPr>
        <p:spPr bwMode="auto">
          <a:xfrm>
            <a:off x="577850" y="168275"/>
            <a:ext cx="3841750" cy="457200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第七步、项目工程进度设计</a:t>
            </a:r>
          </a:p>
        </p:txBody>
      </p:sp>
      <p:sp>
        <p:nvSpPr>
          <p:cNvPr id="16387" name="文本框 16386"/>
          <p:cNvSpPr txBox="1">
            <a:spLocks noChangeArrowheads="1"/>
          </p:cNvSpPr>
          <p:nvPr/>
        </p:nvSpPr>
        <p:spPr bwMode="auto">
          <a:xfrm>
            <a:off x="2339975" y="1773238"/>
            <a:ext cx="4184650" cy="404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240000"/>
              </a:lnSpc>
              <a:buFont typeface="Arial" pitchFamily="34" charset="0"/>
              <a:buAutoNum type="arabicPeriod"/>
            </a:pPr>
            <a:r>
              <a:rPr lang="zh-CN" altLang="en-US" sz="1800">
                <a:ea typeface="华文细黑" pitchFamily="2" charset="-122"/>
              </a:rPr>
              <a:t>资金准备及到位率</a:t>
            </a:r>
          </a:p>
          <a:p>
            <a:pPr>
              <a:lnSpc>
                <a:spcPct val="240000"/>
              </a:lnSpc>
              <a:buFont typeface="Arial" pitchFamily="34" charset="0"/>
              <a:buAutoNum type="arabicPeriod"/>
            </a:pPr>
            <a:r>
              <a:rPr lang="zh-CN" altLang="en-US" sz="1800">
                <a:ea typeface="华文细黑" pitchFamily="2" charset="-122"/>
              </a:rPr>
              <a:t>销售时机</a:t>
            </a:r>
          </a:p>
          <a:p>
            <a:pPr>
              <a:lnSpc>
                <a:spcPct val="240000"/>
              </a:lnSpc>
              <a:buFont typeface="Arial" pitchFamily="34" charset="0"/>
              <a:buAutoNum type="arabicPeriod"/>
            </a:pPr>
            <a:r>
              <a:rPr lang="zh-CN" altLang="en-US" sz="1800">
                <a:ea typeface="华文细黑" pitchFamily="2" charset="-122"/>
              </a:rPr>
              <a:t>施工阶段的天气及建材供求周期</a:t>
            </a:r>
          </a:p>
          <a:p>
            <a:pPr>
              <a:lnSpc>
                <a:spcPct val="240000"/>
              </a:lnSpc>
              <a:buFont typeface="Arial" pitchFamily="34" charset="0"/>
              <a:buAutoNum type="arabicPeriod"/>
            </a:pPr>
            <a:r>
              <a:rPr lang="zh-CN" altLang="en-US" sz="1800">
                <a:ea typeface="华文细黑" pitchFamily="2" charset="-122"/>
              </a:rPr>
              <a:t>施工人员佣工周期</a:t>
            </a:r>
          </a:p>
          <a:p>
            <a:pPr>
              <a:lnSpc>
                <a:spcPct val="240000"/>
              </a:lnSpc>
              <a:buFont typeface="Arial" pitchFamily="34" charset="0"/>
              <a:buAutoNum type="arabicPeriod"/>
            </a:pPr>
            <a:r>
              <a:rPr lang="zh-CN" altLang="en-US" sz="1800">
                <a:ea typeface="华文细黑" pitchFamily="2" charset="-122"/>
              </a:rPr>
              <a:t>施工上游单位的配合度</a:t>
            </a:r>
          </a:p>
          <a:p>
            <a:pPr>
              <a:lnSpc>
                <a:spcPct val="240000"/>
              </a:lnSpc>
              <a:buFont typeface="Arial" pitchFamily="34" charset="0"/>
              <a:buAutoNum type="arabicPeriod"/>
            </a:pPr>
            <a:r>
              <a:rPr lang="zh-CN" altLang="en-US" sz="1800">
                <a:ea typeface="华文细黑" pitchFamily="2" charset="-122"/>
              </a:rPr>
              <a:t>施工关联企业、工种的秩序及协调性</a:t>
            </a:r>
          </a:p>
        </p:txBody>
      </p:sp>
      <p:pic>
        <p:nvPicPr>
          <p:cNvPr id="15363" name="图片 16387" descr="34587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484313"/>
            <a:ext cx="152558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16388" descr="ZEF011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3933825"/>
            <a:ext cx="16764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图片 16389" descr="FL413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2852738"/>
            <a:ext cx="1600200" cy="106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文本框 16390"/>
          <p:cNvSpPr txBox="1">
            <a:spLocks noChangeArrowheads="1"/>
          </p:cNvSpPr>
          <p:nvPr/>
        </p:nvSpPr>
        <p:spPr bwMode="auto">
          <a:xfrm>
            <a:off x="2413000" y="1379538"/>
            <a:ext cx="27495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533400" indent="-5334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2000">
                <a:ea typeface="华文细黑" pitchFamily="2" charset="-122"/>
              </a:rPr>
              <a:t>进度研究考虑因素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17409"/>
          <p:cNvSpPr txBox="1">
            <a:spLocks noChangeArrowheads="1"/>
          </p:cNvSpPr>
          <p:nvPr/>
        </p:nvSpPr>
        <p:spPr bwMode="auto">
          <a:xfrm>
            <a:off x="577850" y="168275"/>
            <a:ext cx="3232150" cy="457200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第八步、项目营销策划</a:t>
            </a:r>
          </a:p>
        </p:txBody>
      </p:sp>
      <p:sp>
        <p:nvSpPr>
          <p:cNvPr id="16386" name="文本框 17410"/>
          <p:cNvSpPr txBox="1">
            <a:spLocks noChangeArrowheads="1"/>
          </p:cNvSpPr>
          <p:nvPr/>
        </p:nvSpPr>
        <p:spPr bwMode="auto">
          <a:xfrm>
            <a:off x="3779838" y="981075"/>
            <a:ext cx="2216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ea typeface="华文细黑" pitchFamily="2" charset="-122"/>
              </a:rPr>
              <a:t>营销策划十大要点</a:t>
            </a:r>
          </a:p>
        </p:txBody>
      </p:sp>
      <p:sp>
        <p:nvSpPr>
          <p:cNvPr id="17412" name="文本框 17411"/>
          <p:cNvSpPr txBox="1">
            <a:spLocks noChangeArrowheads="1"/>
          </p:cNvSpPr>
          <p:nvPr/>
        </p:nvSpPr>
        <p:spPr bwMode="auto">
          <a:xfrm>
            <a:off x="3851275" y="1557338"/>
            <a:ext cx="2546350" cy="448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533400" indent="-5334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6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项目定位</a:t>
            </a:r>
          </a:p>
          <a:p>
            <a:pPr>
              <a:lnSpc>
                <a:spcPct val="16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消费者定位</a:t>
            </a:r>
          </a:p>
          <a:p>
            <a:pPr>
              <a:lnSpc>
                <a:spcPct val="16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案名</a:t>
            </a:r>
          </a:p>
          <a:p>
            <a:pPr>
              <a:lnSpc>
                <a:spcPct val="16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形象主题</a:t>
            </a:r>
          </a:p>
          <a:p>
            <a:pPr>
              <a:lnSpc>
                <a:spcPct val="16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分期推广</a:t>
            </a:r>
          </a:p>
          <a:p>
            <a:pPr>
              <a:lnSpc>
                <a:spcPct val="16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卖点分析</a:t>
            </a:r>
          </a:p>
          <a:p>
            <a:pPr>
              <a:lnSpc>
                <a:spcPct val="16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销售物料</a:t>
            </a:r>
          </a:p>
          <a:p>
            <a:pPr>
              <a:lnSpc>
                <a:spcPct val="16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推广公关活动设计</a:t>
            </a:r>
          </a:p>
          <a:p>
            <a:pPr>
              <a:lnSpc>
                <a:spcPct val="16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价格定位</a:t>
            </a:r>
          </a:p>
          <a:p>
            <a:pPr>
              <a:lnSpc>
                <a:spcPct val="16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服务流程</a:t>
            </a:r>
          </a:p>
        </p:txBody>
      </p:sp>
      <p:pic>
        <p:nvPicPr>
          <p:cNvPr id="16388" name="图片 17412" descr="15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12875"/>
            <a:ext cx="215900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17413" descr="FD339-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3284538"/>
            <a:ext cx="1944688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8433"/>
          <p:cNvSpPr txBox="1">
            <a:spLocks noChangeArrowheads="1"/>
          </p:cNvSpPr>
          <p:nvPr/>
        </p:nvSpPr>
        <p:spPr bwMode="auto">
          <a:xfrm>
            <a:off x="577850" y="168275"/>
            <a:ext cx="3841750" cy="457200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第九步、项目广告推广策划</a:t>
            </a:r>
          </a:p>
        </p:txBody>
      </p:sp>
      <p:sp>
        <p:nvSpPr>
          <p:cNvPr id="18435" name="文本框 18434"/>
          <p:cNvSpPr txBox="1">
            <a:spLocks noChangeArrowheads="1"/>
          </p:cNvSpPr>
          <p:nvPr/>
        </p:nvSpPr>
        <p:spPr bwMode="auto">
          <a:xfrm>
            <a:off x="684213" y="909638"/>
            <a:ext cx="2813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AutoNum type="arabicPeriod"/>
            </a:pPr>
            <a:r>
              <a:rPr lang="zh-CN" altLang="en-US" sz="1800">
                <a:ea typeface="华文细黑" pitchFamily="2" charset="-122"/>
              </a:rPr>
              <a:t>房地产项目广告的特点</a:t>
            </a:r>
          </a:p>
        </p:txBody>
      </p:sp>
      <p:sp>
        <p:nvSpPr>
          <p:cNvPr id="18436" name="文本框 18435"/>
          <p:cNvSpPr txBox="1">
            <a:spLocks noChangeArrowheads="1"/>
          </p:cNvSpPr>
          <p:nvPr/>
        </p:nvSpPr>
        <p:spPr bwMode="auto">
          <a:xfrm>
            <a:off x="971550" y="1249363"/>
            <a:ext cx="1860550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533400" indent="-5334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短期信息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小众目标群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地域购买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目的购买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媒体偏好</a:t>
            </a:r>
          </a:p>
        </p:txBody>
      </p:sp>
      <p:sp>
        <p:nvSpPr>
          <p:cNvPr id="18437" name="文本框 18436"/>
          <p:cNvSpPr txBox="1">
            <a:spLocks noChangeArrowheads="1"/>
          </p:cNvSpPr>
          <p:nvPr/>
        </p:nvSpPr>
        <p:spPr bwMode="auto">
          <a:xfrm>
            <a:off x="684213" y="3494088"/>
            <a:ext cx="2355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AutoNum type="arabicPeriod" startAt="2"/>
            </a:pPr>
            <a:r>
              <a:rPr lang="zh-CN" altLang="en-US" sz="1800">
                <a:ea typeface="华文细黑" pitchFamily="2" charset="-122"/>
              </a:rPr>
              <a:t>如何选择广告公司</a:t>
            </a:r>
          </a:p>
        </p:txBody>
      </p:sp>
      <p:sp>
        <p:nvSpPr>
          <p:cNvPr id="18438" name="文本框 18437"/>
          <p:cNvSpPr txBox="1">
            <a:spLocks noChangeArrowheads="1"/>
          </p:cNvSpPr>
          <p:nvPr/>
        </p:nvSpPr>
        <p:spPr bwMode="auto">
          <a:xfrm>
            <a:off x="971550" y="3806825"/>
            <a:ext cx="1174750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533400" indent="-5334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能力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精力</a:t>
            </a:r>
          </a:p>
        </p:txBody>
      </p:sp>
      <p:sp>
        <p:nvSpPr>
          <p:cNvPr id="18439" name="文本框 18438"/>
          <p:cNvSpPr txBox="1">
            <a:spLocks noChangeArrowheads="1"/>
          </p:cNvSpPr>
          <p:nvPr/>
        </p:nvSpPr>
        <p:spPr bwMode="auto">
          <a:xfrm>
            <a:off x="684213" y="4791075"/>
            <a:ext cx="2584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AutoNum type="arabicPeriod" startAt="3"/>
            </a:pPr>
            <a:r>
              <a:rPr lang="zh-CN" altLang="en-US" sz="1800">
                <a:ea typeface="华文细黑" pitchFamily="2" charset="-122"/>
              </a:rPr>
              <a:t>如何与广告公司沟通</a:t>
            </a:r>
          </a:p>
        </p:txBody>
      </p:sp>
      <p:sp>
        <p:nvSpPr>
          <p:cNvPr id="18440" name="文本框 18439"/>
          <p:cNvSpPr txBox="1">
            <a:spLocks noChangeArrowheads="1"/>
          </p:cNvSpPr>
          <p:nvPr/>
        </p:nvSpPr>
        <p:spPr bwMode="auto">
          <a:xfrm>
            <a:off x="971550" y="5122863"/>
            <a:ext cx="551815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533400" indent="-5334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创作人员沟通创作方向、讨论修正创作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案名、ＬＯＧＯ、标准字、标准色、广告语先行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系列创作、销售物料</a:t>
            </a:r>
          </a:p>
        </p:txBody>
      </p:sp>
      <p:pic>
        <p:nvPicPr>
          <p:cNvPr id="17416" name="图片 18440" descr="FL47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628775"/>
            <a:ext cx="1150938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图片 18441" descr="3808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6"/>
          <a:stretch>
            <a:fillRect/>
          </a:stretch>
        </p:blipFill>
        <p:spPr bwMode="auto">
          <a:xfrm>
            <a:off x="7308850" y="4281488"/>
            <a:ext cx="147002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8437" grpId="0"/>
      <p:bldP spid="18438" grpId="0"/>
      <p:bldP spid="18439" grpId="0"/>
      <p:bldP spid="184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19457"/>
          <p:cNvSpPr txBox="1">
            <a:spLocks noChangeArrowheads="1"/>
          </p:cNvSpPr>
          <p:nvPr/>
        </p:nvSpPr>
        <p:spPr bwMode="auto">
          <a:xfrm>
            <a:off x="577850" y="168275"/>
            <a:ext cx="3232150" cy="457200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第十步、项目售后服务</a:t>
            </a:r>
          </a:p>
        </p:txBody>
      </p:sp>
      <p:sp>
        <p:nvSpPr>
          <p:cNvPr id="19459" name="文本框 19458"/>
          <p:cNvSpPr txBox="1">
            <a:spLocks noChangeArrowheads="1"/>
          </p:cNvSpPr>
          <p:nvPr/>
        </p:nvSpPr>
        <p:spPr bwMode="auto">
          <a:xfrm>
            <a:off x="684213" y="1052513"/>
            <a:ext cx="984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AutoNum type="arabicPeriod"/>
            </a:pPr>
            <a:r>
              <a:rPr lang="zh-CN" altLang="en-US" sz="1800">
                <a:ea typeface="华文细黑" pitchFamily="2" charset="-122"/>
              </a:rPr>
              <a:t>范围</a:t>
            </a:r>
          </a:p>
        </p:txBody>
      </p:sp>
      <p:sp>
        <p:nvSpPr>
          <p:cNvPr id="19460" name="文本框 19459"/>
          <p:cNvSpPr txBox="1">
            <a:spLocks noChangeArrowheads="1"/>
          </p:cNvSpPr>
          <p:nvPr/>
        </p:nvSpPr>
        <p:spPr bwMode="auto">
          <a:xfrm>
            <a:off x="684213" y="1492250"/>
            <a:ext cx="3689350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533400" indent="-5334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销售信息全面传播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已接触客户的再传播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已售客户的密切关注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入伙前服务细节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入伙后第一季度的点对点服务</a:t>
            </a:r>
          </a:p>
        </p:txBody>
      </p:sp>
      <p:sp>
        <p:nvSpPr>
          <p:cNvPr id="19461" name="文本框 19460"/>
          <p:cNvSpPr txBox="1">
            <a:spLocks noChangeArrowheads="1"/>
          </p:cNvSpPr>
          <p:nvPr/>
        </p:nvSpPr>
        <p:spPr bwMode="auto">
          <a:xfrm>
            <a:off x="684213" y="3709988"/>
            <a:ext cx="984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AutoNum type="arabicPeriod" startAt="2"/>
            </a:pPr>
            <a:r>
              <a:rPr lang="zh-CN" altLang="en-US" sz="1800">
                <a:ea typeface="华文细黑" pitchFamily="2" charset="-122"/>
              </a:rPr>
              <a:t>阶段</a:t>
            </a:r>
          </a:p>
        </p:txBody>
      </p:sp>
      <p:sp>
        <p:nvSpPr>
          <p:cNvPr id="19462" name="文本框 19461"/>
          <p:cNvSpPr txBox="1">
            <a:spLocks noChangeArrowheads="1"/>
          </p:cNvSpPr>
          <p:nvPr/>
        </p:nvSpPr>
        <p:spPr bwMode="auto">
          <a:xfrm>
            <a:off x="684213" y="4052888"/>
            <a:ext cx="254635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533400" indent="-5334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接触项目阶段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订金合同阶段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合同后－入伙阶段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入伙前后阶段</a:t>
            </a:r>
          </a:p>
        </p:txBody>
      </p:sp>
      <p:sp>
        <p:nvSpPr>
          <p:cNvPr id="19463" name="文本框 19462"/>
          <p:cNvSpPr txBox="1">
            <a:spLocks noChangeArrowheads="1"/>
          </p:cNvSpPr>
          <p:nvPr/>
        </p:nvSpPr>
        <p:spPr bwMode="auto">
          <a:xfrm>
            <a:off x="1619250" y="5949950"/>
            <a:ext cx="4298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 i="1" u="sng">
                <a:solidFill>
                  <a:srgbClr val="CC3300"/>
                </a:solidFill>
                <a:ea typeface="华文细黑" pitchFamily="2" charset="-122"/>
              </a:rPr>
              <a:t>售后服务　－－　销售开始后的全部服务</a:t>
            </a:r>
          </a:p>
        </p:txBody>
      </p:sp>
      <p:pic>
        <p:nvPicPr>
          <p:cNvPr id="18439" name="图片 19463" descr="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150" y="2854325"/>
            <a:ext cx="1524000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图片 19464" descr="FL33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149725"/>
            <a:ext cx="1512887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图片 19465" descr="DGV-19360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1590675"/>
            <a:ext cx="1512887" cy="11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  <p:bldP spid="19461" grpId="0"/>
      <p:bldP spid="19462" grpId="0"/>
      <p:bldP spid="194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20481"/>
          <p:cNvSpPr txBox="1">
            <a:spLocks noChangeArrowheads="1"/>
          </p:cNvSpPr>
          <p:nvPr/>
        </p:nvSpPr>
        <p:spPr bwMode="auto">
          <a:xfrm>
            <a:off x="827088" y="2924175"/>
            <a:ext cx="741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0">
                <a:solidFill>
                  <a:srgbClr val="CB0601"/>
                </a:solidFill>
                <a:latin typeface="华文行楷" pitchFamily="2" charset="-122"/>
                <a:ea typeface="华文行楷" pitchFamily="2" charset="-122"/>
              </a:rPr>
              <a:t>Part 2</a:t>
            </a:r>
            <a:r>
              <a:rPr lang="en-US" altLang="zh-CN" sz="3200">
                <a:latin typeface="华文细黑"/>
                <a:ea typeface="华文细黑" pitchFamily="2" charset="-122"/>
              </a:rPr>
              <a:t>——</a:t>
            </a:r>
            <a:r>
              <a:rPr lang="zh-CN" altLang="en-US" sz="3200">
                <a:ea typeface="华文细黑" pitchFamily="2" charset="-122"/>
              </a:rPr>
              <a:t>中期营销推广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21505"/>
          <p:cNvSpPr txBox="1">
            <a:spLocks noChangeArrowheads="1"/>
          </p:cNvSpPr>
          <p:nvPr/>
        </p:nvSpPr>
        <p:spPr bwMode="auto">
          <a:xfrm>
            <a:off x="608013" y="150813"/>
            <a:ext cx="2012950" cy="457200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一、推广原则</a:t>
            </a:r>
          </a:p>
        </p:txBody>
      </p:sp>
      <p:sp>
        <p:nvSpPr>
          <p:cNvPr id="20482" name="文本框 21506"/>
          <p:cNvSpPr txBox="1">
            <a:spLocks noChangeArrowheads="1"/>
          </p:cNvSpPr>
          <p:nvPr/>
        </p:nvSpPr>
        <p:spPr bwMode="auto">
          <a:xfrm>
            <a:off x="1187450" y="1916113"/>
            <a:ext cx="3003550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533400" indent="-5334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90000"/>
              </a:lnSpc>
              <a:buClr>
                <a:srgbClr val="CC3300"/>
              </a:buClr>
              <a:buFont typeface="Arial" pitchFamily="34" charset="0"/>
              <a:buAutoNum type="arabicPeriod"/>
            </a:pPr>
            <a:r>
              <a:rPr lang="zh-CN" altLang="en-US" sz="1800">
                <a:ea typeface="华文细黑" pitchFamily="2" charset="-122"/>
              </a:rPr>
              <a:t>项目的核心价值传播</a:t>
            </a:r>
          </a:p>
          <a:p>
            <a:pPr>
              <a:lnSpc>
                <a:spcPct val="190000"/>
              </a:lnSpc>
              <a:buClr>
                <a:srgbClr val="CC3300"/>
              </a:buClr>
              <a:buFont typeface="Arial" pitchFamily="34" charset="0"/>
              <a:buAutoNum type="arabicPeriod"/>
            </a:pPr>
            <a:r>
              <a:rPr lang="zh-CN" altLang="en-US" sz="1800">
                <a:ea typeface="华文细黑" pitchFamily="2" charset="-122"/>
              </a:rPr>
              <a:t>项目的经济目标的实现</a:t>
            </a:r>
          </a:p>
        </p:txBody>
      </p:sp>
      <p:pic>
        <p:nvPicPr>
          <p:cNvPr id="20483" name="图片 21507" descr="FL47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4581525"/>
            <a:ext cx="136683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图片 21508" descr="3808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6"/>
          <a:stretch>
            <a:fillRect/>
          </a:stretch>
        </p:blipFill>
        <p:spPr bwMode="auto">
          <a:xfrm>
            <a:off x="4356100" y="2781300"/>
            <a:ext cx="1749425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图片 21509" descr="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75" y="966788"/>
            <a:ext cx="2447925" cy="184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22529"/>
          <p:cNvSpPr txBox="1">
            <a:spLocks noChangeArrowheads="1"/>
          </p:cNvSpPr>
          <p:nvPr/>
        </p:nvSpPr>
        <p:spPr bwMode="auto">
          <a:xfrm>
            <a:off x="608013" y="150813"/>
            <a:ext cx="2012950" cy="457200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二、推广策略</a:t>
            </a:r>
          </a:p>
        </p:txBody>
      </p:sp>
      <p:sp>
        <p:nvSpPr>
          <p:cNvPr id="21506" name="文本框 22530"/>
          <p:cNvSpPr txBox="1">
            <a:spLocks noChangeArrowheads="1"/>
          </p:cNvSpPr>
          <p:nvPr/>
        </p:nvSpPr>
        <p:spPr bwMode="auto">
          <a:xfrm>
            <a:off x="971550" y="1844675"/>
            <a:ext cx="464185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80000"/>
              </a:lnSpc>
              <a:buClr>
                <a:srgbClr val="CC3300"/>
              </a:buClr>
              <a:buFont typeface="Arial" pitchFamily="34" charset="0"/>
              <a:buAutoNum type="arabicPeriod"/>
            </a:pPr>
            <a:r>
              <a:rPr lang="zh-CN" altLang="en-US" sz="1800">
                <a:ea typeface="华文细黑" pitchFamily="2" charset="-122"/>
              </a:rPr>
              <a:t>项目信息分阶段分次推出，保持主要信息</a:t>
            </a:r>
          </a:p>
          <a:p>
            <a:pPr>
              <a:lnSpc>
                <a:spcPct val="180000"/>
              </a:lnSpc>
              <a:buClr>
                <a:srgbClr val="CC3300"/>
              </a:buClr>
              <a:buFont typeface="Arial" pitchFamily="34" charset="0"/>
              <a:buAutoNum type="arabicPeriod"/>
            </a:pPr>
            <a:r>
              <a:rPr lang="zh-CN" altLang="en-US" sz="1800">
                <a:ea typeface="华文细黑" pitchFamily="2" charset="-122"/>
              </a:rPr>
              <a:t>不同阶段主题相互关联</a:t>
            </a:r>
          </a:p>
          <a:p>
            <a:pPr>
              <a:lnSpc>
                <a:spcPct val="180000"/>
              </a:lnSpc>
              <a:buClr>
                <a:srgbClr val="CC3300"/>
              </a:buClr>
              <a:buFont typeface="Arial" pitchFamily="34" charset="0"/>
              <a:buAutoNum type="arabicPeriod"/>
            </a:pPr>
            <a:r>
              <a:rPr lang="zh-CN" altLang="en-US" sz="1800">
                <a:ea typeface="华文细黑" pitchFamily="2" charset="-122"/>
              </a:rPr>
              <a:t>竞争性项目的对比，强化特点及利益交换</a:t>
            </a:r>
          </a:p>
          <a:p>
            <a:pPr>
              <a:lnSpc>
                <a:spcPct val="180000"/>
              </a:lnSpc>
              <a:buClr>
                <a:srgbClr val="CC3300"/>
              </a:buClr>
              <a:buFont typeface="Arial" pitchFamily="34" charset="0"/>
              <a:buAutoNum type="arabicPeriod"/>
            </a:pPr>
            <a:r>
              <a:rPr lang="zh-CN" altLang="en-US" sz="1800">
                <a:ea typeface="华文细黑" pitchFamily="2" charset="-122"/>
              </a:rPr>
              <a:t>推广的关联部门统一思想</a:t>
            </a:r>
          </a:p>
        </p:txBody>
      </p:sp>
      <p:pic>
        <p:nvPicPr>
          <p:cNvPr id="21507" name="图片 22531" descr="PCA019170495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3103563"/>
            <a:ext cx="2735263" cy="198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22532" descr="PCA019170495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424363"/>
            <a:ext cx="2700337" cy="195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矩形 5121"/>
          <p:cNvSpPr>
            <a:spLocks noChangeArrowheads="1"/>
          </p:cNvSpPr>
          <p:nvPr/>
        </p:nvSpPr>
        <p:spPr bwMode="auto">
          <a:xfrm>
            <a:off x="2708275" y="981075"/>
            <a:ext cx="3536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zh-CN" altLang="en-US">
                <a:ea typeface="华文细黑" pitchFamily="2" charset="-122"/>
              </a:rPr>
              <a:t>房地产全程营销三大模块</a:t>
            </a:r>
          </a:p>
        </p:txBody>
      </p:sp>
      <p:sp>
        <p:nvSpPr>
          <p:cNvPr id="4098" name="文本框 5122"/>
          <p:cNvSpPr txBox="1">
            <a:spLocks noChangeArrowheads="1"/>
          </p:cNvSpPr>
          <p:nvPr/>
        </p:nvSpPr>
        <p:spPr bwMode="auto">
          <a:xfrm>
            <a:off x="785813" y="1916113"/>
            <a:ext cx="2057400" cy="541337"/>
          </a:xfrm>
          <a:prstGeom prst="rect">
            <a:avLst/>
          </a:prstGeom>
          <a:noFill/>
          <a:ln w="25400">
            <a:solidFill>
              <a:srgbClr val="CC33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>
              <a:lnSpc>
                <a:spcPct val="144000"/>
              </a:lnSpc>
            </a:pP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前期市场策划</a:t>
            </a:r>
          </a:p>
        </p:txBody>
      </p:sp>
      <p:sp>
        <p:nvSpPr>
          <p:cNvPr id="4099" name="文本框 5123"/>
          <p:cNvSpPr txBox="1">
            <a:spLocks noChangeArrowheads="1"/>
          </p:cNvSpPr>
          <p:nvPr/>
        </p:nvSpPr>
        <p:spPr bwMode="auto">
          <a:xfrm>
            <a:off x="3522663" y="1916113"/>
            <a:ext cx="2057400" cy="541337"/>
          </a:xfrm>
          <a:prstGeom prst="rect">
            <a:avLst/>
          </a:prstGeom>
          <a:noFill/>
          <a:ln w="25400">
            <a:solidFill>
              <a:srgbClr val="CC33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>
              <a:lnSpc>
                <a:spcPct val="144000"/>
              </a:lnSpc>
            </a:pP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中期营销推广</a:t>
            </a:r>
          </a:p>
        </p:txBody>
      </p:sp>
      <p:sp>
        <p:nvSpPr>
          <p:cNvPr id="4100" name="文本框 5124"/>
          <p:cNvSpPr txBox="1">
            <a:spLocks noChangeArrowheads="1"/>
          </p:cNvSpPr>
          <p:nvPr/>
        </p:nvSpPr>
        <p:spPr bwMode="auto">
          <a:xfrm>
            <a:off x="6227763" y="1916113"/>
            <a:ext cx="2057400" cy="541337"/>
          </a:xfrm>
          <a:prstGeom prst="rect">
            <a:avLst/>
          </a:prstGeom>
          <a:noFill/>
          <a:ln w="25400">
            <a:solidFill>
              <a:srgbClr val="CC33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>
              <a:lnSpc>
                <a:spcPct val="144000"/>
              </a:lnSpc>
            </a:pP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后期客户经营</a:t>
            </a:r>
          </a:p>
        </p:txBody>
      </p:sp>
      <p:sp>
        <p:nvSpPr>
          <p:cNvPr id="4101" name="文本框 5125"/>
          <p:cNvSpPr txBox="1">
            <a:spLocks noChangeArrowheads="1"/>
          </p:cNvSpPr>
          <p:nvPr/>
        </p:nvSpPr>
        <p:spPr bwMode="auto">
          <a:xfrm>
            <a:off x="785813" y="2754313"/>
            <a:ext cx="2057400" cy="892175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15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市场调查</a:t>
            </a:r>
          </a:p>
          <a:p>
            <a:pPr algn="ctr"/>
            <a:r>
              <a:rPr lang="en-US" altLang="zh-CN" sz="15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+</a:t>
            </a:r>
          </a:p>
          <a:p>
            <a:pPr algn="ctr"/>
            <a:r>
              <a:rPr lang="zh-CN" altLang="en-US" sz="15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地块分析</a:t>
            </a:r>
          </a:p>
        </p:txBody>
      </p:sp>
      <p:sp>
        <p:nvSpPr>
          <p:cNvPr id="4102" name="文本框 5126"/>
          <p:cNvSpPr txBox="1">
            <a:spLocks noChangeArrowheads="1"/>
          </p:cNvSpPr>
          <p:nvPr/>
        </p:nvSpPr>
        <p:spPr bwMode="auto">
          <a:xfrm>
            <a:off x="3522663" y="2754313"/>
            <a:ext cx="2057400" cy="892175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15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目标市场分析</a:t>
            </a:r>
          </a:p>
          <a:p>
            <a:pPr algn="ctr"/>
            <a:r>
              <a:rPr lang="en-US" altLang="zh-CN" sz="15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+</a:t>
            </a:r>
          </a:p>
          <a:p>
            <a:pPr algn="ctr"/>
            <a:r>
              <a:rPr lang="zh-CN" altLang="en-US" sz="15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推广策划</a:t>
            </a:r>
          </a:p>
        </p:txBody>
      </p:sp>
      <p:sp>
        <p:nvSpPr>
          <p:cNvPr id="4103" name="文本框 5127"/>
          <p:cNvSpPr txBox="1">
            <a:spLocks noChangeArrowheads="1"/>
          </p:cNvSpPr>
          <p:nvPr/>
        </p:nvSpPr>
        <p:spPr bwMode="auto">
          <a:xfrm>
            <a:off x="6227763" y="2754313"/>
            <a:ext cx="2057400" cy="892175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15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已购客户</a:t>
            </a:r>
          </a:p>
          <a:p>
            <a:pPr algn="ctr"/>
            <a:r>
              <a:rPr lang="en-US" altLang="zh-CN" sz="15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+</a:t>
            </a:r>
          </a:p>
          <a:p>
            <a:pPr algn="ctr"/>
            <a:r>
              <a:rPr lang="zh-CN" altLang="en-US" sz="15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营销服务</a:t>
            </a:r>
          </a:p>
        </p:txBody>
      </p:sp>
      <p:sp>
        <p:nvSpPr>
          <p:cNvPr id="4104" name="下箭头 5128"/>
          <p:cNvSpPr>
            <a:spLocks noChangeArrowheads="1"/>
          </p:cNvSpPr>
          <p:nvPr/>
        </p:nvSpPr>
        <p:spPr bwMode="auto">
          <a:xfrm>
            <a:off x="1700213" y="3646488"/>
            <a:ext cx="114300" cy="495300"/>
          </a:xfrm>
          <a:prstGeom prst="downArrow">
            <a:avLst>
              <a:gd name="adj1" fmla="val 50000"/>
              <a:gd name="adj2" fmla="val 108313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5" name="下箭头 5129"/>
          <p:cNvSpPr>
            <a:spLocks noChangeArrowheads="1"/>
          </p:cNvSpPr>
          <p:nvPr/>
        </p:nvSpPr>
        <p:spPr bwMode="auto">
          <a:xfrm>
            <a:off x="4551363" y="3646488"/>
            <a:ext cx="114300" cy="495300"/>
          </a:xfrm>
          <a:prstGeom prst="downArrow">
            <a:avLst>
              <a:gd name="adj1" fmla="val 50000"/>
              <a:gd name="adj2" fmla="val 108313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6" name="下箭头 5130"/>
          <p:cNvSpPr>
            <a:spLocks noChangeArrowheads="1"/>
          </p:cNvSpPr>
          <p:nvPr/>
        </p:nvSpPr>
        <p:spPr bwMode="auto">
          <a:xfrm>
            <a:off x="7256463" y="3646488"/>
            <a:ext cx="114300" cy="495300"/>
          </a:xfrm>
          <a:prstGeom prst="downArrow">
            <a:avLst>
              <a:gd name="adj1" fmla="val 50000"/>
              <a:gd name="adj2" fmla="val 108313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7" name="折角形 5131"/>
          <p:cNvSpPr>
            <a:spLocks noChangeArrowheads="1"/>
          </p:cNvSpPr>
          <p:nvPr/>
        </p:nvSpPr>
        <p:spPr bwMode="auto">
          <a:xfrm>
            <a:off x="1243013" y="4141788"/>
            <a:ext cx="1028700" cy="1189037"/>
          </a:xfrm>
          <a:prstGeom prst="foldedCorner">
            <a:avLst>
              <a:gd name="adj" fmla="val 25431"/>
            </a:avLst>
          </a:prstGeom>
          <a:solidFill>
            <a:srgbClr val="FFFFFF"/>
          </a:solidFill>
          <a:ln w="22225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1400" b="0">
                <a:latin typeface="华文细黑" pitchFamily="2" charset="-122"/>
                <a:ea typeface="华文细黑" pitchFamily="2" charset="-122"/>
              </a:rPr>
              <a:t>项目定位</a:t>
            </a:r>
          </a:p>
          <a:p>
            <a:pPr algn="ctr"/>
            <a:r>
              <a:rPr lang="zh-CN" altLang="en-US" sz="1400" b="0">
                <a:latin typeface="华文细黑" pitchFamily="2" charset="-122"/>
                <a:ea typeface="华文细黑" pitchFamily="2" charset="-122"/>
              </a:rPr>
              <a:t>产品建议</a:t>
            </a:r>
            <a:endParaRPr lang="zh-CN" altLang="en-US" sz="14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108" name="折角形 5132"/>
          <p:cNvSpPr>
            <a:spLocks noChangeArrowheads="1"/>
          </p:cNvSpPr>
          <p:nvPr/>
        </p:nvSpPr>
        <p:spPr bwMode="auto">
          <a:xfrm>
            <a:off x="4094163" y="4141788"/>
            <a:ext cx="1028700" cy="1189037"/>
          </a:xfrm>
          <a:prstGeom prst="foldedCorner">
            <a:avLst>
              <a:gd name="adj" fmla="val 25431"/>
            </a:avLst>
          </a:prstGeom>
          <a:solidFill>
            <a:srgbClr val="FFFFFF"/>
          </a:solidFill>
          <a:ln w="22225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1400" b="0">
                <a:latin typeface="华文细黑" pitchFamily="2" charset="-122"/>
                <a:ea typeface="华文细黑" pitchFamily="2" charset="-122"/>
              </a:rPr>
              <a:t>项目表现</a:t>
            </a:r>
          </a:p>
          <a:p>
            <a:pPr algn="ctr"/>
            <a:r>
              <a:rPr lang="zh-CN" altLang="en-US" sz="1400" b="0">
                <a:latin typeface="华文细黑" pitchFamily="2" charset="-122"/>
                <a:ea typeface="华文细黑" pitchFamily="2" charset="-122"/>
              </a:rPr>
              <a:t>营销组织</a:t>
            </a:r>
            <a:endParaRPr lang="zh-CN" altLang="en-US" sz="14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109" name="折角形 5133"/>
          <p:cNvSpPr>
            <a:spLocks noChangeArrowheads="1"/>
          </p:cNvSpPr>
          <p:nvPr/>
        </p:nvSpPr>
        <p:spPr bwMode="auto">
          <a:xfrm>
            <a:off x="6659563" y="4141788"/>
            <a:ext cx="1295400" cy="1189037"/>
          </a:xfrm>
          <a:prstGeom prst="foldedCorner">
            <a:avLst>
              <a:gd name="adj" fmla="val 25431"/>
            </a:avLst>
          </a:prstGeom>
          <a:solidFill>
            <a:srgbClr val="FFFFFF"/>
          </a:solidFill>
          <a:ln w="22225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1400" b="0">
                <a:latin typeface="华文细黑" pitchFamily="2" charset="-122"/>
                <a:ea typeface="华文细黑" pitchFamily="2" charset="-122"/>
              </a:rPr>
              <a:t>项目品牌建立</a:t>
            </a:r>
          </a:p>
          <a:p>
            <a:pPr algn="ctr"/>
            <a:r>
              <a:rPr lang="zh-CN" altLang="en-US" sz="1400" b="0">
                <a:latin typeface="华文细黑" pitchFamily="2" charset="-122"/>
                <a:ea typeface="华文细黑" pitchFamily="2" charset="-122"/>
              </a:rPr>
              <a:t>营销持续</a:t>
            </a:r>
            <a:endParaRPr lang="zh-CN" altLang="en-US" sz="140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23553"/>
          <p:cNvSpPr txBox="1">
            <a:spLocks noChangeArrowheads="1"/>
          </p:cNvSpPr>
          <p:nvPr/>
        </p:nvSpPr>
        <p:spPr bwMode="auto">
          <a:xfrm>
            <a:off x="608013" y="150813"/>
            <a:ext cx="2622550" cy="457200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三、推广创新方法</a:t>
            </a:r>
          </a:p>
        </p:txBody>
      </p:sp>
      <p:sp>
        <p:nvSpPr>
          <p:cNvPr id="22530" name="文本框 23554"/>
          <p:cNvSpPr txBox="1">
            <a:spLocks noChangeArrowheads="1"/>
          </p:cNvSpPr>
          <p:nvPr/>
        </p:nvSpPr>
        <p:spPr bwMode="auto">
          <a:xfrm>
            <a:off x="611188" y="742950"/>
            <a:ext cx="2051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80000"/>
              </a:lnSpc>
              <a:buFont typeface="Arial" pitchFamily="34" charset="0"/>
              <a:buAutoNum type="arabicPeriod"/>
            </a:pPr>
            <a:r>
              <a:rPr lang="zh-CN" altLang="en-US" sz="2000">
                <a:ea typeface="华文细黑" pitchFamily="2" charset="-122"/>
              </a:rPr>
              <a:t>城市住宅推广</a:t>
            </a:r>
          </a:p>
        </p:txBody>
      </p:sp>
      <p:sp>
        <p:nvSpPr>
          <p:cNvPr id="22531" name="文本框 23555"/>
          <p:cNvSpPr txBox="1">
            <a:spLocks noChangeArrowheads="1"/>
          </p:cNvSpPr>
          <p:nvPr/>
        </p:nvSpPr>
        <p:spPr bwMode="auto">
          <a:xfrm>
            <a:off x="971550" y="1576388"/>
            <a:ext cx="61071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3400" indent="-5334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南京金马郦城：订金客户抽签去北京、上海参观</a:t>
            </a:r>
          </a:p>
        </p:txBody>
      </p:sp>
      <p:sp>
        <p:nvSpPr>
          <p:cNvPr id="22532" name="文本框 23556"/>
          <p:cNvSpPr txBox="1">
            <a:spLocks noChangeArrowheads="1"/>
          </p:cNvSpPr>
          <p:nvPr/>
        </p:nvSpPr>
        <p:spPr bwMode="auto">
          <a:xfrm>
            <a:off x="971550" y="2152650"/>
            <a:ext cx="45005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3400" indent="-5334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广州淘金华庭：红舞鞋广州演出</a:t>
            </a:r>
          </a:p>
        </p:txBody>
      </p:sp>
      <p:pic>
        <p:nvPicPr>
          <p:cNvPr id="22533" name="图片 23557" descr="淘金华庭-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5" b="-2"/>
          <a:stretch>
            <a:fillRect/>
          </a:stretch>
        </p:blipFill>
        <p:spPr bwMode="auto">
          <a:xfrm>
            <a:off x="1042988" y="2565400"/>
            <a:ext cx="17780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图片 23558" descr="广告版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4221163"/>
            <a:ext cx="3168650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图片 23559" descr="20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636838"/>
            <a:ext cx="3176587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24577"/>
          <p:cNvSpPr txBox="1">
            <a:spLocks noChangeArrowheads="1"/>
          </p:cNvSpPr>
          <p:nvPr/>
        </p:nvSpPr>
        <p:spPr bwMode="auto">
          <a:xfrm>
            <a:off x="611188" y="671513"/>
            <a:ext cx="2051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80000"/>
              </a:lnSpc>
              <a:buFont typeface="Arial" pitchFamily="34" charset="0"/>
              <a:buAutoNum type="arabicPeriod" startAt="2"/>
            </a:pPr>
            <a:r>
              <a:rPr lang="zh-CN" altLang="en-US" sz="2000">
                <a:ea typeface="华文细黑" pitchFamily="2" charset="-122"/>
              </a:rPr>
              <a:t>郊区大盘推广</a:t>
            </a:r>
          </a:p>
        </p:txBody>
      </p:sp>
      <p:sp>
        <p:nvSpPr>
          <p:cNvPr id="23554" name="文本框 24578"/>
          <p:cNvSpPr txBox="1">
            <a:spLocks noChangeArrowheads="1"/>
          </p:cNvSpPr>
          <p:nvPr/>
        </p:nvSpPr>
        <p:spPr bwMode="auto">
          <a:xfrm>
            <a:off x="996950" y="1628775"/>
            <a:ext cx="814705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3400" indent="-5334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广州奥林匹克花园：第一任园长伏明霞，副园长李永波就职仪式</a:t>
            </a:r>
          </a:p>
        </p:txBody>
      </p:sp>
      <p:pic>
        <p:nvPicPr>
          <p:cNvPr id="23555" name="图片 24579" descr="南奥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075" y="5153025"/>
            <a:ext cx="1828800" cy="114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图片 24580" descr="gzoly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" b="-21"/>
          <a:stretch>
            <a:fillRect/>
          </a:stretch>
        </p:blipFill>
        <p:spPr bwMode="auto">
          <a:xfrm>
            <a:off x="6877050" y="3141663"/>
            <a:ext cx="1905000" cy="14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7" name="组合 24581"/>
          <p:cNvGrpSpPr>
            <a:grpSpLocks/>
          </p:cNvGrpSpPr>
          <p:nvPr/>
        </p:nvGrpSpPr>
        <p:grpSpPr bwMode="auto">
          <a:xfrm>
            <a:off x="468313" y="2276475"/>
            <a:ext cx="1828800" cy="1219200"/>
            <a:chOff x="0" y="0"/>
            <a:chExt cx="1056" cy="720"/>
          </a:xfrm>
        </p:grpSpPr>
        <p:sp>
          <p:nvSpPr>
            <p:cNvPr id="23558" name="矩形 24582"/>
            <p:cNvSpPr>
              <a:spLocks noChangeArrowheads="1"/>
            </p:cNvSpPr>
            <p:nvPr/>
          </p:nvSpPr>
          <p:spPr bwMode="auto">
            <a:xfrm>
              <a:off x="0" y="0"/>
              <a:ext cx="1056" cy="72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3559" name="图片 24583" descr="logo0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81886B"/>
                </a:clrFrom>
                <a:clrTo>
                  <a:srgbClr val="81886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44"/>
              <a:ext cx="624" cy="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0" name="文本框 24584"/>
            <p:cNvSpPr txBox="1">
              <a:spLocks noChangeArrowheads="1"/>
            </p:cNvSpPr>
            <p:nvPr/>
          </p:nvSpPr>
          <p:spPr bwMode="auto">
            <a:xfrm>
              <a:off x="0" y="496"/>
              <a:ext cx="1056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400">
                  <a:solidFill>
                    <a:srgbClr val="336600"/>
                  </a:solidFill>
                  <a:latin typeface="Times New Roman" pitchFamily="18" charset="0"/>
                  <a:ea typeface="黑体" pitchFamily="49" charset="-122"/>
                </a:rPr>
                <a:t>广州奥林匹克花园</a:t>
              </a:r>
            </a:p>
          </p:txBody>
        </p:sp>
      </p:grpSp>
      <p:sp>
        <p:nvSpPr>
          <p:cNvPr id="23561" name="文本框 24585"/>
          <p:cNvSpPr txBox="1">
            <a:spLocks noChangeArrowheads="1"/>
          </p:cNvSpPr>
          <p:nvPr/>
        </p:nvSpPr>
        <p:spPr bwMode="auto">
          <a:xfrm>
            <a:off x="3276600" y="2205038"/>
            <a:ext cx="2317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9900"/>
                </a:solidFill>
                <a:latin typeface="Times New Roman" pitchFamily="18" charset="0"/>
                <a:ea typeface="华文细黑" pitchFamily="2" charset="-122"/>
              </a:rPr>
              <a:t>运动就在家门口</a:t>
            </a:r>
          </a:p>
        </p:txBody>
      </p:sp>
      <p:pic>
        <p:nvPicPr>
          <p:cNvPr id="23562" name="图片 24586" descr="广奥奥林匹克-2-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708275"/>
            <a:ext cx="4103687" cy="202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3" name="图片 24587" descr="广奥奥林匹克-1-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013" y="4764088"/>
            <a:ext cx="4032250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25601"/>
          <p:cNvSpPr txBox="1">
            <a:spLocks noChangeArrowheads="1"/>
          </p:cNvSpPr>
          <p:nvPr/>
        </p:nvSpPr>
        <p:spPr bwMode="auto">
          <a:xfrm>
            <a:off x="684213" y="598488"/>
            <a:ext cx="1543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80000"/>
              </a:lnSpc>
              <a:buFont typeface="Arial" pitchFamily="34" charset="0"/>
              <a:buAutoNum type="arabicPeriod" startAt="3"/>
            </a:pPr>
            <a:r>
              <a:rPr lang="zh-CN" altLang="en-US" sz="2000">
                <a:ea typeface="华文细黑" pitchFamily="2" charset="-122"/>
              </a:rPr>
              <a:t>商场推广</a:t>
            </a:r>
          </a:p>
        </p:txBody>
      </p:sp>
      <p:sp>
        <p:nvSpPr>
          <p:cNvPr id="24578" name="文本框 25602"/>
          <p:cNvSpPr txBox="1">
            <a:spLocks noChangeArrowheads="1"/>
          </p:cNvSpPr>
          <p:nvPr/>
        </p:nvSpPr>
        <p:spPr bwMode="auto">
          <a:xfrm>
            <a:off x="1042988" y="1339850"/>
            <a:ext cx="7416800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3400" indent="-5334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南昌盛世东方商贸城：请中国服装批发第一城－－白马服装城总经理带专业团队现场指导</a:t>
            </a:r>
          </a:p>
        </p:txBody>
      </p:sp>
      <p:pic>
        <p:nvPicPr>
          <p:cNvPr id="24579" name="图片 25603" descr="c区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4167188"/>
            <a:ext cx="3384550" cy="23209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图片 25604" descr="宣传单张(品牌）3-2定稿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0" y="2276475"/>
            <a:ext cx="3111500" cy="4191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图片 25605" descr="DSC000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2781300"/>
            <a:ext cx="1655763" cy="12414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图片 25606" descr="DSC0005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2789238"/>
            <a:ext cx="1655762" cy="122396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图片 25607" descr="logo1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781300"/>
            <a:ext cx="1295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26625"/>
          <p:cNvSpPr txBox="1">
            <a:spLocks noChangeArrowheads="1"/>
          </p:cNvSpPr>
          <p:nvPr/>
        </p:nvSpPr>
        <p:spPr bwMode="auto">
          <a:xfrm>
            <a:off x="611188" y="742950"/>
            <a:ext cx="1797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80000"/>
              </a:lnSpc>
              <a:buFont typeface="Arial" pitchFamily="34" charset="0"/>
              <a:buAutoNum type="arabicPeriod" startAt="4"/>
            </a:pPr>
            <a:r>
              <a:rPr lang="zh-CN" altLang="en-US" sz="2000">
                <a:ea typeface="华文细黑" pitchFamily="2" charset="-122"/>
              </a:rPr>
              <a:t>写字楼推广</a:t>
            </a:r>
          </a:p>
        </p:txBody>
      </p:sp>
      <p:sp>
        <p:nvSpPr>
          <p:cNvPr id="25602" name="文本框 26626"/>
          <p:cNvSpPr txBox="1">
            <a:spLocks noChangeArrowheads="1"/>
          </p:cNvSpPr>
          <p:nvPr/>
        </p:nvSpPr>
        <p:spPr bwMode="auto">
          <a:xfrm>
            <a:off x="971550" y="1536700"/>
            <a:ext cx="7056438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3400" indent="-5334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广州财富广场：世界５００强（宝洁、可口可乐）座谈广州经济发展</a:t>
            </a:r>
          </a:p>
        </p:txBody>
      </p:sp>
      <p:pic>
        <p:nvPicPr>
          <p:cNvPr id="25603" name="图片 26627" descr="财富广场-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36838"/>
            <a:ext cx="1800225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图片 26628" descr="财富广场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1987550"/>
            <a:ext cx="2305050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图片 26629" descr="财富广场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4076700"/>
            <a:ext cx="2160587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图片 26630" descr="P101000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4581525"/>
            <a:ext cx="2663825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图片 26631" descr="P101000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809875"/>
            <a:ext cx="2662237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27649"/>
          <p:cNvSpPr txBox="1">
            <a:spLocks noChangeArrowheads="1"/>
          </p:cNvSpPr>
          <p:nvPr/>
        </p:nvSpPr>
        <p:spPr bwMode="auto">
          <a:xfrm>
            <a:off x="684213" y="742950"/>
            <a:ext cx="2051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80000"/>
              </a:lnSpc>
              <a:buFont typeface="Arial" pitchFamily="34" charset="0"/>
              <a:buAutoNum type="arabicPeriod" startAt="5"/>
            </a:pPr>
            <a:r>
              <a:rPr lang="zh-CN" altLang="en-US" sz="2000">
                <a:ea typeface="华文细黑" pitchFamily="2" charset="-122"/>
              </a:rPr>
              <a:t>旅游项目推广</a:t>
            </a:r>
          </a:p>
        </p:txBody>
      </p:sp>
      <p:sp>
        <p:nvSpPr>
          <p:cNvPr id="26626" name="文本框 27650"/>
          <p:cNvSpPr txBox="1">
            <a:spLocks noChangeArrowheads="1"/>
          </p:cNvSpPr>
          <p:nvPr/>
        </p:nvSpPr>
        <p:spPr bwMode="auto">
          <a:xfrm>
            <a:off x="900113" y="1349375"/>
            <a:ext cx="77755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3400" indent="-5334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南京边城：中国第二居所的经典作品，陈逸飞首个私人会所</a:t>
            </a:r>
          </a:p>
        </p:txBody>
      </p:sp>
      <p:pic>
        <p:nvPicPr>
          <p:cNvPr id="26627" name="图片 27651" descr="鸟瞰土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4763"/>
            <a:ext cx="9144000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图片 27652" descr="报纸新ok-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979613"/>
            <a:ext cx="1944687" cy="14493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图片 27653" descr="报纸新ok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979613"/>
            <a:ext cx="1944687" cy="14493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图片 27654" descr="DSC0142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3429000"/>
            <a:ext cx="2663825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图片 27655" descr="报纸新ok-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1974850"/>
            <a:ext cx="1944688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图片 27656" descr="logo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916113"/>
            <a:ext cx="1355725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28673" descr="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5011738"/>
            <a:ext cx="2160587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0" name="图片 28674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3213100"/>
            <a:ext cx="2163762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图片 28675" descr="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1411288"/>
            <a:ext cx="2160587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文本框 28676"/>
          <p:cNvSpPr txBox="1">
            <a:spLocks noChangeArrowheads="1"/>
          </p:cNvSpPr>
          <p:nvPr/>
        </p:nvSpPr>
        <p:spPr bwMode="auto">
          <a:xfrm>
            <a:off x="684213" y="814388"/>
            <a:ext cx="1797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80000"/>
              </a:lnSpc>
              <a:buFont typeface="Arial" pitchFamily="34" charset="0"/>
              <a:buAutoNum type="arabicPeriod" startAt="6"/>
            </a:pPr>
            <a:r>
              <a:rPr lang="zh-CN" altLang="en-US" sz="2000">
                <a:ea typeface="华文细黑" pitchFamily="2" charset="-122"/>
              </a:rPr>
              <a:t>各阶段推广</a:t>
            </a:r>
          </a:p>
        </p:txBody>
      </p:sp>
      <p:pic>
        <p:nvPicPr>
          <p:cNvPr id="27653" name="图片 28677" descr="东山·雅筑-3-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4437063"/>
            <a:ext cx="2519363" cy="176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图片 28678" descr="东山·雅筑-1-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2686050"/>
            <a:ext cx="2524125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图片 28679" descr="东山·雅筑-2-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908050"/>
            <a:ext cx="2532063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图片 28680" descr="东山·雅筑-logo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628775"/>
            <a:ext cx="2381250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7" name="文本框 28681"/>
          <p:cNvSpPr txBox="1">
            <a:spLocks noChangeArrowheads="1"/>
          </p:cNvSpPr>
          <p:nvPr/>
        </p:nvSpPr>
        <p:spPr bwMode="auto">
          <a:xfrm>
            <a:off x="1116013" y="3573463"/>
            <a:ext cx="549275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rgbClr val="CC0066"/>
                </a:solidFill>
                <a:ea typeface="黑体" pitchFamily="49" charset="-122"/>
              </a:rPr>
              <a:t>创造一个所在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29697"/>
          <p:cNvSpPr txBox="1">
            <a:spLocks noChangeArrowheads="1"/>
          </p:cNvSpPr>
          <p:nvPr/>
        </p:nvSpPr>
        <p:spPr bwMode="auto">
          <a:xfrm>
            <a:off x="827088" y="2924175"/>
            <a:ext cx="741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0">
                <a:solidFill>
                  <a:srgbClr val="CB0601"/>
                </a:solidFill>
                <a:latin typeface="华文行楷" pitchFamily="2" charset="-122"/>
                <a:ea typeface="华文行楷" pitchFamily="2" charset="-122"/>
              </a:rPr>
              <a:t>Part 3</a:t>
            </a:r>
            <a:r>
              <a:rPr lang="en-US" altLang="zh-CN" sz="3200">
                <a:latin typeface="华文细黑"/>
                <a:ea typeface="华文细黑" pitchFamily="2" charset="-122"/>
              </a:rPr>
              <a:t>——</a:t>
            </a:r>
            <a:r>
              <a:rPr lang="zh-CN" altLang="en-US" sz="3200">
                <a:ea typeface="华文细黑" pitchFamily="2" charset="-122"/>
              </a:rPr>
              <a:t>后期客户经营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30721"/>
          <p:cNvSpPr txBox="1">
            <a:spLocks noChangeArrowheads="1"/>
          </p:cNvSpPr>
          <p:nvPr/>
        </p:nvSpPr>
        <p:spPr bwMode="auto">
          <a:xfrm>
            <a:off x="577850" y="168275"/>
            <a:ext cx="1403350" cy="457200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客户服务</a:t>
            </a:r>
          </a:p>
        </p:txBody>
      </p:sp>
      <p:sp>
        <p:nvSpPr>
          <p:cNvPr id="29698" name="文本框 30722"/>
          <p:cNvSpPr txBox="1">
            <a:spLocks noChangeArrowheads="1"/>
          </p:cNvSpPr>
          <p:nvPr/>
        </p:nvSpPr>
        <p:spPr bwMode="auto">
          <a:xfrm>
            <a:off x="755650" y="3086100"/>
            <a:ext cx="1152525" cy="541338"/>
          </a:xfrm>
          <a:prstGeom prst="rect">
            <a:avLst/>
          </a:prstGeom>
          <a:noFill/>
          <a:ln w="25400">
            <a:solidFill>
              <a:srgbClr val="CC33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>
              <a:lnSpc>
                <a:spcPct val="144000"/>
              </a:lnSpc>
            </a:pP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客户服务</a:t>
            </a:r>
          </a:p>
        </p:txBody>
      </p:sp>
      <p:sp>
        <p:nvSpPr>
          <p:cNvPr id="29699" name="下箭头 30723"/>
          <p:cNvSpPr>
            <a:spLocks noChangeArrowheads="1"/>
          </p:cNvSpPr>
          <p:nvPr/>
        </p:nvSpPr>
        <p:spPr bwMode="auto">
          <a:xfrm rot="-5400000">
            <a:off x="4745831" y="2129632"/>
            <a:ext cx="144463" cy="495300"/>
          </a:xfrm>
          <a:prstGeom prst="downArrow">
            <a:avLst>
              <a:gd name="adj1" fmla="val 50000"/>
              <a:gd name="adj2" fmla="val 85698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0" name="折角形 30724"/>
          <p:cNvSpPr>
            <a:spLocks noChangeArrowheads="1"/>
          </p:cNvSpPr>
          <p:nvPr/>
        </p:nvSpPr>
        <p:spPr bwMode="auto">
          <a:xfrm>
            <a:off x="5148263" y="1628775"/>
            <a:ext cx="1152525" cy="1189038"/>
          </a:xfrm>
          <a:prstGeom prst="foldedCorner">
            <a:avLst>
              <a:gd name="adj" fmla="val 25431"/>
            </a:avLst>
          </a:prstGeom>
          <a:solidFill>
            <a:srgbClr val="FFFFFF"/>
          </a:solidFill>
          <a:ln w="22225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1600" b="0">
                <a:latin typeface="华文细黑" pitchFamily="2" charset="-122"/>
                <a:ea typeface="华文细黑" pitchFamily="2" charset="-122"/>
              </a:rPr>
              <a:t>签约、</a:t>
            </a:r>
          </a:p>
          <a:p>
            <a:pPr algn="ctr"/>
            <a:r>
              <a:rPr lang="zh-CN" altLang="en-US" sz="1600" b="0">
                <a:latin typeface="华文细黑" pitchFamily="2" charset="-122"/>
                <a:ea typeface="华文细黑" pitchFamily="2" charset="-122"/>
              </a:rPr>
              <a:t>入伙、</a:t>
            </a:r>
          </a:p>
          <a:p>
            <a:pPr algn="ctr"/>
            <a:r>
              <a:rPr lang="zh-CN" altLang="en-US" sz="1600" b="0">
                <a:latin typeface="华文细黑" pitchFamily="2" charset="-122"/>
                <a:ea typeface="华文细黑" pitchFamily="2" charset="-122"/>
              </a:rPr>
              <a:t>会所利用</a:t>
            </a:r>
          </a:p>
          <a:p>
            <a:pPr algn="ctr"/>
            <a:r>
              <a:rPr lang="en-US" altLang="zh-CN" b="0"/>
              <a:t>……</a:t>
            </a:r>
          </a:p>
        </p:txBody>
      </p:sp>
      <p:sp>
        <p:nvSpPr>
          <p:cNvPr id="29701" name="左大括号 30725"/>
          <p:cNvSpPr>
            <a:spLocks/>
          </p:cNvSpPr>
          <p:nvPr/>
        </p:nvSpPr>
        <p:spPr bwMode="auto">
          <a:xfrm>
            <a:off x="2051050" y="2366963"/>
            <a:ext cx="215900" cy="1979612"/>
          </a:xfrm>
          <a:prstGeom prst="leftBrace">
            <a:avLst>
              <a:gd name="adj1" fmla="val 76367"/>
              <a:gd name="adj2" fmla="val 50000"/>
            </a:avLst>
          </a:prstGeom>
          <a:noFill/>
          <a:ln w="2222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2" name="文本框 30726"/>
          <p:cNvSpPr txBox="1">
            <a:spLocks noChangeArrowheads="1"/>
          </p:cNvSpPr>
          <p:nvPr/>
        </p:nvSpPr>
        <p:spPr bwMode="auto">
          <a:xfrm>
            <a:off x="2339975" y="2205038"/>
            <a:ext cx="2057400" cy="360362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已购客户服务</a:t>
            </a:r>
          </a:p>
        </p:txBody>
      </p:sp>
      <p:sp>
        <p:nvSpPr>
          <p:cNvPr id="29703" name="文本框 30727"/>
          <p:cNvSpPr txBox="1">
            <a:spLocks noChangeArrowheads="1"/>
          </p:cNvSpPr>
          <p:nvPr/>
        </p:nvSpPr>
        <p:spPr bwMode="auto">
          <a:xfrm>
            <a:off x="2339975" y="4149725"/>
            <a:ext cx="2057400" cy="360363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未购客户服务</a:t>
            </a:r>
          </a:p>
        </p:txBody>
      </p:sp>
      <p:sp>
        <p:nvSpPr>
          <p:cNvPr id="29704" name="下箭头 30728"/>
          <p:cNvSpPr>
            <a:spLocks noChangeArrowheads="1"/>
          </p:cNvSpPr>
          <p:nvPr/>
        </p:nvSpPr>
        <p:spPr bwMode="auto">
          <a:xfrm rot="-5400000">
            <a:off x="4745831" y="4044157"/>
            <a:ext cx="144463" cy="495300"/>
          </a:xfrm>
          <a:prstGeom prst="downArrow">
            <a:avLst>
              <a:gd name="adj1" fmla="val 50000"/>
              <a:gd name="adj2" fmla="val 85698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5" name="折角形 30729"/>
          <p:cNvSpPr>
            <a:spLocks noChangeArrowheads="1"/>
          </p:cNvSpPr>
          <p:nvPr/>
        </p:nvSpPr>
        <p:spPr bwMode="auto">
          <a:xfrm>
            <a:off x="5148263" y="3716338"/>
            <a:ext cx="1295400" cy="1657350"/>
          </a:xfrm>
          <a:prstGeom prst="foldedCorner">
            <a:avLst>
              <a:gd name="adj" fmla="val 25431"/>
            </a:avLst>
          </a:prstGeom>
          <a:solidFill>
            <a:srgbClr val="FFFFFF"/>
          </a:solidFill>
          <a:ln w="22225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1600" b="0">
                <a:latin typeface="华文细黑" pitchFamily="2" charset="-122"/>
                <a:ea typeface="华文细黑" pitchFamily="2" charset="-122"/>
              </a:rPr>
              <a:t>信息沟通（如万科的万客会） 、</a:t>
            </a:r>
          </a:p>
          <a:p>
            <a:pPr algn="ctr"/>
            <a:r>
              <a:rPr lang="zh-CN" altLang="en-US" sz="1600" b="0">
                <a:latin typeface="华文细黑" pitchFamily="2" charset="-122"/>
                <a:ea typeface="华文细黑" pitchFamily="2" charset="-122"/>
              </a:rPr>
              <a:t>信息分析</a:t>
            </a:r>
          </a:p>
          <a:p>
            <a:pPr algn="ctr"/>
            <a:r>
              <a:rPr lang="en-US" altLang="zh-CN" b="0"/>
              <a:t>……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矩形 31745"/>
          <p:cNvSpPr>
            <a:spLocks noChangeArrowheads="1"/>
          </p:cNvSpPr>
          <p:nvPr/>
        </p:nvSpPr>
        <p:spPr bwMode="auto">
          <a:xfrm>
            <a:off x="3190875" y="1844675"/>
            <a:ext cx="3240088" cy="8636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600">
                <a:solidFill>
                  <a:schemeClr val="tx2"/>
                </a:solidFill>
                <a:ea typeface="华文细黑" pitchFamily="2" charset="-122"/>
              </a:rPr>
              <a:t>通过客户的反馈意见</a:t>
            </a:r>
          </a:p>
          <a:p>
            <a:pPr algn="ctr"/>
            <a:r>
              <a:rPr lang="zh-CN" altLang="en-US" sz="1600">
                <a:solidFill>
                  <a:schemeClr val="tx2"/>
                </a:solidFill>
                <a:ea typeface="华文细黑" pitchFamily="2" charset="-122"/>
              </a:rPr>
              <a:t>达到销售的服务环节</a:t>
            </a:r>
          </a:p>
          <a:p>
            <a:pPr algn="ctr"/>
            <a:r>
              <a:rPr lang="zh-CN" altLang="en-US" sz="1600">
                <a:solidFill>
                  <a:schemeClr val="tx2"/>
                </a:solidFill>
                <a:ea typeface="华文细黑" pitchFamily="2" charset="-122"/>
              </a:rPr>
              <a:t>更加完善、细致</a:t>
            </a:r>
          </a:p>
        </p:txBody>
      </p:sp>
      <p:sp>
        <p:nvSpPr>
          <p:cNvPr id="30722" name="矩形 31746"/>
          <p:cNvSpPr>
            <a:spLocks noChangeArrowheads="1"/>
          </p:cNvSpPr>
          <p:nvPr/>
        </p:nvSpPr>
        <p:spPr bwMode="auto">
          <a:xfrm>
            <a:off x="6934200" y="3068638"/>
            <a:ext cx="1598613" cy="93027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600">
                <a:solidFill>
                  <a:schemeClr val="tx2"/>
                </a:solidFill>
                <a:ea typeface="华文细黑" pitchFamily="2" charset="-122"/>
              </a:rPr>
              <a:t>短信发送</a:t>
            </a:r>
          </a:p>
          <a:p>
            <a:pPr algn="ctr"/>
            <a:r>
              <a:rPr lang="zh-CN" altLang="en-US" sz="1600">
                <a:solidFill>
                  <a:schemeClr val="tx2"/>
                </a:solidFill>
                <a:ea typeface="华文细黑" pitchFamily="2" charset="-122"/>
              </a:rPr>
              <a:t>电话访谈</a:t>
            </a:r>
          </a:p>
          <a:p>
            <a:pPr algn="ctr"/>
            <a:r>
              <a:rPr lang="zh-CN" altLang="en-US" sz="1600">
                <a:solidFill>
                  <a:schemeClr val="tx2"/>
                </a:solidFill>
                <a:ea typeface="华文细黑" pitchFamily="2" charset="-122"/>
              </a:rPr>
              <a:t>电话回访</a:t>
            </a:r>
          </a:p>
        </p:txBody>
      </p:sp>
      <p:sp>
        <p:nvSpPr>
          <p:cNvPr id="30723" name="矩形 31747"/>
          <p:cNvSpPr>
            <a:spLocks noChangeArrowheads="1"/>
          </p:cNvSpPr>
          <p:nvPr/>
        </p:nvSpPr>
        <p:spPr bwMode="auto">
          <a:xfrm>
            <a:off x="755650" y="2924175"/>
            <a:ext cx="1760538" cy="80645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600">
                <a:solidFill>
                  <a:schemeClr val="tx2"/>
                </a:solidFill>
                <a:ea typeface="华文细黑" pitchFamily="2" charset="-122"/>
              </a:rPr>
              <a:t>客户满意度监测</a:t>
            </a:r>
          </a:p>
        </p:txBody>
      </p:sp>
      <p:sp>
        <p:nvSpPr>
          <p:cNvPr id="30724" name="矩形 31748"/>
          <p:cNvSpPr>
            <a:spLocks noChangeArrowheads="1"/>
          </p:cNvSpPr>
          <p:nvPr/>
        </p:nvSpPr>
        <p:spPr bwMode="auto">
          <a:xfrm>
            <a:off x="5721350" y="3197225"/>
            <a:ext cx="663575" cy="585788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600">
                <a:solidFill>
                  <a:schemeClr val="tx2"/>
                </a:solidFill>
                <a:ea typeface="华文细黑" pitchFamily="2" charset="-122"/>
              </a:rPr>
              <a:t>客服部</a:t>
            </a:r>
          </a:p>
        </p:txBody>
      </p:sp>
      <p:sp>
        <p:nvSpPr>
          <p:cNvPr id="30725" name="直接连接符 31749"/>
          <p:cNvSpPr>
            <a:spLocks noChangeShapeType="1"/>
          </p:cNvSpPr>
          <p:nvPr/>
        </p:nvSpPr>
        <p:spPr bwMode="auto">
          <a:xfrm>
            <a:off x="2936875" y="2205038"/>
            <a:ext cx="0" cy="17383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6" name="直接连接符 31750"/>
          <p:cNvSpPr>
            <a:spLocks noChangeShapeType="1"/>
          </p:cNvSpPr>
          <p:nvPr/>
        </p:nvSpPr>
        <p:spPr bwMode="auto">
          <a:xfrm>
            <a:off x="2914650" y="2205038"/>
            <a:ext cx="2667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7" name="直接连接符 31751"/>
          <p:cNvSpPr>
            <a:spLocks noChangeShapeType="1"/>
          </p:cNvSpPr>
          <p:nvPr/>
        </p:nvSpPr>
        <p:spPr bwMode="auto">
          <a:xfrm>
            <a:off x="2936875" y="3941763"/>
            <a:ext cx="266700" cy="31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8" name="直接连接符 31752"/>
          <p:cNvSpPr>
            <a:spLocks noChangeShapeType="1"/>
          </p:cNvSpPr>
          <p:nvPr/>
        </p:nvSpPr>
        <p:spPr bwMode="auto">
          <a:xfrm>
            <a:off x="6384925" y="3463925"/>
            <a:ext cx="5635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9" name="直接连接符 31753"/>
          <p:cNvSpPr>
            <a:spLocks noChangeShapeType="1"/>
          </p:cNvSpPr>
          <p:nvPr/>
        </p:nvSpPr>
        <p:spPr bwMode="auto">
          <a:xfrm>
            <a:off x="5319713" y="3036888"/>
            <a:ext cx="201612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0" name="直接连接符 31754"/>
          <p:cNvSpPr>
            <a:spLocks noChangeShapeType="1"/>
          </p:cNvSpPr>
          <p:nvPr/>
        </p:nvSpPr>
        <p:spPr bwMode="auto">
          <a:xfrm>
            <a:off x="5319713" y="3889375"/>
            <a:ext cx="201612" cy="3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1" name="直接连接符 31755"/>
          <p:cNvSpPr>
            <a:spLocks noChangeShapeType="1"/>
          </p:cNvSpPr>
          <p:nvPr/>
        </p:nvSpPr>
        <p:spPr bwMode="auto">
          <a:xfrm>
            <a:off x="5454650" y="3036888"/>
            <a:ext cx="1588" cy="1060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2" name="直接连接符 31756"/>
          <p:cNvSpPr>
            <a:spLocks noChangeShapeType="1"/>
          </p:cNvSpPr>
          <p:nvPr/>
        </p:nvSpPr>
        <p:spPr bwMode="auto">
          <a:xfrm>
            <a:off x="5454650" y="3462338"/>
            <a:ext cx="266700" cy="3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3" name="矩形 31757"/>
          <p:cNvSpPr>
            <a:spLocks noChangeArrowheads="1"/>
          </p:cNvSpPr>
          <p:nvPr/>
        </p:nvSpPr>
        <p:spPr bwMode="auto">
          <a:xfrm>
            <a:off x="3190875" y="2997200"/>
            <a:ext cx="3240088" cy="1439863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endParaRPr lang="en-US" altLang="zh-CN" sz="1600">
              <a:solidFill>
                <a:schemeClr val="tx2"/>
              </a:solidFill>
              <a:ea typeface="华文细黑" pitchFamily="2" charset="-122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1600">
                <a:solidFill>
                  <a:schemeClr val="tx2"/>
                </a:solidFill>
                <a:ea typeface="华文细黑" pitchFamily="2" charset="-122"/>
              </a:rPr>
              <a:t>解决产品的销售问题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1600">
                <a:solidFill>
                  <a:schemeClr val="tx2"/>
                </a:solidFill>
                <a:ea typeface="华文细黑" pitchFamily="2" charset="-122"/>
              </a:rPr>
              <a:t>提升客户满意度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1600">
                <a:solidFill>
                  <a:schemeClr val="tx2"/>
                </a:solidFill>
                <a:ea typeface="华文细黑" pitchFamily="2" charset="-122"/>
              </a:rPr>
              <a:t>提升企业及楼盘的服务品质和能力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1600">
                <a:solidFill>
                  <a:schemeClr val="tx2"/>
                </a:solidFill>
                <a:ea typeface="华文细黑" pitchFamily="2" charset="-122"/>
              </a:rPr>
              <a:t>提升品牌形象</a:t>
            </a:r>
          </a:p>
          <a:p>
            <a:pPr algn="ctr"/>
            <a:endParaRPr lang="zh-CN" altLang="en-US" sz="1600">
              <a:solidFill>
                <a:schemeClr val="tx2"/>
              </a:solidFill>
              <a:ea typeface="华文细黑" pitchFamily="2" charset="-122"/>
            </a:endParaRPr>
          </a:p>
        </p:txBody>
      </p:sp>
      <p:sp>
        <p:nvSpPr>
          <p:cNvPr id="30734" name="文本框 31758"/>
          <p:cNvSpPr txBox="1">
            <a:spLocks noChangeArrowheads="1"/>
          </p:cNvSpPr>
          <p:nvPr/>
        </p:nvSpPr>
        <p:spPr bwMode="auto">
          <a:xfrm>
            <a:off x="577850" y="168275"/>
            <a:ext cx="2317750" cy="457200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客户满意度监测</a:t>
            </a:r>
          </a:p>
        </p:txBody>
      </p:sp>
      <p:sp>
        <p:nvSpPr>
          <p:cNvPr id="30735" name="直接连接符 31759"/>
          <p:cNvSpPr>
            <a:spLocks noChangeShapeType="1"/>
          </p:cNvSpPr>
          <p:nvPr/>
        </p:nvSpPr>
        <p:spPr bwMode="auto">
          <a:xfrm>
            <a:off x="2484438" y="3325813"/>
            <a:ext cx="431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组合 32769"/>
          <p:cNvGrpSpPr>
            <a:grpSpLocks/>
          </p:cNvGrpSpPr>
          <p:nvPr/>
        </p:nvGrpSpPr>
        <p:grpSpPr bwMode="auto">
          <a:xfrm>
            <a:off x="831850" y="981075"/>
            <a:ext cx="7478713" cy="5256213"/>
            <a:chOff x="0" y="0"/>
            <a:chExt cx="4704" cy="2956"/>
          </a:xfrm>
        </p:grpSpPr>
        <p:sp>
          <p:nvSpPr>
            <p:cNvPr id="31746" name="直接连接符 32770"/>
            <p:cNvSpPr>
              <a:spLocks noChangeShapeType="1"/>
            </p:cNvSpPr>
            <p:nvPr/>
          </p:nvSpPr>
          <p:spPr bwMode="auto">
            <a:xfrm>
              <a:off x="4176" y="532"/>
              <a:ext cx="0" cy="1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47" name="直接连接符 32771"/>
            <p:cNvSpPr>
              <a:spLocks noChangeShapeType="1"/>
            </p:cNvSpPr>
            <p:nvPr/>
          </p:nvSpPr>
          <p:spPr bwMode="auto">
            <a:xfrm>
              <a:off x="2928" y="532"/>
              <a:ext cx="0" cy="1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48" name="文本框 32772"/>
            <p:cNvSpPr txBox="1">
              <a:spLocks noChangeArrowheads="1"/>
            </p:cNvSpPr>
            <p:nvPr/>
          </p:nvSpPr>
          <p:spPr bwMode="auto">
            <a:xfrm>
              <a:off x="1392" y="0"/>
              <a:ext cx="1776" cy="340"/>
            </a:xfrm>
            <a:prstGeom prst="rect">
              <a:avLst/>
            </a:prstGeom>
            <a:gradFill rotWithShape="1">
              <a:gsLst>
                <a:gs pos="0">
                  <a:srgbClr val="8F5600"/>
                </a:gs>
                <a:gs pos="50000">
                  <a:srgbClr val="FF9900"/>
                </a:gs>
                <a:gs pos="100000">
                  <a:srgbClr val="8F5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4</a:t>
              </a:r>
              <a:r>
                <a:rPr lang="zh-CN" altLang="en-US" sz="28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大服务特色</a:t>
              </a:r>
            </a:p>
          </p:txBody>
        </p:sp>
        <p:sp>
          <p:nvSpPr>
            <p:cNvPr id="31749" name="直接连接符 32773"/>
            <p:cNvSpPr>
              <a:spLocks noChangeShapeType="1"/>
            </p:cNvSpPr>
            <p:nvPr/>
          </p:nvSpPr>
          <p:spPr bwMode="auto">
            <a:xfrm>
              <a:off x="576" y="532"/>
              <a:ext cx="3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0" name="直接连接符 32774"/>
            <p:cNvSpPr>
              <a:spLocks noChangeShapeType="1"/>
            </p:cNvSpPr>
            <p:nvPr/>
          </p:nvSpPr>
          <p:spPr bwMode="auto">
            <a:xfrm flipH="1">
              <a:off x="576" y="532"/>
              <a:ext cx="0" cy="1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1" name="文本框 32775"/>
            <p:cNvSpPr txBox="1">
              <a:spLocks noChangeArrowheads="1"/>
            </p:cNvSpPr>
            <p:nvPr/>
          </p:nvSpPr>
          <p:spPr bwMode="auto">
            <a:xfrm>
              <a:off x="16" y="676"/>
              <a:ext cx="1088" cy="288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r>
                <a:rPr lang="zh-CN" altLang="en-US">
                  <a:solidFill>
                    <a:schemeClr val="tx2"/>
                  </a:solidFill>
                  <a:latin typeface="华文细黑" pitchFamily="2" charset="-122"/>
                  <a:ea typeface="华文细黑" pitchFamily="2" charset="-122"/>
                </a:rPr>
                <a:t>分类服务</a:t>
              </a:r>
            </a:p>
          </p:txBody>
        </p:sp>
        <p:sp>
          <p:nvSpPr>
            <p:cNvPr id="31752" name="文本框 32776"/>
            <p:cNvSpPr txBox="1">
              <a:spLocks noChangeArrowheads="1"/>
            </p:cNvSpPr>
            <p:nvPr/>
          </p:nvSpPr>
          <p:spPr bwMode="auto">
            <a:xfrm>
              <a:off x="0" y="1204"/>
              <a:ext cx="1088" cy="173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b="0">
                  <a:solidFill>
                    <a:schemeClr val="tx2"/>
                  </a:solidFill>
                  <a:latin typeface="华文细黑" pitchFamily="2" charset="-122"/>
                  <a:ea typeface="华文细黑" pitchFamily="2" charset="-122"/>
                </a:rPr>
                <a:t>客户数据分类</a:t>
              </a:r>
            </a:p>
          </p:txBody>
        </p:sp>
        <p:sp>
          <p:nvSpPr>
            <p:cNvPr id="31753" name="文本框 32777"/>
            <p:cNvSpPr txBox="1">
              <a:spLocks noChangeArrowheads="1"/>
            </p:cNvSpPr>
            <p:nvPr/>
          </p:nvSpPr>
          <p:spPr bwMode="auto">
            <a:xfrm>
              <a:off x="0" y="1588"/>
              <a:ext cx="1088" cy="173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b="0">
                  <a:solidFill>
                    <a:schemeClr val="tx2"/>
                  </a:solidFill>
                  <a:latin typeface="华文细黑" pitchFamily="2" charset="-122"/>
                  <a:ea typeface="华文细黑" pitchFamily="2" charset="-122"/>
                </a:rPr>
                <a:t>客户资料保管</a:t>
              </a:r>
            </a:p>
          </p:txBody>
        </p:sp>
        <p:sp>
          <p:nvSpPr>
            <p:cNvPr id="31754" name="直接连接符 32778"/>
            <p:cNvSpPr>
              <a:spLocks noChangeShapeType="1"/>
            </p:cNvSpPr>
            <p:nvPr/>
          </p:nvSpPr>
          <p:spPr bwMode="auto">
            <a:xfrm>
              <a:off x="1728" y="532"/>
              <a:ext cx="0" cy="1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5" name="文本框 32779"/>
            <p:cNvSpPr txBox="1">
              <a:spLocks noChangeArrowheads="1"/>
            </p:cNvSpPr>
            <p:nvPr/>
          </p:nvSpPr>
          <p:spPr bwMode="auto">
            <a:xfrm>
              <a:off x="1168" y="676"/>
              <a:ext cx="1088" cy="288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r>
                <a:rPr lang="zh-CN" altLang="en-US">
                  <a:solidFill>
                    <a:schemeClr val="tx2"/>
                  </a:solidFill>
                  <a:latin typeface="华文细黑" pitchFamily="2" charset="-122"/>
                  <a:ea typeface="华文细黑" pitchFamily="2" charset="-122"/>
                </a:rPr>
                <a:t>提前服务</a:t>
              </a:r>
            </a:p>
          </p:txBody>
        </p:sp>
        <p:sp>
          <p:nvSpPr>
            <p:cNvPr id="31756" name="文本框 32780"/>
            <p:cNvSpPr txBox="1">
              <a:spLocks noChangeArrowheads="1"/>
            </p:cNvSpPr>
            <p:nvPr/>
          </p:nvSpPr>
          <p:spPr bwMode="auto">
            <a:xfrm>
              <a:off x="1152" y="1588"/>
              <a:ext cx="1088" cy="173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b="0">
                  <a:solidFill>
                    <a:schemeClr val="tx2"/>
                  </a:solidFill>
                  <a:latin typeface="华文细黑" pitchFamily="2" charset="-122"/>
                  <a:ea typeface="华文细黑" pitchFamily="2" charset="-122"/>
                </a:rPr>
                <a:t>预约签约制度</a:t>
              </a:r>
            </a:p>
          </p:txBody>
        </p:sp>
        <p:sp>
          <p:nvSpPr>
            <p:cNvPr id="31757" name="文本框 32781"/>
            <p:cNvSpPr txBox="1">
              <a:spLocks noChangeArrowheads="1"/>
            </p:cNvSpPr>
            <p:nvPr/>
          </p:nvSpPr>
          <p:spPr bwMode="auto">
            <a:xfrm>
              <a:off x="1152" y="1204"/>
              <a:ext cx="1088" cy="173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b="0">
                  <a:solidFill>
                    <a:schemeClr val="tx2"/>
                  </a:solidFill>
                  <a:latin typeface="华文细黑" pitchFamily="2" charset="-122"/>
                  <a:ea typeface="华文细黑" pitchFamily="2" charset="-122"/>
                </a:rPr>
                <a:t>预知制度</a:t>
              </a:r>
            </a:p>
          </p:txBody>
        </p:sp>
        <p:sp>
          <p:nvSpPr>
            <p:cNvPr id="31758" name="直接连接符 32782"/>
            <p:cNvSpPr>
              <a:spLocks noChangeShapeType="1"/>
            </p:cNvSpPr>
            <p:nvPr/>
          </p:nvSpPr>
          <p:spPr bwMode="auto">
            <a:xfrm>
              <a:off x="2256" y="340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9" name="文本框 32783"/>
            <p:cNvSpPr txBox="1">
              <a:spLocks noChangeArrowheads="1"/>
            </p:cNvSpPr>
            <p:nvPr/>
          </p:nvSpPr>
          <p:spPr bwMode="auto">
            <a:xfrm>
              <a:off x="2368" y="676"/>
              <a:ext cx="1088" cy="288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r>
                <a:rPr lang="zh-CN" altLang="en-US">
                  <a:solidFill>
                    <a:schemeClr val="tx2"/>
                  </a:solidFill>
                  <a:latin typeface="华文细黑" pitchFamily="2" charset="-122"/>
                  <a:ea typeface="华文细黑" pitchFamily="2" charset="-122"/>
                </a:rPr>
                <a:t>监督机制</a:t>
              </a:r>
            </a:p>
          </p:txBody>
        </p:sp>
        <p:sp>
          <p:nvSpPr>
            <p:cNvPr id="31760" name="文本框 32784"/>
            <p:cNvSpPr txBox="1">
              <a:spLocks noChangeArrowheads="1"/>
            </p:cNvSpPr>
            <p:nvPr/>
          </p:nvSpPr>
          <p:spPr bwMode="auto">
            <a:xfrm>
              <a:off x="3616" y="676"/>
              <a:ext cx="1088" cy="288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r>
                <a:rPr lang="zh-CN" altLang="en-US">
                  <a:solidFill>
                    <a:schemeClr val="tx2"/>
                  </a:solidFill>
                  <a:latin typeface="华文细黑" pitchFamily="2" charset="-122"/>
                  <a:ea typeface="华文细黑" pitchFamily="2" charset="-122"/>
                </a:rPr>
                <a:t>资源平台</a:t>
              </a:r>
            </a:p>
          </p:txBody>
        </p:sp>
        <p:sp>
          <p:nvSpPr>
            <p:cNvPr id="31761" name="文本框 32785"/>
            <p:cNvSpPr txBox="1">
              <a:spLocks noChangeArrowheads="1"/>
            </p:cNvSpPr>
            <p:nvPr/>
          </p:nvSpPr>
          <p:spPr bwMode="auto">
            <a:xfrm>
              <a:off x="2368" y="1204"/>
              <a:ext cx="1088" cy="173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b="0">
                  <a:solidFill>
                    <a:schemeClr val="tx2"/>
                  </a:solidFill>
                  <a:latin typeface="华文细黑" pitchFamily="2" charset="-122"/>
                  <a:ea typeface="华文细黑" pitchFamily="2" charset="-122"/>
                </a:rPr>
                <a:t>客户资料真实性监督</a:t>
              </a:r>
            </a:p>
          </p:txBody>
        </p:sp>
        <p:sp>
          <p:nvSpPr>
            <p:cNvPr id="31762" name="文本框 32786"/>
            <p:cNvSpPr txBox="1">
              <a:spLocks noChangeArrowheads="1"/>
            </p:cNvSpPr>
            <p:nvPr/>
          </p:nvSpPr>
          <p:spPr bwMode="auto">
            <a:xfrm>
              <a:off x="2368" y="1540"/>
              <a:ext cx="1088" cy="173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b="0">
                  <a:solidFill>
                    <a:schemeClr val="tx2"/>
                  </a:solidFill>
                  <a:latin typeface="华文细黑" pitchFamily="2" charset="-122"/>
                  <a:ea typeface="华文细黑" pitchFamily="2" charset="-122"/>
                </a:rPr>
                <a:t>销售人员规范性监督</a:t>
              </a:r>
            </a:p>
          </p:txBody>
        </p:sp>
        <p:sp>
          <p:nvSpPr>
            <p:cNvPr id="31763" name="文本框 32787"/>
            <p:cNvSpPr txBox="1">
              <a:spLocks noChangeArrowheads="1"/>
            </p:cNvSpPr>
            <p:nvPr/>
          </p:nvSpPr>
          <p:spPr bwMode="auto">
            <a:xfrm>
              <a:off x="2368" y="1876"/>
              <a:ext cx="1088" cy="173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b="0">
                  <a:solidFill>
                    <a:schemeClr val="tx2"/>
                  </a:solidFill>
                  <a:latin typeface="华文细黑" pitchFamily="2" charset="-122"/>
                  <a:ea typeface="华文细黑" pitchFamily="2" charset="-122"/>
                </a:rPr>
                <a:t>项目组人员满意度监督</a:t>
              </a:r>
            </a:p>
          </p:txBody>
        </p:sp>
        <p:sp>
          <p:nvSpPr>
            <p:cNvPr id="31764" name="文本框 32788"/>
            <p:cNvSpPr txBox="1">
              <a:spLocks noChangeArrowheads="1"/>
            </p:cNvSpPr>
            <p:nvPr/>
          </p:nvSpPr>
          <p:spPr bwMode="auto">
            <a:xfrm>
              <a:off x="3616" y="1204"/>
              <a:ext cx="1088" cy="288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b="0">
                  <a:solidFill>
                    <a:schemeClr val="tx2"/>
                  </a:solidFill>
                  <a:latin typeface="华文细黑" pitchFamily="2" charset="-122"/>
                  <a:ea typeface="华文细黑" pitchFamily="2" charset="-122"/>
                </a:rPr>
                <a:t>与国美等家电机构联动</a:t>
              </a:r>
            </a:p>
          </p:txBody>
        </p:sp>
        <p:sp>
          <p:nvSpPr>
            <p:cNvPr id="31765" name="文本框 32789"/>
            <p:cNvSpPr txBox="1">
              <a:spLocks noChangeArrowheads="1"/>
            </p:cNvSpPr>
            <p:nvPr/>
          </p:nvSpPr>
          <p:spPr bwMode="auto">
            <a:xfrm>
              <a:off x="3616" y="1684"/>
              <a:ext cx="1088" cy="288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r>
                <a:rPr lang="en-US" altLang="zh-CN" sz="1200" b="0">
                  <a:solidFill>
                    <a:schemeClr val="tx2"/>
                  </a:solidFill>
                  <a:latin typeface="华文细黑" pitchFamily="2" charset="-122"/>
                  <a:ea typeface="华文细黑" pitchFamily="2" charset="-122"/>
                </a:rPr>
                <a:t>《</a:t>
              </a:r>
              <a:r>
                <a:rPr lang="zh-CN" altLang="en-US" sz="1200" b="0">
                  <a:solidFill>
                    <a:schemeClr val="tx2"/>
                  </a:solidFill>
                  <a:latin typeface="华文细黑" pitchFamily="2" charset="-122"/>
                  <a:ea typeface="华文细黑" pitchFamily="2" charset="-122"/>
                </a:rPr>
                <a:t>生活速递</a:t>
              </a:r>
              <a:r>
                <a:rPr lang="en-US" altLang="zh-CN" sz="1200" b="0">
                  <a:solidFill>
                    <a:schemeClr val="tx2"/>
                  </a:solidFill>
                  <a:latin typeface="华文细黑" pitchFamily="2" charset="-122"/>
                  <a:ea typeface="华文细黑" pitchFamily="2" charset="-122"/>
                </a:rPr>
                <a:t>》</a:t>
              </a:r>
              <a:r>
                <a:rPr lang="zh-CN" altLang="en-US" sz="1200" b="0">
                  <a:solidFill>
                    <a:schemeClr val="tx2"/>
                  </a:solidFill>
                  <a:latin typeface="华文细黑" pitchFamily="2" charset="-122"/>
                  <a:ea typeface="华文细黑" pitchFamily="2" charset="-122"/>
                </a:rPr>
                <a:t>等媒体单位联动</a:t>
              </a:r>
            </a:p>
          </p:txBody>
        </p:sp>
        <p:sp>
          <p:nvSpPr>
            <p:cNvPr id="31766" name="文本框 32790"/>
            <p:cNvSpPr txBox="1">
              <a:spLocks noChangeArrowheads="1"/>
            </p:cNvSpPr>
            <p:nvPr/>
          </p:nvSpPr>
          <p:spPr bwMode="auto">
            <a:xfrm>
              <a:off x="1728" y="2548"/>
              <a:ext cx="1134" cy="408"/>
            </a:xfrm>
            <a:prstGeom prst="rect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lnSpc>
                  <a:spcPct val="125000"/>
                </a:lnSpc>
              </a:pPr>
              <a:r>
                <a:rPr lang="zh-CN" altLang="en-US" sz="1400" b="0">
                  <a:solidFill>
                    <a:schemeClr val="tx2"/>
                  </a:solidFill>
                  <a:latin typeface="华文细黑" pitchFamily="2" charset="-122"/>
                  <a:ea typeface="华文细黑" pitchFamily="2" charset="-122"/>
                </a:rPr>
                <a:t>令合作单位满意服务的相关项目组人员</a:t>
              </a:r>
            </a:p>
          </p:txBody>
        </p:sp>
        <p:sp>
          <p:nvSpPr>
            <p:cNvPr id="31767" name="文本框 32791"/>
            <p:cNvSpPr txBox="1">
              <a:spLocks noChangeArrowheads="1"/>
            </p:cNvSpPr>
            <p:nvPr/>
          </p:nvSpPr>
          <p:spPr bwMode="auto">
            <a:xfrm>
              <a:off x="0" y="2548"/>
              <a:ext cx="1134" cy="408"/>
            </a:xfrm>
            <a:prstGeom prst="rect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lnSpc>
                  <a:spcPct val="125000"/>
                </a:lnSpc>
              </a:pPr>
              <a:r>
                <a:rPr lang="zh-CN" altLang="en-US" sz="1400" b="0">
                  <a:solidFill>
                    <a:schemeClr val="tx2"/>
                  </a:solidFill>
                  <a:latin typeface="华文细黑" pitchFamily="2" charset="-122"/>
                  <a:ea typeface="华文细黑" pitchFamily="2" charset="-122"/>
                </a:rPr>
                <a:t>令客户满意销售以及售后跟进服务</a:t>
              </a:r>
            </a:p>
          </p:txBody>
        </p:sp>
        <p:sp>
          <p:nvSpPr>
            <p:cNvPr id="31768" name="文本框 32792"/>
            <p:cNvSpPr txBox="1">
              <a:spLocks noChangeArrowheads="1"/>
            </p:cNvSpPr>
            <p:nvPr/>
          </p:nvSpPr>
          <p:spPr bwMode="auto">
            <a:xfrm>
              <a:off x="3408" y="2548"/>
              <a:ext cx="1134" cy="408"/>
            </a:xfrm>
            <a:prstGeom prst="rect">
              <a:avLst/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lnSpc>
                  <a:spcPct val="125000"/>
                </a:lnSpc>
              </a:pPr>
              <a:r>
                <a:rPr lang="zh-CN" altLang="en-US" sz="1400" b="0">
                  <a:solidFill>
                    <a:schemeClr val="tx2"/>
                  </a:solidFill>
                  <a:latin typeface="华文细黑" pitchFamily="2" charset="-122"/>
                  <a:ea typeface="华文细黑" pitchFamily="2" charset="-122"/>
                </a:rPr>
                <a:t>未成交客户的关系维系</a:t>
              </a:r>
            </a:p>
          </p:txBody>
        </p:sp>
        <p:sp>
          <p:nvSpPr>
            <p:cNvPr id="31769" name="直接连接符 32793"/>
            <p:cNvSpPr>
              <a:spLocks noChangeShapeType="1"/>
            </p:cNvSpPr>
            <p:nvPr/>
          </p:nvSpPr>
          <p:spPr bwMode="auto">
            <a:xfrm>
              <a:off x="576" y="2212"/>
              <a:ext cx="3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0" name="文本框 32794"/>
            <p:cNvSpPr txBox="1">
              <a:spLocks noChangeArrowheads="1"/>
            </p:cNvSpPr>
            <p:nvPr/>
          </p:nvSpPr>
          <p:spPr bwMode="auto">
            <a:xfrm>
              <a:off x="1152" y="1924"/>
              <a:ext cx="1088" cy="173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b="0">
                  <a:solidFill>
                    <a:schemeClr val="tx2"/>
                  </a:solidFill>
                  <a:latin typeface="华文细黑" pitchFamily="2" charset="-122"/>
                  <a:ea typeface="华文细黑" pitchFamily="2" charset="-122"/>
                </a:rPr>
                <a:t>危机情况的处理</a:t>
              </a:r>
            </a:p>
          </p:txBody>
        </p:sp>
        <p:sp>
          <p:nvSpPr>
            <p:cNvPr id="31771" name="直接连接符 32795"/>
            <p:cNvSpPr>
              <a:spLocks noChangeShapeType="1"/>
            </p:cNvSpPr>
            <p:nvPr/>
          </p:nvSpPr>
          <p:spPr bwMode="auto">
            <a:xfrm>
              <a:off x="2304" y="2212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2" name="直接连接符 32796"/>
            <p:cNvSpPr>
              <a:spLocks noChangeShapeType="1"/>
            </p:cNvSpPr>
            <p:nvPr/>
          </p:nvSpPr>
          <p:spPr bwMode="auto">
            <a:xfrm>
              <a:off x="576" y="2404"/>
              <a:ext cx="34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3" name="直接连接符 32797"/>
            <p:cNvSpPr>
              <a:spLocks noChangeShapeType="1"/>
            </p:cNvSpPr>
            <p:nvPr/>
          </p:nvSpPr>
          <p:spPr bwMode="auto">
            <a:xfrm>
              <a:off x="576" y="2404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4" name="直接连接符 32798"/>
            <p:cNvSpPr>
              <a:spLocks noChangeShapeType="1"/>
            </p:cNvSpPr>
            <p:nvPr/>
          </p:nvSpPr>
          <p:spPr bwMode="auto">
            <a:xfrm>
              <a:off x="3984" y="2404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75" name="文本框 32799"/>
          <p:cNvSpPr txBox="1">
            <a:spLocks noChangeArrowheads="1"/>
          </p:cNvSpPr>
          <p:nvPr/>
        </p:nvSpPr>
        <p:spPr bwMode="auto">
          <a:xfrm>
            <a:off x="577850" y="168275"/>
            <a:ext cx="3232150" cy="457200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中地行的４大服务特色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6145"/>
          <p:cNvSpPr txBox="1">
            <a:spLocks noChangeArrowheads="1"/>
          </p:cNvSpPr>
          <p:nvPr/>
        </p:nvSpPr>
        <p:spPr bwMode="auto">
          <a:xfrm>
            <a:off x="755650" y="2924175"/>
            <a:ext cx="741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0">
                <a:solidFill>
                  <a:srgbClr val="CB0601"/>
                </a:solidFill>
                <a:latin typeface="华文行楷" pitchFamily="2" charset="-122"/>
                <a:ea typeface="华文行楷" pitchFamily="2" charset="-122"/>
              </a:rPr>
              <a:t>Part 1</a:t>
            </a:r>
            <a:r>
              <a:rPr lang="en-US" altLang="zh-CN" sz="3200">
                <a:latin typeface="华文细黑"/>
                <a:ea typeface="华文细黑" pitchFamily="2" charset="-122"/>
              </a:rPr>
              <a:t>——</a:t>
            </a:r>
            <a:r>
              <a:rPr lang="zh-CN" altLang="en-US" sz="3200">
                <a:ea typeface="华文细黑" pitchFamily="2" charset="-122"/>
              </a:rPr>
              <a:t>前期市场策划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33793"/>
          <p:cNvSpPr>
            <a:spLocks noChangeArrowheads="1"/>
          </p:cNvSpPr>
          <p:nvPr/>
        </p:nvSpPr>
        <p:spPr bwMode="auto">
          <a:xfrm>
            <a:off x="2195513" y="1341438"/>
            <a:ext cx="3168650" cy="579437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什么是</a:t>
            </a:r>
            <a:r>
              <a:rPr lang="en-US" altLang="zh-CN"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CBD</a:t>
            </a:r>
            <a:r>
              <a:rPr lang="zh-CN" altLang="en-US"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？</a:t>
            </a:r>
          </a:p>
        </p:txBody>
      </p:sp>
      <p:sp>
        <p:nvSpPr>
          <p:cNvPr id="32770" name="矩形 33794"/>
          <p:cNvSpPr>
            <a:spLocks noChangeArrowheads="1"/>
          </p:cNvSpPr>
          <p:nvPr/>
        </p:nvSpPr>
        <p:spPr bwMode="auto">
          <a:xfrm>
            <a:off x="539750" y="2060575"/>
            <a:ext cx="7129463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182563" indent="-182563">
              <a:lnSpc>
                <a:spcPct val="180000"/>
              </a:lnSpc>
            </a:pPr>
            <a:r>
              <a:rPr lang="en-US" altLang="zh-CN" sz="1800">
                <a:latin typeface="华文细黑" pitchFamily="2" charset="-122"/>
                <a:ea typeface="华文细黑" pitchFamily="2" charset="-122"/>
              </a:rPr>
              <a:t>  CBD——CENTRAL BUSINESS DISTRICT  </a:t>
            </a: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中央商务区</a:t>
            </a:r>
          </a:p>
          <a:p>
            <a:pPr marL="182563" indent="-182563">
              <a:lnSpc>
                <a:spcPct val="180000"/>
              </a:lnSpc>
            </a:pP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  现代的</a:t>
            </a:r>
            <a:r>
              <a:rPr lang="en-US" altLang="zh-CN" sz="1800">
                <a:latin typeface="华文细黑" pitchFamily="2" charset="-122"/>
                <a:ea typeface="华文细黑" pitchFamily="2" charset="-122"/>
              </a:rPr>
              <a:t>CBD</a:t>
            </a: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可以概括为：</a:t>
            </a:r>
          </a:p>
          <a:p>
            <a:pPr marL="182563" indent="-182563">
              <a:lnSpc>
                <a:spcPct val="180000"/>
              </a:lnSpc>
              <a:buFont typeface="Wingdings" pitchFamily="2" charset="2"/>
              <a:buChar char="î"/>
            </a:pPr>
            <a:r>
              <a:rPr lang="zh-CN" altLang="en-US" sz="1600">
                <a:latin typeface="华文细黑" pitchFamily="2" charset="-122"/>
                <a:ea typeface="华文细黑" pitchFamily="2" charset="-122"/>
              </a:rPr>
              <a:t>一个是跨国地区总部云集，功能以商务办公为主，兼有会议展览、宾馆酒店、文化娱乐、居住及高档零售业；</a:t>
            </a:r>
          </a:p>
          <a:p>
            <a:pPr marL="182563" indent="-182563">
              <a:lnSpc>
                <a:spcPct val="180000"/>
              </a:lnSpc>
              <a:buFont typeface="Wingdings" pitchFamily="2" charset="2"/>
              <a:buChar char="î"/>
            </a:pPr>
            <a:r>
              <a:rPr lang="zh-CN" altLang="en-US" sz="1600">
                <a:latin typeface="华文细黑" pitchFamily="2" charset="-122"/>
                <a:ea typeface="华文细黑" pitchFamily="2" charset="-122"/>
              </a:rPr>
              <a:t>位于城市黄金位置，交通便利，一般具有著名标志性建筑；</a:t>
            </a:r>
          </a:p>
          <a:p>
            <a:pPr marL="182563" indent="-182563">
              <a:lnSpc>
                <a:spcPct val="180000"/>
              </a:lnSpc>
              <a:buFont typeface="Wingdings" pitchFamily="2" charset="2"/>
              <a:buChar char="î"/>
            </a:pPr>
            <a:r>
              <a:rPr lang="zh-CN" altLang="en-US" sz="1600">
                <a:latin typeface="华文细黑" pitchFamily="2" charset="-122"/>
                <a:ea typeface="华文细黑" pitchFamily="2" charset="-122"/>
              </a:rPr>
              <a:t>主导性产业以代表当今社会分工发展前沿的新型第三产业为主，比如说金融、保险、证券、中介、会计等现代服务业</a:t>
            </a:r>
          </a:p>
        </p:txBody>
      </p:sp>
      <p:sp>
        <p:nvSpPr>
          <p:cNvPr id="33796" name="矩形 33795"/>
          <p:cNvSpPr>
            <a:spLocks noChangeArrowheads="1"/>
          </p:cNvSpPr>
          <p:nvPr/>
        </p:nvSpPr>
        <p:spPr bwMode="auto">
          <a:xfrm>
            <a:off x="684213" y="5661025"/>
            <a:ext cx="7921625" cy="519113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prstShdw prst="shdw13" dist="53882" dir="13500000">
              <a:srgbClr val="808080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900113" indent="-900113">
              <a:lnSpc>
                <a:spcPct val="140000"/>
              </a:lnSpc>
            </a:pPr>
            <a:r>
              <a:rPr lang="en-US" altLang="zh-CN" sz="20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 CBD——</a:t>
            </a:r>
            <a:r>
              <a:rPr lang="zh-CN" altLang="en-US" sz="20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一个城市对外的政治、经济、文化、科技、建筑艺术窗口。</a:t>
            </a:r>
          </a:p>
        </p:txBody>
      </p:sp>
      <p:pic>
        <p:nvPicPr>
          <p:cNvPr id="32772" name="图片 33796" descr="j02237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900113"/>
            <a:ext cx="122872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34817"/>
          <p:cNvSpPr txBox="1">
            <a:spLocks noChangeArrowheads="1"/>
          </p:cNvSpPr>
          <p:nvPr/>
        </p:nvSpPr>
        <p:spPr bwMode="auto">
          <a:xfrm>
            <a:off x="3779838" y="1341438"/>
            <a:ext cx="4895850" cy="463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>
                <a:latin typeface="华文细黑" pitchFamily="2" charset="-122"/>
                <a:ea typeface="华文细黑" pitchFamily="2" charset="-122"/>
              </a:rPr>
              <a:t>        </a:t>
            </a: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珠江新城，</a:t>
            </a:r>
            <a:r>
              <a:rPr lang="en-US" altLang="zh-CN" sz="1800">
                <a:latin typeface="华文细黑" pitchFamily="2" charset="-122"/>
                <a:ea typeface="华文细黑" pitchFamily="2" charset="-122"/>
              </a:rPr>
              <a:t>6.2</a:t>
            </a: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平方公里，纳容</a:t>
            </a:r>
            <a:r>
              <a:rPr lang="en-US" altLang="zh-CN" sz="1800">
                <a:latin typeface="华文细黑" pitchFamily="2" charset="-122"/>
                <a:ea typeface="华文细黑" pitchFamily="2" charset="-122"/>
              </a:rPr>
              <a:t>18</a:t>
            </a: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万居住人口， 提供</a:t>
            </a:r>
            <a:r>
              <a:rPr lang="en-US" altLang="zh-CN" sz="1800">
                <a:latin typeface="华文细黑" pitchFamily="2" charset="-122"/>
                <a:ea typeface="华文细黑" pitchFamily="2" charset="-122"/>
              </a:rPr>
              <a:t>30</a:t>
            </a: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万就业岗位，是广州未来的金融中心、高端服务业中心、文化中心和跨国公司总部中心，她的崛起，标志着广州作为全国三大都市之一的特殊地位，其社会经济文化辐射力将影响到整个东南亚。</a:t>
            </a:r>
          </a:p>
          <a:p>
            <a:pPr>
              <a:lnSpc>
                <a:spcPct val="150000"/>
              </a:lnSpc>
            </a:pPr>
            <a:r>
              <a:rPr lang="en-US" altLang="zh-CN" sz="1800">
                <a:solidFill>
                  <a:srgbClr val="CC3300"/>
                </a:solidFill>
                <a:latin typeface="华文细黑" pitchFamily="2" charset="-122"/>
                <a:ea typeface="华文细黑" pitchFamily="2" charset="-122"/>
              </a:rPr>
              <a:t>2006</a:t>
            </a:r>
            <a:r>
              <a:rPr lang="zh-CN" altLang="en-US" sz="1800">
                <a:solidFill>
                  <a:srgbClr val="CC3300"/>
                </a:solidFill>
                <a:latin typeface="华文细黑" pitchFamily="2" charset="-122"/>
                <a:ea typeface="华文细黑" pitchFamily="2" charset="-122"/>
              </a:rPr>
              <a:t>年珠江新城商务年，总部经济一触即发</a:t>
            </a: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       电信、全球通、联通、珠江地产、恒大、城启、侨鑫、富力、保利等各行业巨头将总部将设在此地，</a:t>
            </a:r>
            <a:r>
              <a:rPr lang="en-US" altLang="zh-CN" sz="1800">
                <a:latin typeface="华文细黑" pitchFamily="2" charset="-122"/>
                <a:ea typeface="华文细黑" pitchFamily="2" charset="-122"/>
              </a:rPr>
              <a:t>500</a:t>
            </a: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强企业，国际知名品牌企业纷纷进驻珠江新城。</a:t>
            </a:r>
            <a:endParaRPr lang="zh-CN" altLang="en-US" sz="1800" b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33794" name="图片 34818" descr="Img2403575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850900"/>
            <a:ext cx="2605087" cy="3743325"/>
          </a:xfrm>
          <a:prstGeom prst="rect">
            <a:avLst/>
          </a:prstGeom>
          <a:noFill/>
          <a:ln>
            <a:noFill/>
          </a:ln>
          <a:effectLst>
            <a:outerShdw dist="89803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图片 34819" descr="F2006052915432182951654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681538"/>
            <a:ext cx="2592387" cy="1833562"/>
          </a:xfrm>
          <a:prstGeom prst="rect">
            <a:avLst/>
          </a:prstGeom>
          <a:noFill/>
          <a:ln>
            <a:noFill/>
          </a:ln>
          <a:effectLst>
            <a:outerShdw dist="99190" dir="238833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文本框 34820"/>
          <p:cNvSpPr txBox="1">
            <a:spLocks noChangeArrowheads="1"/>
          </p:cNvSpPr>
          <p:nvPr/>
        </p:nvSpPr>
        <p:spPr bwMode="auto">
          <a:xfrm>
            <a:off x="252413" y="188913"/>
            <a:ext cx="31670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>
                <a:solidFill>
                  <a:srgbClr val="CC3300"/>
                </a:solidFill>
                <a:ea typeface="华文细黑" pitchFamily="2" charset="-122"/>
              </a:rPr>
              <a:t>珠江新城未来规划</a:t>
            </a:r>
          </a:p>
        </p:txBody>
      </p:sp>
      <p:grpSp>
        <p:nvGrpSpPr>
          <p:cNvPr id="33797" name="组合 34821"/>
          <p:cNvGrpSpPr>
            <a:grpSpLocks/>
          </p:cNvGrpSpPr>
          <p:nvPr/>
        </p:nvGrpSpPr>
        <p:grpSpPr bwMode="auto">
          <a:xfrm>
            <a:off x="3348038" y="290513"/>
            <a:ext cx="431800" cy="357187"/>
            <a:chOff x="0" y="0"/>
            <a:chExt cx="272" cy="225"/>
          </a:xfrm>
        </p:grpSpPr>
        <p:sp>
          <p:nvSpPr>
            <p:cNvPr id="33798" name="等腰三角形 34822"/>
            <p:cNvSpPr>
              <a:spLocks noChangeArrowheads="1"/>
            </p:cNvSpPr>
            <p:nvPr/>
          </p:nvSpPr>
          <p:spPr bwMode="auto">
            <a:xfrm rot="5400000">
              <a:off x="-45" y="45"/>
              <a:ext cx="225" cy="136"/>
            </a:xfrm>
            <a:prstGeom prst="triangle">
              <a:avLst>
                <a:gd name="adj" fmla="val 50000"/>
              </a:avLst>
            </a:prstGeom>
            <a:solidFill>
              <a:srgbClr val="CC3300"/>
            </a:solidFill>
            <a:ln w="9525">
              <a:solidFill>
                <a:srgbClr val="CC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9" name="等腰三角形 34823"/>
            <p:cNvSpPr>
              <a:spLocks noChangeArrowheads="1"/>
            </p:cNvSpPr>
            <p:nvPr/>
          </p:nvSpPr>
          <p:spPr bwMode="auto">
            <a:xfrm rot="5400000">
              <a:off x="89" y="45"/>
              <a:ext cx="225" cy="136"/>
            </a:xfrm>
            <a:prstGeom prst="triangle">
              <a:avLst>
                <a:gd name="adj" fmla="val 50000"/>
              </a:avLst>
            </a:prstGeom>
            <a:solidFill>
              <a:srgbClr val="CC3300"/>
            </a:solidFill>
            <a:ln w="9525">
              <a:solidFill>
                <a:srgbClr val="CC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35841" descr="050410珠江新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表格 36865"/>
          <p:cNvGraphicFramePr/>
          <p:nvPr/>
        </p:nvGraphicFramePr>
        <p:xfrm>
          <a:off x="511175" y="790575"/>
          <a:ext cx="8150225" cy="6027738"/>
        </p:xfrm>
        <a:graphic>
          <a:graphicData uri="http://schemas.openxmlformats.org/drawingml/2006/table">
            <a:tbl>
              <a:tblPr/>
              <a:tblGrid>
                <a:gridCol w="1112838"/>
                <a:gridCol w="1112837"/>
                <a:gridCol w="1531938"/>
                <a:gridCol w="1152525"/>
                <a:gridCol w="1223962"/>
                <a:gridCol w="2016125"/>
              </a:tblGrid>
              <a:tr h="287099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公司名称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地块编号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用地用途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地块面积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容积率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建筑面积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098">
                <a:tc rowSpan="8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嘉裕集团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E5-2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商住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7619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7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5331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676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E6-1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商住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14834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7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103840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09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F2-5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商务办公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12794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11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140734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09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K1-1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商住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13418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7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93928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09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K1-2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商住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9944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7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69605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09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K1-3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商住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11893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7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83248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676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D5-1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商住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4387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7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30708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09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D5-2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商住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4876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7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34134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098">
                <a:tc rowSpan="1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富力地产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I5-1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商务办公、旅业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5856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6.95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40702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09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A2-2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商务办公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4685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10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46850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09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A2-3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商务办公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4397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10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43970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676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B2-2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金融办公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8985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10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89851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09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F1-2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商务办公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10291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7.5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77179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09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J1-4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商务办公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8117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15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121755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09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J2-5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商务办公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7886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15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118294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09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J2-7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商务办公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6895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10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68951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676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M1-1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商务办公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6072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7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42505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09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M1-4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酒店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13182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10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131816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09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M1-9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商务办公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11523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7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80660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09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D1-1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300">
                          <a:latin typeface="华文细黑" pitchFamily="2" charset="-122"/>
                          <a:ea typeface="华文细黑" pitchFamily="2" charset="-122"/>
                        </a:rPr>
                        <a:t>商务办公</a:t>
                      </a:r>
                      <a:endParaRPr lang="zh-CN" altLang="en-US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14390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7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300">
                          <a:latin typeface="华文细黑" pitchFamily="2" charset="-122"/>
                          <a:ea typeface="华文细黑" pitchFamily="2" charset="-122"/>
                        </a:rPr>
                        <a:t>100735</a:t>
                      </a:r>
                      <a:endParaRPr lang="en-US" altLang="zh-CN" sz="1900"/>
                    </a:p>
                  </a:txBody>
                  <a:tcPr marT="47794" marB="4779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979" name="矩形 37003"/>
          <p:cNvSpPr>
            <a:spLocks noChangeArrowheads="1"/>
          </p:cNvSpPr>
          <p:nvPr/>
        </p:nvSpPr>
        <p:spPr bwMode="auto">
          <a:xfrm>
            <a:off x="323850" y="188913"/>
            <a:ext cx="4756150" cy="457200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珠江新城部分地块经济指标一览表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表格 37889"/>
          <p:cNvGraphicFramePr/>
          <p:nvPr/>
        </p:nvGraphicFramePr>
        <p:xfrm>
          <a:off x="611188" y="946150"/>
          <a:ext cx="7993062" cy="5794375"/>
        </p:xfrm>
        <a:graphic>
          <a:graphicData uri="http://schemas.openxmlformats.org/drawingml/2006/table">
            <a:tbl>
              <a:tblPr/>
              <a:tblGrid>
                <a:gridCol w="1279525"/>
                <a:gridCol w="1277938"/>
                <a:gridCol w="1598612"/>
                <a:gridCol w="1279525"/>
                <a:gridCol w="1277938"/>
                <a:gridCol w="1279525"/>
              </a:tblGrid>
              <a:tr h="37987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公司名称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地块编号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用地用途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地块面积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容积率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建筑面积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500">
                <a:tc rowSpan="7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中海地产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G2-2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商住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6238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8.4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52398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G2-4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商住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12057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8.4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101276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G4-2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商住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7119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8.3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59088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K2-1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商住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10865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7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76053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K2-2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商住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8934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7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62538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K2-3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商住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13456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7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94255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D7-6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商住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18096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6.5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117623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500">
                <a:tc rowSpan="8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保利地产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I2-5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商务办公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6153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5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30766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I3-1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商住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4676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5.07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23708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I3-2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商住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4726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5.07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23963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I6-1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商务办公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6934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7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48541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I6-2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商务办公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6929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7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48500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I6-4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商务办公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6842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7.5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51314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F2-6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商务办公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12882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11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141702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G1-1</a:t>
                      </a: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之二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商住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22449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8.3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186327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500">
                <a:tc row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珠江实业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L3-1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商住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13353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4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53411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5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L3-3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商住</a:t>
                      </a:r>
                      <a:endParaRPr lang="zh-CN" altLang="en-US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8773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4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35092</a:t>
                      </a:r>
                      <a:endParaRPr lang="en-US" altLang="zh-CN" sz="1500"/>
                    </a:p>
                  </a:txBody>
                  <a:tcPr marT="47775" marB="4777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表格 38913"/>
          <p:cNvGraphicFramePr/>
          <p:nvPr/>
        </p:nvGraphicFramePr>
        <p:xfrm>
          <a:off x="684213" y="1196975"/>
          <a:ext cx="7705725" cy="5110163"/>
        </p:xfrm>
        <a:graphic>
          <a:graphicData uri="http://schemas.openxmlformats.org/drawingml/2006/table">
            <a:tbl>
              <a:tblPr/>
              <a:tblGrid>
                <a:gridCol w="1671638"/>
                <a:gridCol w="2408237"/>
                <a:gridCol w="952500"/>
                <a:gridCol w="949325"/>
                <a:gridCol w="1724025"/>
              </a:tblGrid>
              <a:tr h="31938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楼盘名称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户型大小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套数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所占比例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备注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385">
                <a:tc rowSpan="3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新城海滨花园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100</a:t>
                      </a: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㎡以下小户型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66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6.56%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含复式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3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100-150</a:t>
                      </a: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㎡标准户型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784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77.93%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3193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150</a:t>
                      </a: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㎡以上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156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15.51%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19385">
                <a:tc rowSpan="3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力迅</a:t>
                      </a: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·</a:t>
                      </a: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上筑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100</a:t>
                      </a: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㎡以下小户型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----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不含复式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3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100-150</a:t>
                      </a: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㎡标准户型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112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25.67%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3193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150</a:t>
                      </a: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㎡以上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324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74.33%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19385">
                <a:tc rowSpan="3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凯旋新世界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100</a:t>
                      </a: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㎡以下小户型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29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10%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T1-T6</a:t>
                      </a: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栋、</a:t>
                      </a: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T31-T32</a:t>
                      </a: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栋、含复式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3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100-150</a:t>
                      </a: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㎡标准户型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98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32%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3193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150</a:t>
                      </a: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㎡以上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175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58%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19385">
                <a:tc rowSpan="3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金碧华府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100</a:t>
                      </a: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㎡以下小户型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-----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含复式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3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100-150</a:t>
                      </a: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㎡标准户型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565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84.45%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3193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150</a:t>
                      </a: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㎡以上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104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15.55%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19385">
                <a:tc rowSpan="3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南国花园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100</a:t>
                      </a: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㎡以下小户型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----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含复式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3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100-150</a:t>
                      </a: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㎡标准户型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276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22.80%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31938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150</a:t>
                      </a:r>
                      <a:r>
                        <a:rPr lang="zh-CN" altLang="en-US" sz="1500">
                          <a:latin typeface="华文细黑" pitchFamily="2" charset="-122"/>
                          <a:ea typeface="华文细黑" pitchFamily="2" charset="-122"/>
                        </a:rPr>
                        <a:t>㎡以上</a:t>
                      </a:r>
                      <a:endParaRPr lang="zh-CN" altLang="en-US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936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font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500">
                          <a:latin typeface="华文细黑" pitchFamily="2" charset="-122"/>
                          <a:ea typeface="华文细黑" pitchFamily="2" charset="-122"/>
                        </a:rPr>
                        <a:t>77.20%</a:t>
                      </a:r>
                      <a:endParaRPr lang="en-US" altLang="zh-CN" sz="1500"/>
                    </a:p>
                  </a:txBody>
                  <a:tcPr marT="47908" marB="47908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7973" name="矩形 38997"/>
          <p:cNvSpPr>
            <a:spLocks noChangeArrowheads="1"/>
          </p:cNvSpPr>
          <p:nvPr/>
        </p:nvSpPr>
        <p:spPr bwMode="auto">
          <a:xfrm>
            <a:off x="323850" y="188913"/>
            <a:ext cx="4451350" cy="457200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力迅</a:t>
            </a:r>
            <a:r>
              <a:rPr lang="en-US" altLang="zh-CN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·</a:t>
            </a:r>
            <a:r>
              <a:rPr lang="zh-CN" altLang="en-US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上筑及周边楼盘产品类型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39937"/>
          <p:cNvSpPr>
            <a:spLocks noChangeArrowheads="1"/>
          </p:cNvSpPr>
          <p:nvPr/>
        </p:nvSpPr>
        <p:spPr bwMode="auto">
          <a:xfrm>
            <a:off x="0" y="4078288"/>
            <a:ext cx="9144000" cy="27813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zh-CN" sz="1800" b="0">
              <a:solidFill>
                <a:schemeClr val="bg2"/>
              </a:solidFill>
            </a:endParaRPr>
          </a:p>
        </p:txBody>
      </p:sp>
      <p:sp>
        <p:nvSpPr>
          <p:cNvPr id="38914" name="文本框 39938"/>
          <p:cNvSpPr txBox="1">
            <a:spLocks noChangeArrowheads="1"/>
          </p:cNvSpPr>
          <p:nvPr/>
        </p:nvSpPr>
        <p:spPr bwMode="auto">
          <a:xfrm>
            <a:off x="396875" y="1412875"/>
            <a:ext cx="57626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 i="1">
                <a:solidFill>
                  <a:srgbClr val="5F5F5F"/>
                </a:solidFill>
                <a:ea typeface="微软雅黑" pitchFamily="34" charset="-122"/>
              </a:rPr>
              <a:t>谢谢</a:t>
            </a:r>
            <a:r>
              <a:rPr lang="zh-CN" altLang="en-US" sz="6000" i="1">
                <a:solidFill>
                  <a:schemeClr val="folHlink"/>
                </a:solidFill>
                <a:ea typeface="微软雅黑" pitchFamily="34" charset="-122"/>
              </a:rPr>
              <a:t>观赏</a:t>
            </a:r>
          </a:p>
        </p:txBody>
      </p:sp>
      <p:sp>
        <p:nvSpPr>
          <p:cNvPr id="38915" name="TextBox 5"/>
          <p:cNvSpPr>
            <a:spLocks noChangeArrowheads="1"/>
          </p:cNvSpPr>
          <p:nvPr/>
        </p:nvSpPr>
        <p:spPr bwMode="auto">
          <a:xfrm>
            <a:off x="323850" y="4437063"/>
            <a:ext cx="34559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Haettenschweiler" pitchFamily="34" charset="0"/>
              </a:rPr>
              <a:t>WPS</a:t>
            </a:r>
            <a:r>
              <a:rPr lang="en-US" sz="4400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Haettenschweiler" pitchFamily="34" charset="0"/>
              </a:rPr>
              <a:t> </a:t>
            </a:r>
            <a:r>
              <a:rPr lang="zh-CN" altLang="en-US" sz="44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Haettenschweiler" pitchFamily="34" charset="0"/>
              </a:rPr>
              <a:t>Office</a:t>
            </a:r>
            <a:endParaRPr lang="zh-CN" altLang="en-US" sz="4400" b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916" name="TextBox 6"/>
          <p:cNvSpPr>
            <a:spLocks noChangeArrowheads="1"/>
          </p:cNvSpPr>
          <p:nvPr/>
        </p:nvSpPr>
        <p:spPr bwMode="auto">
          <a:xfrm>
            <a:off x="396875" y="5302250"/>
            <a:ext cx="269398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800" b="0">
                <a:solidFill>
                  <a:schemeClr val="bg1"/>
                </a:solidFill>
                <a:latin typeface="Mistral" pitchFamily="66" charset="0"/>
                <a:sym typeface="Mistral" pitchFamily="66" charset="0"/>
              </a:rPr>
              <a:t>Make Presentation much more fun</a:t>
            </a:r>
          </a:p>
        </p:txBody>
      </p:sp>
      <p:sp>
        <p:nvSpPr>
          <p:cNvPr id="38917" name="TextBox 10"/>
          <p:cNvSpPr>
            <a:spLocks noChangeArrowheads="1"/>
          </p:cNvSpPr>
          <p:nvPr/>
        </p:nvSpPr>
        <p:spPr bwMode="auto">
          <a:xfrm>
            <a:off x="7524750" y="5949950"/>
            <a:ext cx="158432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  <a:hlinkClick r:id="rId2"/>
              </a:rPr>
              <a:t>@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  <a:hlinkClick r:id="rId2"/>
              </a:rPr>
              <a:t>xxxxx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  <a:hlinkClick r:id="rId2"/>
              </a:rPr>
              <a:t>官方微博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  <a:p>
            <a:pPr>
              <a:lnSpc>
                <a:spcPct val="80000"/>
              </a:lnSpc>
            </a:pP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  <a:hlinkClick r:id="rId3"/>
              </a:rPr>
              <a:t>@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  <a:hlinkClick r:id="rId3"/>
              </a:rPr>
              <a:t>xxxxxxxxxxx</a:t>
            </a:r>
          </a:p>
        </p:txBody>
      </p:sp>
      <p:pic>
        <p:nvPicPr>
          <p:cNvPr id="38918" name="图片 39942" descr="LOGO_24x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5949950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9" name="图片 39943" descr="32-腾讯微博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413" y="6238875"/>
            <a:ext cx="233362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57729"/>
            <a:ext cx="8936182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7169"/>
          <p:cNvSpPr txBox="1">
            <a:spLocks noChangeArrowheads="1"/>
          </p:cNvSpPr>
          <p:nvPr/>
        </p:nvSpPr>
        <p:spPr bwMode="auto">
          <a:xfrm>
            <a:off x="323850" y="211138"/>
            <a:ext cx="3028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CC3300"/>
                </a:solidFill>
                <a:ea typeface="华文细黑" pitchFamily="2" charset="-122"/>
              </a:rPr>
              <a:t>房地产市场的问题</a:t>
            </a:r>
            <a:endParaRPr lang="zh-CN" altLang="en-US" sz="2800">
              <a:ea typeface="华文细黑" pitchFamily="2" charset="-122"/>
            </a:endParaRPr>
          </a:p>
        </p:txBody>
      </p:sp>
      <p:grpSp>
        <p:nvGrpSpPr>
          <p:cNvPr id="7171" name="组合 7170"/>
          <p:cNvGrpSpPr>
            <a:grpSpLocks/>
          </p:cNvGrpSpPr>
          <p:nvPr/>
        </p:nvGrpSpPr>
        <p:grpSpPr bwMode="auto">
          <a:xfrm>
            <a:off x="696913" y="1484313"/>
            <a:ext cx="7691437" cy="3887787"/>
            <a:chOff x="0" y="0"/>
            <a:chExt cx="4845" cy="2449"/>
          </a:xfrm>
        </p:grpSpPr>
        <p:sp>
          <p:nvSpPr>
            <p:cNvPr id="6147" name="文本框 7171"/>
            <p:cNvSpPr txBox="1">
              <a:spLocks noChangeArrowheads="1"/>
            </p:cNvSpPr>
            <p:nvPr/>
          </p:nvSpPr>
          <p:spPr bwMode="auto">
            <a:xfrm>
              <a:off x="1879" y="0"/>
              <a:ext cx="1140" cy="231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3300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algn="ctr"/>
              <a:r>
                <a:rPr lang="en-US" altLang="zh-CN" sz="18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4W1H</a:t>
              </a:r>
            </a:p>
          </p:txBody>
        </p:sp>
        <p:sp>
          <p:nvSpPr>
            <p:cNvPr id="6148" name="文本框 7172"/>
            <p:cNvSpPr txBox="1">
              <a:spLocks noChangeArrowheads="1"/>
            </p:cNvSpPr>
            <p:nvPr/>
          </p:nvSpPr>
          <p:spPr bwMode="auto">
            <a:xfrm>
              <a:off x="0" y="619"/>
              <a:ext cx="437" cy="231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3300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  <a:flatTx/>
            </a:bodyPr>
            <a:lstStyle/>
            <a:p>
              <a:r>
                <a:rPr lang="en-US" altLang="zh-CN" sz="18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WHY</a:t>
              </a:r>
            </a:p>
          </p:txBody>
        </p:sp>
        <p:sp>
          <p:nvSpPr>
            <p:cNvPr id="6149" name="文本框 7173"/>
            <p:cNvSpPr txBox="1">
              <a:spLocks noChangeArrowheads="1"/>
            </p:cNvSpPr>
            <p:nvPr/>
          </p:nvSpPr>
          <p:spPr bwMode="auto">
            <a:xfrm>
              <a:off x="891" y="619"/>
              <a:ext cx="520" cy="231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3300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  <a:flatTx/>
            </a:bodyPr>
            <a:lstStyle/>
            <a:p>
              <a:r>
                <a:rPr lang="en-US" altLang="zh-CN" sz="18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WHAT</a:t>
              </a:r>
            </a:p>
          </p:txBody>
        </p:sp>
        <p:sp>
          <p:nvSpPr>
            <p:cNvPr id="6150" name="文本框 7174"/>
            <p:cNvSpPr txBox="1">
              <a:spLocks noChangeArrowheads="1"/>
            </p:cNvSpPr>
            <p:nvPr/>
          </p:nvSpPr>
          <p:spPr bwMode="auto">
            <a:xfrm>
              <a:off x="1911" y="619"/>
              <a:ext cx="536" cy="231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3300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  <a:flatTx/>
            </a:bodyPr>
            <a:lstStyle/>
            <a:p>
              <a:r>
                <a:rPr lang="en-US" altLang="zh-CN" sz="18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WHEN</a:t>
              </a:r>
            </a:p>
          </p:txBody>
        </p:sp>
        <p:sp>
          <p:nvSpPr>
            <p:cNvPr id="6151" name="文本框 7175"/>
            <p:cNvSpPr txBox="1">
              <a:spLocks noChangeArrowheads="1"/>
            </p:cNvSpPr>
            <p:nvPr/>
          </p:nvSpPr>
          <p:spPr bwMode="auto">
            <a:xfrm>
              <a:off x="2942" y="619"/>
              <a:ext cx="477" cy="231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3300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  <a:flatTx/>
            </a:bodyPr>
            <a:lstStyle/>
            <a:p>
              <a:r>
                <a:rPr lang="en-US" altLang="zh-CN" sz="18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WHO</a:t>
              </a:r>
            </a:p>
          </p:txBody>
        </p:sp>
        <p:sp>
          <p:nvSpPr>
            <p:cNvPr id="6152" name="文本框 7176"/>
            <p:cNvSpPr txBox="1">
              <a:spLocks noChangeArrowheads="1"/>
            </p:cNvSpPr>
            <p:nvPr/>
          </p:nvSpPr>
          <p:spPr bwMode="auto">
            <a:xfrm>
              <a:off x="3855" y="619"/>
              <a:ext cx="990" cy="231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3300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  <a:flatTx/>
            </a:bodyPr>
            <a:lstStyle/>
            <a:p>
              <a:r>
                <a:rPr lang="en-US" altLang="zh-CN" sz="18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HOW  MUCH</a:t>
              </a:r>
            </a:p>
          </p:txBody>
        </p:sp>
        <p:sp>
          <p:nvSpPr>
            <p:cNvPr id="6153" name="文本框 7177"/>
            <p:cNvSpPr txBox="1">
              <a:spLocks noChangeArrowheads="1"/>
            </p:cNvSpPr>
            <p:nvPr/>
          </p:nvSpPr>
          <p:spPr bwMode="auto">
            <a:xfrm>
              <a:off x="180" y="952"/>
              <a:ext cx="301" cy="1361"/>
            </a:xfrm>
            <a:prstGeom prst="rect">
              <a:avLst/>
            </a:prstGeom>
            <a:noFill/>
            <a:ln w="19050">
              <a:solidFill>
                <a:srgbClr val="CC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>
              <a:spAutoFit/>
            </a:bodyPr>
            <a:lstStyle/>
            <a:p>
              <a:r>
                <a:rPr lang="zh-CN" altLang="en-US" sz="1800">
                  <a:latin typeface="华文细黑" pitchFamily="2" charset="-122"/>
                  <a:ea typeface="华文细黑" pitchFamily="2" charset="-122"/>
                </a:rPr>
                <a:t>市场在那里</a:t>
              </a:r>
            </a:p>
          </p:txBody>
        </p:sp>
        <p:sp>
          <p:nvSpPr>
            <p:cNvPr id="6154" name="文本框 7178"/>
            <p:cNvSpPr txBox="1">
              <a:spLocks noChangeArrowheads="1"/>
            </p:cNvSpPr>
            <p:nvPr/>
          </p:nvSpPr>
          <p:spPr bwMode="auto">
            <a:xfrm>
              <a:off x="1136" y="952"/>
              <a:ext cx="301" cy="1089"/>
            </a:xfrm>
            <a:prstGeom prst="rect">
              <a:avLst/>
            </a:prstGeom>
            <a:noFill/>
            <a:ln w="19050">
              <a:solidFill>
                <a:srgbClr val="CC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>
              <a:spAutoFit/>
            </a:bodyPr>
            <a:lstStyle/>
            <a:p>
              <a:pPr algn="ctr"/>
              <a:r>
                <a:rPr lang="zh-CN" altLang="en-US" sz="1800">
                  <a:latin typeface="华文细黑" pitchFamily="2" charset="-122"/>
                  <a:ea typeface="华文细黑" pitchFamily="2" charset="-122"/>
                </a:rPr>
                <a:t>市场内容</a:t>
              </a:r>
            </a:p>
          </p:txBody>
        </p:sp>
        <p:sp>
          <p:nvSpPr>
            <p:cNvPr id="6155" name="文本框 7179"/>
            <p:cNvSpPr txBox="1">
              <a:spLocks noChangeArrowheads="1"/>
            </p:cNvSpPr>
            <p:nvPr/>
          </p:nvSpPr>
          <p:spPr bwMode="auto">
            <a:xfrm>
              <a:off x="2162" y="952"/>
              <a:ext cx="301" cy="1497"/>
            </a:xfrm>
            <a:prstGeom prst="rect">
              <a:avLst/>
            </a:prstGeom>
            <a:noFill/>
            <a:ln w="19050">
              <a:solidFill>
                <a:srgbClr val="CC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>
              <a:spAutoFit/>
            </a:bodyPr>
            <a:lstStyle/>
            <a:p>
              <a:pPr algn="ctr"/>
              <a:r>
                <a:rPr lang="zh-CN" altLang="en-US" sz="1800">
                  <a:latin typeface="华文细黑" pitchFamily="2" charset="-122"/>
                  <a:ea typeface="华文细黑" pitchFamily="2" charset="-122"/>
                </a:rPr>
                <a:t>市场适时需求</a:t>
              </a:r>
            </a:p>
          </p:txBody>
        </p:sp>
        <p:sp>
          <p:nvSpPr>
            <p:cNvPr id="6156" name="文本框 7180"/>
            <p:cNvSpPr txBox="1">
              <a:spLocks noChangeArrowheads="1"/>
            </p:cNvSpPr>
            <p:nvPr/>
          </p:nvSpPr>
          <p:spPr bwMode="auto">
            <a:xfrm>
              <a:off x="3134" y="952"/>
              <a:ext cx="301" cy="1497"/>
            </a:xfrm>
            <a:prstGeom prst="rect">
              <a:avLst/>
            </a:prstGeom>
            <a:noFill/>
            <a:ln w="19050">
              <a:solidFill>
                <a:srgbClr val="CC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>
              <a:spAutoFit/>
            </a:bodyPr>
            <a:lstStyle/>
            <a:p>
              <a:pPr algn="ctr"/>
              <a:r>
                <a:rPr lang="zh-CN" altLang="en-US" sz="1800">
                  <a:latin typeface="华文细黑" pitchFamily="2" charset="-122"/>
                  <a:ea typeface="华文细黑" pitchFamily="2" charset="-122"/>
                </a:rPr>
                <a:t>市场的对应性</a:t>
              </a:r>
            </a:p>
          </p:txBody>
        </p:sp>
        <p:sp>
          <p:nvSpPr>
            <p:cNvPr id="6157" name="文本框 7181"/>
            <p:cNvSpPr txBox="1">
              <a:spLocks noChangeArrowheads="1"/>
            </p:cNvSpPr>
            <p:nvPr/>
          </p:nvSpPr>
          <p:spPr bwMode="auto">
            <a:xfrm>
              <a:off x="4389" y="952"/>
              <a:ext cx="301" cy="1043"/>
            </a:xfrm>
            <a:prstGeom prst="rect">
              <a:avLst/>
            </a:prstGeom>
            <a:noFill/>
            <a:ln w="19050">
              <a:solidFill>
                <a:srgbClr val="CC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>
              <a:spAutoFit/>
            </a:bodyPr>
            <a:lstStyle/>
            <a:p>
              <a:pPr algn="ctr"/>
              <a:r>
                <a:rPr lang="zh-CN" altLang="en-US" sz="1800">
                  <a:latin typeface="华文细黑" pitchFamily="2" charset="-122"/>
                  <a:ea typeface="华文细黑" pitchFamily="2" charset="-122"/>
                </a:rPr>
                <a:t>市场多大</a:t>
              </a:r>
            </a:p>
          </p:txBody>
        </p:sp>
        <p:cxnSp>
          <p:nvCxnSpPr>
            <p:cNvPr id="6158" name="肘形连接符 7182"/>
            <p:cNvCxnSpPr>
              <a:cxnSpLocks noChangeShapeType="1"/>
              <a:stCxn id="6147" idx="2"/>
              <a:endCxn id="6148" idx="0"/>
            </p:cNvCxnSpPr>
            <p:nvPr/>
          </p:nvCxnSpPr>
          <p:spPr bwMode="auto">
            <a:xfrm rot="5400000">
              <a:off x="1260" y="-615"/>
              <a:ext cx="208" cy="2167"/>
            </a:xfrm>
            <a:prstGeom prst="bentConnector3">
              <a:avLst>
                <a:gd name="adj1" fmla="val 49519"/>
              </a:avLst>
            </a:prstGeom>
            <a:noFill/>
            <a:ln w="19050">
              <a:solidFill>
                <a:srgbClr val="CC33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9" name="肘形连接符 7183"/>
            <p:cNvCxnSpPr>
              <a:cxnSpLocks noChangeShapeType="1"/>
              <a:stCxn id="6147" idx="2"/>
              <a:endCxn id="6149" idx="0"/>
            </p:cNvCxnSpPr>
            <p:nvPr/>
          </p:nvCxnSpPr>
          <p:spPr bwMode="auto">
            <a:xfrm rot="5400000">
              <a:off x="1739" y="-137"/>
              <a:ext cx="208" cy="1212"/>
            </a:xfrm>
            <a:prstGeom prst="bentConnector3">
              <a:avLst>
                <a:gd name="adj1" fmla="val 49519"/>
              </a:avLst>
            </a:prstGeom>
            <a:noFill/>
            <a:ln w="19050">
              <a:solidFill>
                <a:srgbClr val="CC33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0" name="肘形连接符 7184"/>
            <p:cNvCxnSpPr>
              <a:cxnSpLocks noChangeShapeType="1"/>
              <a:stCxn id="6147" idx="2"/>
              <a:endCxn id="6150" idx="0"/>
            </p:cNvCxnSpPr>
            <p:nvPr/>
          </p:nvCxnSpPr>
          <p:spPr bwMode="auto">
            <a:xfrm rot="5400000">
              <a:off x="2252" y="376"/>
              <a:ext cx="208" cy="186"/>
            </a:xfrm>
            <a:prstGeom prst="bentConnector3">
              <a:avLst>
                <a:gd name="adj1" fmla="val 49519"/>
              </a:avLst>
            </a:prstGeom>
            <a:noFill/>
            <a:ln w="19050">
              <a:solidFill>
                <a:srgbClr val="CC33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1" name="肘形连接符 7185"/>
            <p:cNvCxnSpPr>
              <a:cxnSpLocks noChangeShapeType="1"/>
              <a:stCxn id="6147" idx="2"/>
              <a:endCxn id="6151" idx="0"/>
            </p:cNvCxnSpPr>
            <p:nvPr/>
          </p:nvCxnSpPr>
          <p:spPr bwMode="auto">
            <a:xfrm rot="16200000" flipH="1">
              <a:off x="2738" y="76"/>
              <a:ext cx="208" cy="786"/>
            </a:xfrm>
            <a:prstGeom prst="bentConnector3">
              <a:avLst>
                <a:gd name="adj1" fmla="val 49519"/>
              </a:avLst>
            </a:prstGeom>
            <a:noFill/>
            <a:ln w="19050">
              <a:solidFill>
                <a:srgbClr val="CC33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2" name="肘形连接符 7186"/>
            <p:cNvCxnSpPr>
              <a:cxnSpLocks noChangeShapeType="1"/>
              <a:stCxn id="6147" idx="2"/>
              <a:endCxn id="6152" idx="0"/>
            </p:cNvCxnSpPr>
            <p:nvPr/>
          </p:nvCxnSpPr>
          <p:spPr bwMode="auto">
            <a:xfrm rot="16200000" flipH="1">
              <a:off x="3365" y="-551"/>
              <a:ext cx="208" cy="2040"/>
            </a:xfrm>
            <a:prstGeom prst="bentConnector3">
              <a:avLst>
                <a:gd name="adj1" fmla="val 49519"/>
              </a:avLst>
            </a:prstGeom>
            <a:noFill/>
            <a:ln w="19050">
              <a:solidFill>
                <a:srgbClr val="CC33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3" name="直接箭头连接符 7187"/>
            <p:cNvCxnSpPr>
              <a:cxnSpLocks noChangeShapeType="1"/>
              <a:stCxn id="6148" idx="2"/>
              <a:endCxn id="6153" idx="0"/>
            </p:cNvCxnSpPr>
            <p:nvPr/>
          </p:nvCxnSpPr>
          <p:spPr bwMode="auto">
            <a:xfrm>
              <a:off x="282" y="861"/>
              <a:ext cx="1" cy="85"/>
            </a:xfrm>
            <a:prstGeom prst="straightConnector1">
              <a:avLst/>
            </a:prstGeom>
            <a:noFill/>
            <a:ln w="1905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4" name="直接箭头连接符 7188"/>
            <p:cNvCxnSpPr>
              <a:cxnSpLocks noChangeShapeType="1"/>
              <a:stCxn id="6149" idx="2"/>
              <a:endCxn id="6154" idx="0"/>
            </p:cNvCxnSpPr>
            <p:nvPr/>
          </p:nvCxnSpPr>
          <p:spPr bwMode="auto">
            <a:xfrm>
              <a:off x="1237" y="861"/>
              <a:ext cx="2" cy="85"/>
            </a:xfrm>
            <a:prstGeom prst="straightConnector1">
              <a:avLst/>
            </a:prstGeom>
            <a:noFill/>
            <a:ln w="1905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5" name="直接箭头连接符 7189"/>
            <p:cNvCxnSpPr>
              <a:cxnSpLocks noChangeShapeType="1"/>
              <a:stCxn id="6150" idx="2"/>
              <a:endCxn id="6155" idx="0"/>
            </p:cNvCxnSpPr>
            <p:nvPr/>
          </p:nvCxnSpPr>
          <p:spPr bwMode="auto">
            <a:xfrm>
              <a:off x="2263" y="861"/>
              <a:ext cx="2" cy="85"/>
            </a:xfrm>
            <a:prstGeom prst="straightConnector1">
              <a:avLst/>
            </a:prstGeom>
            <a:noFill/>
            <a:ln w="1905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6" name="直接箭头连接符 7190"/>
            <p:cNvCxnSpPr>
              <a:cxnSpLocks noChangeShapeType="1"/>
              <a:stCxn id="6151" idx="2"/>
              <a:endCxn id="6156" idx="0"/>
            </p:cNvCxnSpPr>
            <p:nvPr/>
          </p:nvCxnSpPr>
          <p:spPr bwMode="auto">
            <a:xfrm>
              <a:off x="3235" y="861"/>
              <a:ext cx="2" cy="85"/>
            </a:xfrm>
            <a:prstGeom prst="straightConnector1">
              <a:avLst/>
            </a:prstGeom>
            <a:noFill/>
            <a:ln w="1905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7" name="直接箭头连接符 7191"/>
            <p:cNvCxnSpPr>
              <a:cxnSpLocks noChangeShapeType="1"/>
              <a:stCxn id="6152" idx="2"/>
              <a:endCxn id="6157" idx="0"/>
            </p:cNvCxnSpPr>
            <p:nvPr/>
          </p:nvCxnSpPr>
          <p:spPr bwMode="auto">
            <a:xfrm>
              <a:off x="4489" y="861"/>
              <a:ext cx="3" cy="85"/>
            </a:xfrm>
            <a:prstGeom prst="straightConnector1">
              <a:avLst/>
            </a:prstGeom>
            <a:noFill/>
            <a:ln w="1905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193" name="组合 7192"/>
          <p:cNvGrpSpPr>
            <a:grpSpLocks/>
          </p:cNvGrpSpPr>
          <p:nvPr/>
        </p:nvGrpSpPr>
        <p:grpSpPr bwMode="auto">
          <a:xfrm>
            <a:off x="917575" y="4660900"/>
            <a:ext cx="6681788" cy="1579563"/>
            <a:chOff x="0" y="0"/>
            <a:chExt cx="4209" cy="995"/>
          </a:xfrm>
        </p:grpSpPr>
        <p:sp>
          <p:nvSpPr>
            <p:cNvPr id="6169" name="文本框 7193"/>
            <p:cNvSpPr txBox="1">
              <a:spLocks noChangeArrowheads="1"/>
            </p:cNvSpPr>
            <p:nvPr/>
          </p:nvSpPr>
          <p:spPr bwMode="auto">
            <a:xfrm>
              <a:off x="1349" y="764"/>
              <a:ext cx="1633" cy="231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3300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algn="ctr"/>
              <a:r>
                <a:rPr lang="zh-CN" altLang="en-US" sz="18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解决方案</a:t>
              </a:r>
            </a:p>
          </p:txBody>
        </p:sp>
        <p:cxnSp>
          <p:nvCxnSpPr>
            <p:cNvPr id="6170" name="肘形连接符 7194"/>
            <p:cNvCxnSpPr>
              <a:cxnSpLocks noChangeShapeType="1"/>
              <a:stCxn id="6169" idx="0"/>
              <a:endCxn id="6153" idx="2"/>
            </p:cNvCxnSpPr>
            <p:nvPr/>
          </p:nvCxnSpPr>
          <p:spPr bwMode="auto">
            <a:xfrm rot="5400000" flipH="1">
              <a:off x="860" y="-542"/>
              <a:ext cx="446" cy="2166"/>
            </a:xfrm>
            <a:prstGeom prst="bentConnector3">
              <a:avLst>
                <a:gd name="adj1" fmla="val 50671"/>
              </a:avLst>
            </a:prstGeom>
            <a:noFill/>
            <a:ln w="19050">
              <a:solidFill>
                <a:srgbClr val="CC33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1" name="肘形连接符 7195"/>
            <p:cNvCxnSpPr>
              <a:cxnSpLocks noChangeShapeType="1"/>
              <a:stCxn id="6169" idx="0"/>
              <a:endCxn id="6154" idx="2"/>
            </p:cNvCxnSpPr>
            <p:nvPr/>
          </p:nvCxnSpPr>
          <p:spPr bwMode="auto">
            <a:xfrm rot="5400000" flipH="1">
              <a:off x="1202" y="-200"/>
              <a:ext cx="718" cy="1210"/>
            </a:xfrm>
            <a:prstGeom prst="bentConnector3">
              <a:avLst>
                <a:gd name="adj1" fmla="val 32588"/>
              </a:avLst>
            </a:prstGeom>
            <a:noFill/>
            <a:ln w="19050">
              <a:solidFill>
                <a:srgbClr val="CC33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2" name="肘形连接符 7196"/>
            <p:cNvCxnSpPr>
              <a:cxnSpLocks noChangeShapeType="1"/>
              <a:stCxn id="6169" idx="0"/>
              <a:endCxn id="6155" idx="2"/>
            </p:cNvCxnSpPr>
            <p:nvPr/>
          </p:nvCxnSpPr>
          <p:spPr bwMode="auto">
            <a:xfrm rot="5400000" flipH="1">
              <a:off x="1919" y="517"/>
              <a:ext cx="310" cy="184"/>
            </a:xfrm>
            <a:prstGeom prst="bentConnector3">
              <a:avLst>
                <a:gd name="adj1" fmla="val 76773"/>
              </a:avLst>
            </a:prstGeom>
            <a:noFill/>
            <a:ln w="19050">
              <a:solidFill>
                <a:srgbClr val="CC33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3" name="肘形连接符 7197"/>
            <p:cNvCxnSpPr>
              <a:cxnSpLocks noChangeShapeType="1"/>
              <a:stCxn id="6169" idx="0"/>
              <a:endCxn id="6156" idx="2"/>
            </p:cNvCxnSpPr>
            <p:nvPr/>
          </p:nvCxnSpPr>
          <p:spPr bwMode="auto">
            <a:xfrm rot="-5400000">
              <a:off x="2405" y="215"/>
              <a:ext cx="310" cy="788"/>
            </a:xfrm>
            <a:prstGeom prst="bentConnector3">
              <a:avLst>
                <a:gd name="adj1" fmla="val 76773"/>
              </a:avLst>
            </a:prstGeom>
            <a:noFill/>
            <a:ln w="19050">
              <a:solidFill>
                <a:srgbClr val="CC33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4" name="肘形连接符 7198"/>
            <p:cNvCxnSpPr>
              <a:cxnSpLocks noChangeShapeType="1"/>
              <a:stCxn id="6169" idx="0"/>
              <a:endCxn id="6157" idx="2"/>
            </p:cNvCxnSpPr>
            <p:nvPr/>
          </p:nvCxnSpPr>
          <p:spPr bwMode="auto">
            <a:xfrm rot="-5400000">
              <a:off x="2804" y="-640"/>
              <a:ext cx="764" cy="2043"/>
            </a:xfrm>
            <a:prstGeom prst="bentConnector3">
              <a:avLst>
                <a:gd name="adj1" fmla="val 30495"/>
              </a:avLst>
            </a:prstGeom>
            <a:noFill/>
            <a:ln w="19050">
              <a:solidFill>
                <a:srgbClr val="CC33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175" name="组合 7199"/>
          <p:cNvGrpSpPr>
            <a:grpSpLocks/>
          </p:cNvGrpSpPr>
          <p:nvPr/>
        </p:nvGrpSpPr>
        <p:grpSpPr bwMode="auto">
          <a:xfrm>
            <a:off x="3348038" y="304800"/>
            <a:ext cx="431800" cy="357188"/>
            <a:chOff x="0" y="0"/>
            <a:chExt cx="272" cy="225"/>
          </a:xfrm>
        </p:grpSpPr>
        <p:sp>
          <p:nvSpPr>
            <p:cNvPr id="6176" name="等腰三角形 7200"/>
            <p:cNvSpPr>
              <a:spLocks noChangeArrowheads="1"/>
            </p:cNvSpPr>
            <p:nvPr/>
          </p:nvSpPr>
          <p:spPr bwMode="auto">
            <a:xfrm rot="5400000">
              <a:off x="-45" y="45"/>
              <a:ext cx="225" cy="136"/>
            </a:xfrm>
            <a:prstGeom prst="triangle">
              <a:avLst>
                <a:gd name="adj" fmla="val 50000"/>
              </a:avLst>
            </a:prstGeom>
            <a:solidFill>
              <a:srgbClr val="CC3300"/>
            </a:solidFill>
            <a:ln w="9525">
              <a:solidFill>
                <a:srgbClr val="CC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7" name="等腰三角形 7201"/>
            <p:cNvSpPr>
              <a:spLocks noChangeArrowheads="1"/>
            </p:cNvSpPr>
            <p:nvPr/>
          </p:nvSpPr>
          <p:spPr bwMode="auto">
            <a:xfrm rot="5400000">
              <a:off x="89" y="45"/>
              <a:ext cx="225" cy="136"/>
            </a:xfrm>
            <a:prstGeom prst="triangle">
              <a:avLst>
                <a:gd name="adj" fmla="val 50000"/>
              </a:avLst>
            </a:prstGeom>
            <a:solidFill>
              <a:srgbClr val="CC3300"/>
            </a:solidFill>
            <a:ln w="9525">
              <a:solidFill>
                <a:srgbClr val="CC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8193"/>
          <p:cNvSpPr txBox="1">
            <a:spLocks noChangeArrowheads="1"/>
          </p:cNvSpPr>
          <p:nvPr/>
        </p:nvSpPr>
        <p:spPr bwMode="auto">
          <a:xfrm>
            <a:off x="1403350" y="6092825"/>
            <a:ext cx="61356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800" i="1" u="sng">
                <a:solidFill>
                  <a:srgbClr val="CC3300"/>
                </a:solidFill>
                <a:ea typeface="华文细黑" pitchFamily="2" charset="-122"/>
              </a:rPr>
              <a:t>策划是有价值的，是必要的程序</a:t>
            </a:r>
          </a:p>
        </p:txBody>
      </p:sp>
      <p:sp>
        <p:nvSpPr>
          <p:cNvPr id="7170" name="文本框 8194"/>
          <p:cNvSpPr txBox="1">
            <a:spLocks noChangeArrowheads="1"/>
          </p:cNvSpPr>
          <p:nvPr/>
        </p:nvSpPr>
        <p:spPr bwMode="auto">
          <a:xfrm>
            <a:off x="395288" y="188913"/>
            <a:ext cx="20034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>
                <a:solidFill>
                  <a:srgbClr val="CC3300"/>
                </a:solidFill>
                <a:ea typeface="华文细黑" pitchFamily="2" charset="-122"/>
              </a:rPr>
              <a:t>策划与推广</a:t>
            </a:r>
          </a:p>
        </p:txBody>
      </p:sp>
      <p:grpSp>
        <p:nvGrpSpPr>
          <p:cNvPr id="7171" name="组合 8195"/>
          <p:cNvGrpSpPr>
            <a:grpSpLocks/>
          </p:cNvGrpSpPr>
          <p:nvPr/>
        </p:nvGrpSpPr>
        <p:grpSpPr bwMode="auto">
          <a:xfrm>
            <a:off x="609600" y="1184275"/>
            <a:ext cx="7994650" cy="4765675"/>
            <a:chOff x="0" y="0"/>
            <a:chExt cx="5036" cy="3002"/>
          </a:xfrm>
        </p:grpSpPr>
        <p:sp>
          <p:nvSpPr>
            <p:cNvPr id="7172" name="文本框 8196"/>
            <p:cNvSpPr txBox="1">
              <a:spLocks noChangeArrowheads="1"/>
            </p:cNvSpPr>
            <p:nvPr/>
          </p:nvSpPr>
          <p:spPr bwMode="auto">
            <a:xfrm>
              <a:off x="793" y="960"/>
              <a:ext cx="363" cy="762"/>
            </a:xfrm>
            <a:prstGeom prst="rect">
              <a:avLst/>
            </a:prstGeom>
            <a:noFill/>
            <a:ln w="19050">
              <a:solidFill>
                <a:srgbClr val="CC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800">
                  <a:solidFill>
                    <a:srgbClr val="CC3300"/>
                  </a:solidFill>
                  <a:ea typeface="华文细黑" pitchFamily="2" charset="-122"/>
                </a:rPr>
                <a:t>产品精细</a:t>
              </a:r>
            </a:p>
          </p:txBody>
        </p:sp>
        <p:cxnSp>
          <p:nvCxnSpPr>
            <p:cNvPr id="7173" name="肘形连接符 8197"/>
            <p:cNvCxnSpPr>
              <a:cxnSpLocks noChangeShapeType="1"/>
              <a:stCxn id="7189" idx="2"/>
              <a:endCxn id="7172" idx="0"/>
            </p:cNvCxnSpPr>
            <p:nvPr/>
          </p:nvCxnSpPr>
          <p:spPr bwMode="auto">
            <a:xfrm rot="5400000">
              <a:off x="1465" y="240"/>
              <a:ext cx="220" cy="1203"/>
            </a:xfrm>
            <a:prstGeom prst="bentConnector3">
              <a:avLst>
                <a:gd name="adj1" fmla="val 50907"/>
              </a:avLst>
            </a:prstGeom>
            <a:noFill/>
            <a:ln w="19050">
              <a:solidFill>
                <a:srgbClr val="CC33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4" name="文本框 8198"/>
            <p:cNvSpPr txBox="1">
              <a:spLocks noChangeArrowheads="1"/>
            </p:cNvSpPr>
            <p:nvPr/>
          </p:nvSpPr>
          <p:spPr bwMode="auto">
            <a:xfrm>
              <a:off x="816" y="1913"/>
              <a:ext cx="289" cy="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1800">
                  <a:ea typeface="华文细黑" pitchFamily="2" charset="-122"/>
                </a:rPr>
                <a:t>市场认同</a:t>
              </a:r>
            </a:p>
          </p:txBody>
        </p:sp>
        <p:sp>
          <p:nvSpPr>
            <p:cNvPr id="7175" name="文本框 8199"/>
            <p:cNvSpPr txBox="1">
              <a:spLocks noChangeArrowheads="1"/>
            </p:cNvSpPr>
            <p:nvPr/>
          </p:nvSpPr>
          <p:spPr bwMode="auto">
            <a:xfrm>
              <a:off x="1632" y="958"/>
              <a:ext cx="363" cy="762"/>
            </a:xfrm>
            <a:prstGeom prst="rect">
              <a:avLst/>
            </a:prstGeom>
            <a:noFill/>
            <a:ln w="19050">
              <a:solidFill>
                <a:srgbClr val="CC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800">
                  <a:solidFill>
                    <a:srgbClr val="CC3300"/>
                  </a:solidFill>
                  <a:ea typeface="华文细黑" pitchFamily="2" charset="-122"/>
                </a:rPr>
                <a:t>广告有效</a:t>
              </a:r>
            </a:p>
          </p:txBody>
        </p:sp>
        <p:cxnSp>
          <p:nvCxnSpPr>
            <p:cNvPr id="7176" name="肘形连接符 8200"/>
            <p:cNvCxnSpPr>
              <a:cxnSpLocks noChangeShapeType="1"/>
              <a:stCxn id="7189" idx="2"/>
              <a:endCxn id="7175" idx="0"/>
            </p:cNvCxnSpPr>
            <p:nvPr/>
          </p:nvCxnSpPr>
          <p:spPr bwMode="auto">
            <a:xfrm rot="5400000">
              <a:off x="1887" y="661"/>
              <a:ext cx="218" cy="364"/>
            </a:xfrm>
            <a:prstGeom prst="bentConnector3">
              <a:avLst>
                <a:gd name="adj1" fmla="val 50917"/>
              </a:avLst>
            </a:prstGeom>
            <a:noFill/>
            <a:ln w="19050">
              <a:solidFill>
                <a:srgbClr val="CC33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7" name="文本框 8201"/>
            <p:cNvSpPr txBox="1">
              <a:spLocks noChangeArrowheads="1"/>
            </p:cNvSpPr>
            <p:nvPr/>
          </p:nvSpPr>
          <p:spPr bwMode="auto">
            <a:xfrm>
              <a:off x="1612" y="1958"/>
              <a:ext cx="462" cy="1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/>
            <a:p>
              <a:r>
                <a:rPr lang="zh-CN" altLang="en-US" sz="1800">
                  <a:ea typeface="华文细黑" pitchFamily="2" charset="-122"/>
                </a:rPr>
                <a:t>信息传递通路及内容</a:t>
              </a:r>
            </a:p>
          </p:txBody>
        </p:sp>
        <p:sp>
          <p:nvSpPr>
            <p:cNvPr id="7178" name="文本框 8202"/>
            <p:cNvSpPr txBox="1">
              <a:spLocks noChangeArrowheads="1"/>
            </p:cNvSpPr>
            <p:nvPr/>
          </p:nvSpPr>
          <p:spPr bwMode="auto">
            <a:xfrm>
              <a:off x="2470" y="960"/>
              <a:ext cx="376" cy="762"/>
            </a:xfrm>
            <a:prstGeom prst="rect">
              <a:avLst/>
            </a:prstGeom>
            <a:noFill/>
            <a:ln w="19050">
              <a:solidFill>
                <a:srgbClr val="CC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800">
                  <a:solidFill>
                    <a:srgbClr val="CC3300"/>
                  </a:solidFill>
                  <a:ea typeface="华文细黑" pitchFamily="2" charset="-122"/>
                </a:rPr>
                <a:t>建材选择</a:t>
              </a:r>
            </a:p>
          </p:txBody>
        </p:sp>
        <p:cxnSp>
          <p:nvCxnSpPr>
            <p:cNvPr id="7179" name="肘形连接符 8203"/>
            <p:cNvCxnSpPr>
              <a:cxnSpLocks noChangeShapeType="1"/>
              <a:stCxn id="7189" idx="2"/>
              <a:endCxn id="7178" idx="0"/>
            </p:cNvCxnSpPr>
            <p:nvPr/>
          </p:nvCxnSpPr>
          <p:spPr bwMode="auto">
            <a:xfrm rot="16200000" flipH="1">
              <a:off x="2308" y="604"/>
              <a:ext cx="220" cy="480"/>
            </a:xfrm>
            <a:prstGeom prst="bentConnector3">
              <a:avLst>
                <a:gd name="adj1" fmla="val 50907"/>
              </a:avLst>
            </a:prstGeom>
            <a:noFill/>
            <a:ln w="19050">
              <a:solidFill>
                <a:srgbClr val="CC33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0" name="文本框 8204"/>
            <p:cNvSpPr txBox="1">
              <a:spLocks noChangeArrowheads="1"/>
            </p:cNvSpPr>
            <p:nvPr/>
          </p:nvSpPr>
          <p:spPr bwMode="auto">
            <a:xfrm>
              <a:off x="2495" y="1958"/>
              <a:ext cx="289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1800">
                  <a:ea typeface="华文细黑" pitchFamily="2" charset="-122"/>
                </a:rPr>
                <a:t>节省</a:t>
              </a:r>
            </a:p>
          </p:txBody>
        </p:sp>
        <p:sp>
          <p:nvSpPr>
            <p:cNvPr id="7181" name="文本框 8205"/>
            <p:cNvSpPr txBox="1">
              <a:spLocks noChangeArrowheads="1"/>
            </p:cNvSpPr>
            <p:nvPr/>
          </p:nvSpPr>
          <p:spPr bwMode="auto">
            <a:xfrm>
              <a:off x="3322" y="960"/>
              <a:ext cx="376" cy="416"/>
            </a:xfrm>
            <a:prstGeom prst="rect">
              <a:avLst/>
            </a:prstGeom>
            <a:noFill/>
            <a:ln w="19050">
              <a:solidFill>
                <a:srgbClr val="CC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800">
                  <a:solidFill>
                    <a:srgbClr val="CC3300"/>
                  </a:solidFill>
                  <a:ea typeface="华文细黑" pitchFamily="2" charset="-122"/>
                </a:rPr>
                <a:t>融资　　</a:t>
              </a:r>
            </a:p>
          </p:txBody>
        </p:sp>
        <p:cxnSp>
          <p:nvCxnSpPr>
            <p:cNvPr id="7182" name="肘形连接符 8206"/>
            <p:cNvCxnSpPr>
              <a:cxnSpLocks noChangeShapeType="1"/>
              <a:stCxn id="7189" idx="2"/>
              <a:endCxn id="7181" idx="0"/>
            </p:cNvCxnSpPr>
            <p:nvPr/>
          </p:nvCxnSpPr>
          <p:spPr bwMode="auto">
            <a:xfrm rot="16200000" flipH="1">
              <a:off x="2734" y="178"/>
              <a:ext cx="220" cy="1332"/>
            </a:xfrm>
            <a:prstGeom prst="bentConnector3">
              <a:avLst>
                <a:gd name="adj1" fmla="val 50907"/>
              </a:avLst>
            </a:prstGeom>
            <a:noFill/>
            <a:ln w="19050">
              <a:solidFill>
                <a:srgbClr val="CC33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3" name="文本框 8207"/>
            <p:cNvSpPr txBox="1">
              <a:spLocks noChangeArrowheads="1"/>
            </p:cNvSpPr>
            <p:nvPr/>
          </p:nvSpPr>
          <p:spPr bwMode="auto">
            <a:xfrm>
              <a:off x="3341" y="1913"/>
              <a:ext cx="289" cy="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1800">
                  <a:ea typeface="华文细黑" pitchFamily="2" charset="-122"/>
                </a:rPr>
                <a:t>信心增加</a:t>
              </a:r>
            </a:p>
          </p:txBody>
        </p:sp>
        <p:sp>
          <p:nvSpPr>
            <p:cNvPr id="7184" name="文本框 8208"/>
            <p:cNvSpPr txBox="1">
              <a:spLocks noChangeArrowheads="1"/>
            </p:cNvSpPr>
            <p:nvPr/>
          </p:nvSpPr>
          <p:spPr bwMode="auto">
            <a:xfrm>
              <a:off x="4174" y="960"/>
              <a:ext cx="318" cy="762"/>
            </a:xfrm>
            <a:prstGeom prst="rect">
              <a:avLst/>
            </a:prstGeom>
            <a:noFill/>
            <a:ln w="19050">
              <a:solidFill>
                <a:srgbClr val="CC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800">
                  <a:solidFill>
                    <a:srgbClr val="CC3300"/>
                  </a:solidFill>
                  <a:ea typeface="华文细黑" pitchFamily="2" charset="-122"/>
                </a:rPr>
                <a:t>规划设计</a:t>
              </a:r>
            </a:p>
          </p:txBody>
        </p:sp>
        <p:cxnSp>
          <p:nvCxnSpPr>
            <p:cNvPr id="7185" name="肘形连接符 8209"/>
            <p:cNvCxnSpPr>
              <a:cxnSpLocks noChangeShapeType="1"/>
              <a:stCxn id="7189" idx="2"/>
              <a:endCxn id="7184" idx="0"/>
            </p:cNvCxnSpPr>
            <p:nvPr/>
          </p:nvCxnSpPr>
          <p:spPr bwMode="auto">
            <a:xfrm rot="16200000" flipH="1">
              <a:off x="3144" y="-234"/>
              <a:ext cx="220" cy="2155"/>
            </a:xfrm>
            <a:prstGeom prst="bentConnector3">
              <a:avLst>
                <a:gd name="adj1" fmla="val 50907"/>
              </a:avLst>
            </a:prstGeom>
            <a:noFill/>
            <a:ln w="19050">
              <a:solidFill>
                <a:srgbClr val="CC33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6" name="文本框 8210"/>
            <p:cNvSpPr txBox="1">
              <a:spLocks noChangeArrowheads="1"/>
            </p:cNvSpPr>
            <p:nvPr/>
          </p:nvSpPr>
          <p:spPr bwMode="auto">
            <a:xfrm>
              <a:off x="4152" y="1868"/>
              <a:ext cx="462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/>
            <a:p>
              <a:r>
                <a:rPr lang="zh-CN" altLang="en-US" sz="1800">
                  <a:ea typeface="华文细黑" pitchFamily="2" charset="-122"/>
                </a:rPr>
                <a:t>沟通准确节省时间</a:t>
              </a:r>
            </a:p>
          </p:txBody>
        </p:sp>
        <p:sp>
          <p:nvSpPr>
            <p:cNvPr id="7187" name="文本框 8211"/>
            <p:cNvSpPr txBox="1">
              <a:spLocks noChangeArrowheads="1"/>
            </p:cNvSpPr>
            <p:nvPr/>
          </p:nvSpPr>
          <p:spPr bwMode="auto">
            <a:xfrm>
              <a:off x="1724" y="0"/>
              <a:ext cx="907" cy="231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3300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algn="ctr"/>
              <a:r>
                <a:rPr lang="zh-CN" altLang="en-US" sz="1800">
                  <a:solidFill>
                    <a:schemeClr val="bg1"/>
                  </a:solidFill>
                  <a:ea typeface="华文细黑" pitchFamily="2" charset="-122"/>
                </a:rPr>
                <a:t>策划</a:t>
              </a:r>
            </a:p>
          </p:txBody>
        </p:sp>
        <p:sp>
          <p:nvSpPr>
            <p:cNvPr id="7188" name="文本框 8212"/>
            <p:cNvSpPr txBox="1">
              <a:spLocks noChangeArrowheads="1"/>
            </p:cNvSpPr>
            <p:nvPr/>
          </p:nvSpPr>
          <p:spPr bwMode="auto">
            <a:xfrm>
              <a:off x="2723" y="216"/>
              <a:ext cx="2313" cy="243"/>
            </a:xfrm>
            <a:prstGeom prst="rect">
              <a:avLst/>
            </a:prstGeom>
            <a:noFill/>
            <a:ln w="19050">
              <a:solidFill>
                <a:srgbClr val="CC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800">
                  <a:ea typeface="华文细黑" pitchFamily="2" charset="-122"/>
                </a:rPr>
                <a:t>有组织安排，无事可谋</a:t>
              </a:r>
            </a:p>
          </p:txBody>
        </p:sp>
        <p:sp>
          <p:nvSpPr>
            <p:cNvPr id="7189" name="文本框 8213"/>
            <p:cNvSpPr txBox="1">
              <a:spLocks noChangeArrowheads="1"/>
            </p:cNvSpPr>
            <p:nvPr/>
          </p:nvSpPr>
          <p:spPr bwMode="auto">
            <a:xfrm>
              <a:off x="1690" y="503"/>
              <a:ext cx="976" cy="231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3300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flatTx/>
            </a:bodyPr>
            <a:lstStyle/>
            <a:p>
              <a:pPr algn="ctr"/>
              <a:r>
                <a:rPr lang="zh-CN" altLang="en-US" sz="1800">
                  <a:solidFill>
                    <a:schemeClr val="bg1"/>
                  </a:solidFill>
                  <a:ea typeface="华文细黑" pitchFamily="2" charset="-122"/>
                </a:rPr>
                <a:t>价值</a:t>
              </a:r>
            </a:p>
          </p:txBody>
        </p:sp>
        <p:sp>
          <p:nvSpPr>
            <p:cNvPr id="7190" name="文本框 8214"/>
            <p:cNvSpPr txBox="1">
              <a:spLocks noChangeArrowheads="1"/>
            </p:cNvSpPr>
            <p:nvPr/>
          </p:nvSpPr>
          <p:spPr bwMode="auto">
            <a:xfrm>
              <a:off x="1" y="960"/>
              <a:ext cx="317" cy="935"/>
            </a:xfrm>
            <a:prstGeom prst="rect">
              <a:avLst/>
            </a:prstGeom>
            <a:noFill/>
            <a:ln w="19050">
              <a:solidFill>
                <a:srgbClr val="CC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800">
                  <a:solidFill>
                    <a:srgbClr val="CC3300"/>
                  </a:solidFill>
                  <a:ea typeface="华文细黑" pitchFamily="2" charset="-122"/>
                </a:rPr>
                <a:t>定位的准确</a:t>
              </a:r>
            </a:p>
          </p:txBody>
        </p:sp>
        <p:cxnSp>
          <p:nvCxnSpPr>
            <p:cNvPr id="7191" name="直接箭头连接符 8215"/>
            <p:cNvCxnSpPr>
              <a:cxnSpLocks noChangeShapeType="1"/>
              <a:stCxn id="7187" idx="2"/>
              <a:endCxn id="7189" idx="0"/>
            </p:cNvCxnSpPr>
            <p:nvPr/>
          </p:nvCxnSpPr>
          <p:spPr bwMode="auto">
            <a:xfrm>
              <a:off x="2178" y="231"/>
              <a:ext cx="0" cy="272"/>
            </a:xfrm>
            <a:prstGeom prst="straightConnector1">
              <a:avLst/>
            </a:prstGeom>
            <a:noFill/>
            <a:ln w="19050">
              <a:solidFill>
                <a:srgbClr val="CC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2" name="肘形连接符 8216"/>
            <p:cNvCxnSpPr>
              <a:cxnSpLocks noChangeShapeType="1"/>
              <a:stCxn id="7189" idx="2"/>
              <a:endCxn id="7190" idx="0"/>
            </p:cNvCxnSpPr>
            <p:nvPr/>
          </p:nvCxnSpPr>
          <p:spPr bwMode="auto">
            <a:xfrm rot="5400000">
              <a:off x="1059" y="-165"/>
              <a:ext cx="220" cy="2018"/>
            </a:xfrm>
            <a:prstGeom prst="bentConnector3">
              <a:avLst>
                <a:gd name="adj1" fmla="val 50907"/>
              </a:avLst>
            </a:prstGeom>
            <a:noFill/>
            <a:ln w="19050">
              <a:solidFill>
                <a:srgbClr val="CC33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3" name="文本框 8217"/>
            <p:cNvSpPr txBox="1">
              <a:spLocks noChangeArrowheads="1"/>
            </p:cNvSpPr>
            <p:nvPr/>
          </p:nvSpPr>
          <p:spPr bwMode="auto">
            <a:xfrm>
              <a:off x="0" y="2004"/>
              <a:ext cx="289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1800">
                  <a:ea typeface="华文细黑" pitchFamily="2" charset="-122"/>
                </a:rPr>
                <a:t>适销</a:t>
              </a:r>
            </a:p>
          </p:txBody>
        </p:sp>
      </p:grpSp>
      <p:grpSp>
        <p:nvGrpSpPr>
          <p:cNvPr id="7194" name="组合 8218"/>
          <p:cNvGrpSpPr>
            <a:grpSpLocks/>
          </p:cNvGrpSpPr>
          <p:nvPr/>
        </p:nvGrpSpPr>
        <p:grpSpPr bwMode="auto">
          <a:xfrm>
            <a:off x="2338388" y="290513"/>
            <a:ext cx="431800" cy="357187"/>
            <a:chOff x="0" y="0"/>
            <a:chExt cx="272" cy="225"/>
          </a:xfrm>
        </p:grpSpPr>
        <p:sp>
          <p:nvSpPr>
            <p:cNvPr id="7195" name="等腰三角形 8219"/>
            <p:cNvSpPr>
              <a:spLocks noChangeArrowheads="1"/>
            </p:cNvSpPr>
            <p:nvPr/>
          </p:nvSpPr>
          <p:spPr bwMode="auto">
            <a:xfrm rot="5400000">
              <a:off x="-45" y="45"/>
              <a:ext cx="225" cy="136"/>
            </a:xfrm>
            <a:prstGeom prst="triangle">
              <a:avLst>
                <a:gd name="adj" fmla="val 50000"/>
              </a:avLst>
            </a:prstGeom>
            <a:solidFill>
              <a:srgbClr val="CC3300"/>
            </a:solidFill>
            <a:ln w="9525">
              <a:solidFill>
                <a:srgbClr val="CC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等腰三角形 8220"/>
            <p:cNvSpPr>
              <a:spLocks noChangeArrowheads="1"/>
            </p:cNvSpPr>
            <p:nvPr/>
          </p:nvSpPr>
          <p:spPr bwMode="auto">
            <a:xfrm rot="5400000">
              <a:off x="89" y="45"/>
              <a:ext cx="225" cy="136"/>
            </a:xfrm>
            <a:prstGeom prst="triangle">
              <a:avLst>
                <a:gd name="adj" fmla="val 50000"/>
              </a:avLst>
            </a:prstGeom>
            <a:solidFill>
              <a:srgbClr val="CC3300"/>
            </a:solidFill>
            <a:ln w="9525">
              <a:solidFill>
                <a:srgbClr val="CC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9217"/>
          <p:cNvSpPr txBox="1">
            <a:spLocks noChangeArrowheads="1"/>
          </p:cNvSpPr>
          <p:nvPr/>
        </p:nvSpPr>
        <p:spPr bwMode="auto">
          <a:xfrm>
            <a:off x="323850" y="173038"/>
            <a:ext cx="27701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CC3300"/>
                </a:solidFill>
                <a:ea typeface="华文细黑" pitchFamily="2" charset="-122"/>
              </a:rPr>
              <a:t>房地产策划十步</a:t>
            </a:r>
          </a:p>
        </p:txBody>
      </p:sp>
      <p:sp>
        <p:nvSpPr>
          <p:cNvPr id="9219" name="文本框 9218"/>
          <p:cNvSpPr txBox="1">
            <a:spLocks noChangeArrowheads="1"/>
          </p:cNvSpPr>
          <p:nvPr/>
        </p:nvSpPr>
        <p:spPr bwMode="auto">
          <a:xfrm>
            <a:off x="1042988" y="1196975"/>
            <a:ext cx="313055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80000"/>
              </a:lnSpc>
              <a:buClr>
                <a:srgbClr val="CC3300"/>
              </a:buClr>
              <a:buFont typeface="Wingdings" pitchFamily="2" charset="2"/>
              <a:buChar char="p"/>
            </a:pPr>
            <a:r>
              <a:rPr lang="zh-CN" altLang="en-US" sz="1800">
                <a:ea typeface="华文细黑" pitchFamily="2" charset="-122"/>
              </a:rPr>
              <a:t>第一步、市场调查研究</a:t>
            </a:r>
          </a:p>
          <a:p>
            <a:pPr>
              <a:lnSpc>
                <a:spcPct val="180000"/>
              </a:lnSpc>
              <a:buClr>
                <a:srgbClr val="CC3300"/>
              </a:buClr>
              <a:buFont typeface="Wingdings" pitchFamily="2" charset="2"/>
              <a:buChar char="p"/>
            </a:pPr>
            <a:r>
              <a:rPr lang="zh-CN" altLang="en-US" sz="1800">
                <a:ea typeface="华文细黑" pitchFamily="2" charset="-122"/>
              </a:rPr>
              <a:t>第二步、土地价值研究</a:t>
            </a:r>
          </a:p>
          <a:p>
            <a:pPr>
              <a:lnSpc>
                <a:spcPct val="180000"/>
              </a:lnSpc>
              <a:buClr>
                <a:srgbClr val="CC3300"/>
              </a:buClr>
              <a:buFont typeface="Wingdings" pitchFamily="2" charset="2"/>
              <a:buChar char="p"/>
            </a:pPr>
            <a:r>
              <a:rPr lang="zh-CN" altLang="en-US" sz="1800">
                <a:ea typeface="华文细黑" pitchFamily="2" charset="-122"/>
              </a:rPr>
              <a:t>第三步、项目定位</a:t>
            </a:r>
          </a:p>
          <a:p>
            <a:pPr>
              <a:lnSpc>
                <a:spcPct val="180000"/>
              </a:lnSpc>
              <a:buClr>
                <a:srgbClr val="CC3300"/>
              </a:buClr>
              <a:buFont typeface="Wingdings" pitchFamily="2" charset="2"/>
              <a:buChar char="p"/>
            </a:pPr>
            <a:r>
              <a:rPr lang="zh-CN" altLang="en-US" sz="1800">
                <a:ea typeface="华文细黑" pitchFamily="2" charset="-122"/>
              </a:rPr>
              <a:t>第四步、项目规划</a:t>
            </a:r>
          </a:p>
          <a:p>
            <a:pPr>
              <a:lnSpc>
                <a:spcPct val="180000"/>
              </a:lnSpc>
              <a:buClr>
                <a:srgbClr val="CC3300"/>
              </a:buClr>
              <a:buFont typeface="Wingdings" pitchFamily="2" charset="2"/>
              <a:buChar char="p"/>
            </a:pPr>
            <a:r>
              <a:rPr lang="zh-CN" altLang="en-US" sz="1800">
                <a:ea typeface="华文细黑" pitchFamily="2" charset="-122"/>
              </a:rPr>
              <a:t>第五步、起步区规划设计</a:t>
            </a:r>
          </a:p>
          <a:p>
            <a:pPr>
              <a:lnSpc>
                <a:spcPct val="180000"/>
              </a:lnSpc>
              <a:buClr>
                <a:srgbClr val="CC3300"/>
              </a:buClr>
              <a:buFont typeface="Wingdings" pitchFamily="2" charset="2"/>
              <a:buChar char="p"/>
            </a:pPr>
            <a:r>
              <a:rPr lang="zh-CN" altLang="en-US" sz="1800">
                <a:ea typeface="华文细黑" pitchFamily="2" charset="-122"/>
              </a:rPr>
              <a:t>第六步、项目资金筹措设计</a:t>
            </a:r>
          </a:p>
          <a:p>
            <a:pPr>
              <a:lnSpc>
                <a:spcPct val="180000"/>
              </a:lnSpc>
              <a:buClr>
                <a:srgbClr val="CC3300"/>
              </a:buClr>
              <a:buFont typeface="Wingdings" pitchFamily="2" charset="2"/>
              <a:buChar char="p"/>
            </a:pPr>
            <a:r>
              <a:rPr lang="zh-CN" altLang="en-US" sz="1800">
                <a:ea typeface="华文细黑" pitchFamily="2" charset="-122"/>
              </a:rPr>
              <a:t>第七步、项目工程进度设计</a:t>
            </a:r>
          </a:p>
          <a:p>
            <a:pPr>
              <a:lnSpc>
                <a:spcPct val="180000"/>
              </a:lnSpc>
              <a:buClr>
                <a:srgbClr val="CC3300"/>
              </a:buClr>
              <a:buFont typeface="Wingdings" pitchFamily="2" charset="2"/>
              <a:buChar char="p"/>
            </a:pPr>
            <a:r>
              <a:rPr lang="zh-CN" altLang="en-US" sz="1800">
                <a:ea typeface="华文细黑" pitchFamily="2" charset="-122"/>
              </a:rPr>
              <a:t>第八步、项目营销策划</a:t>
            </a:r>
          </a:p>
          <a:p>
            <a:pPr>
              <a:lnSpc>
                <a:spcPct val="180000"/>
              </a:lnSpc>
              <a:buClr>
                <a:srgbClr val="CC3300"/>
              </a:buClr>
              <a:buFont typeface="Wingdings" pitchFamily="2" charset="2"/>
              <a:buChar char="p"/>
            </a:pPr>
            <a:r>
              <a:rPr lang="zh-CN" altLang="en-US" sz="1800">
                <a:ea typeface="华文细黑" pitchFamily="2" charset="-122"/>
              </a:rPr>
              <a:t>第九步、项目广告推广策划</a:t>
            </a:r>
          </a:p>
          <a:p>
            <a:pPr>
              <a:lnSpc>
                <a:spcPct val="180000"/>
              </a:lnSpc>
              <a:buClr>
                <a:srgbClr val="CC3300"/>
              </a:buClr>
              <a:buFont typeface="Wingdings" pitchFamily="2" charset="2"/>
              <a:buChar char="p"/>
            </a:pPr>
            <a:r>
              <a:rPr lang="zh-CN" altLang="en-US" sz="1800">
                <a:ea typeface="华文细黑" pitchFamily="2" charset="-122"/>
              </a:rPr>
              <a:t>第十步、项目售后服务</a:t>
            </a:r>
          </a:p>
        </p:txBody>
      </p:sp>
      <p:pic>
        <p:nvPicPr>
          <p:cNvPr id="8195" name="图片 9219" descr="219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429000"/>
            <a:ext cx="2289175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图片 9220" descr="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484313"/>
            <a:ext cx="2590800" cy="196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7" name="组合 9221"/>
          <p:cNvGrpSpPr>
            <a:grpSpLocks/>
          </p:cNvGrpSpPr>
          <p:nvPr/>
        </p:nvGrpSpPr>
        <p:grpSpPr bwMode="auto">
          <a:xfrm>
            <a:off x="2987675" y="288925"/>
            <a:ext cx="431800" cy="357188"/>
            <a:chOff x="0" y="0"/>
            <a:chExt cx="272" cy="225"/>
          </a:xfrm>
        </p:grpSpPr>
        <p:sp>
          <p:nvSpPr>
            <p:cNvPr id="8198" name="等腰三角形 9222"/>
            <p:cNvSpPr>
              <a:spLocks noChangeArrowheads="1"/>
            </p:cNvSpPr>
            <p:nvPr/>
          </p:nvSpPr>
          <p:spPr bwMode="auto">
            <a:xfrm rot="5400000">
              <a:off x="-45" y="45"/>
              <a:ext cx="225" cy="136"/>
            </a:xfrm>
            <a:prstGeom prst="triangle">
              <a:avLst>
                <a:gd name="adj" fmla="val 50000"/>
              </a:avLst>
            </a:prstGeom>
            <a:solidFill>
              <a:srgbClr val="CC3300"/>
            </a:solidFill>
            <a:ln w="9525">
              <a:solidFill>
                <a:srgbClr val="CC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9" name="等腰三角形 9223"/>
            <p:cNvSpPr>
              <a:spLocks noChangeArrowheads="1"/>
            </p:cNvSpPr>
            <p:nvPr/>
          </p:nvSpPr>
          <p:spPr bwMode="auto">
            <a:xfrm rot="5400000">
              <a:off x="89" y="45"/>
              <a:ext cx="225" cy="136"/>
            </a:xfrm>
            <a:prstGeom prst="triangle">
              <a:avLst>
                <a:gd name="adj" fmla="val 50000"/>
              </a:avLst>
            </a:prstGeom>
            <a:solidFill>
              <a:srgbClr val="CC3300"/>
            </a:solidFill>
            <a:ln w="9525">
              <a:solidFill>
                <a:srgbClr val="CC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10241"/>
          <p:cNvSpPr txBox="1">
            <a:spLocks noChangeArrowheads="1"/>
          </p:cNvSpPr>
          <p:nvPr/>
        </p:nvSpPr>
        <p:spPr bwMode="auto">
          <a:xfrm>
            <a:off x="395288" y="188913"/>
            <a:ext cx="3232150" cy="457200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第一步、市场调查研究</a:t>
            </a:r>
          </a:p>
        </p:txBody>
      </p:sp>
      <p:sp>
        <p:nvSpPr>
          <p:cNvPr id="10243" name="文本框 10242"/>
          <p:cNvSpPr txBox="1">
            <a:spLocks noChangeArrowheads="1"/>
          </p:cNvSpPr>
          <p:nvPr/>
        </p:nvSpPr>
        <p:spPr bwMode="auto">
          <a:xfrm>
            <a:off x="684213" y="908050"/>
            <a:ext cx="14398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AutoNum type="arabicPeriod"/>
            </a:pPr>
            <a:r>
              <a:rPr lang="zh-CN" altLang="en-US" sz="2000">
                <a:latin typeface="华文细黑" pitchFamily="2" charset="-122"/>
                <a:ea typeface="华文细黑" pitchFamily="2" charset="-122"/>
              </a:rPr>
              <a:t>目的</a:t>
            </a:r>
          </a:p>
        </p:txBody>
      </p:sp>
      <p:sp>
        <p:nvSpPr>
          <p:cNvPr id="10244" name="文本框 10243"/>
          <p:cNvSpPr txBox="1">
            <a:spLocks noChangeArrowheads="1"/>
          </p:cNvSpPr>
          <p:nvPr/>
        </p:nvSpPr>
        <p:spPr bwMode="auto">
          <a:xfrm>
            <a:off x="684213" y="2600325"/>
            <a:ext cx="14398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AutoNum type="arabicPeriod" startAt="2"/>
            </a:pPr>
            <a:r>
              <a:rPr lang="zh-CN" altLang="en-US" sz="2000">
                <a:latin typeface="华文细黑" pitchFamily="2" charset="-122"/>
                <a:ea typeface="华文细黑" pitchFamily="2" charset="-122"/>
              </a:rPr>
              <a:t>方法</a:t>
            </a:r>
          </a:p>
        </p:txBody>
      </p:sp>
      <p:sp>
        <p:nvSpPr>
          <p:cNvPr id="10245" name="文本框 10244"/>
          <p:cNvSpPr txBox="1">
            <a:spLocks noChangeArrowheads="1"/>
          </p:cNvSpPr>
          <p:nvPr/>
        </p:nvSpPr>
        <p:spPr bwMode="auto">
          <a:xfrm>
            <a:off x="4284663" y="2544763"/>
            <a:ext cx="1035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AutoNum type="arabicPeriod" startAt="3"/>
            </a:pPr>
            <a:r>
              <a:rPr lang="zh-CN" altLang="en-US" sz="2000">
                <a:latin typeface="华文细黑" pitchFamily="2" charset="-122"/>
                <a:ea typeface="华文细黑" pitchFamily="2" charset="-122"/>
              </a:rPr>
              <a:t>执行</a:t>
            </a:r>
          </a:p>
        </p:txBody>
      </p:sp>
      <p:sp>
        <p:nvSpPr>
          <p:cNvPr id="10246" name="文本框 10245"/>
          <p:cNvSpPr txBox="1">
            <a:spLocks noChangeArrowheads="1"/>
          </p:cNvSpPr>
          <p:nvPr/>
        </p:nvSpPr>
        <p:spPr bwMode="auto">
          <a:xfrm>
            <a:off x="684213" y="4618038"/>
            <a:ext cx="1035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AutoNum type="arabicPeriod" startAt="4"/>
            </a:pPr>
            <a:r>
              <a:rPr lang="zh-CN" altLang="en-US" sz="2000">
                <a:latin typeface="华文细黑" pitchFamily="2" charset="-122"/>
                <a:ea typeface="华文细黑" pitchFamily="2" charset="-122"/>
              </a:rPr>
              <a:t>统计</a:t>
            </a:r>
          </a:p>
        </p:txBody>
      </p:sp>
      <p:sp>
        <p:nvSpPr>
          <p:cNvPr id="10247" name="文本框 10246"/>
          <p:cNvSpPr txBox="1">
            <a:spLocks noChangeArrowheads="1"/>
          </p:cNvSpPr>
          <p:nvPr/>
        </p:nvSpPr>
        <p:spPr bwMode="auto">
          <a:xfrm>
            <a:off x="684213" y="5192713"/>
            <a:ext cx="1543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AutoNum type="arabicPeriod" startAt="5"/>
            </a:pPr>
            <a:r>
              <a:rPr lang="zh-CN" altLang="en-US" sz="2000">
                <a:latin typeface="华文细黑" pitchFamily="2" charset="-122"/>
                <a:ea typeface="华文细黑" pitchFamily="2" charset="-122"/>
              </a:rPr>
              <a:t>研究提炼</a:t>
            </a:r>
          </a:p>
        </p:txBody>
      </p:sp>
      <p:sp>
        <p:nvSpPr>
          <p:cNvPr id="10248" name="文本框 10247"/>
          <p:cNvSpPr txBox="1">
            <a:spLocks noChangeArrowheads="1"/>
          </p:cNvSpPr>
          <p:nvPr/>
        </p:nvSpPr>
        <p:spPr bwMode="auto">
          <a:xfrm>
            <a:off x="1187450" y="1287463"/>
            <a:ext cx="6697663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>
                <a:latin typeface="华文细黑" pitchFamily="2" charset="-122"/>
                <a:ea typeface="华文细黑" pitchFamily="2" charset="-122"/>
              </a:rPr>
              <a:t>        </a:t>
            </a: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了解目标市场需求和竞争对手的行动，为营销决策者提供信息</a:t>
            </a:r>
            <a:r>
              <a:rPr lang="en-US" altLang="zh-CN" sz="1800">
                <a:latin typeface="华文细黑" pitchFamily="2" charset="-122"/>
                <a:ea typeface="华文细黑" pitchFamily="2" charset="-122"/>
              </a:rPr>
              <a:t>,</a:t>
            </a: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帮助他们发现并解决营销问题 。</a:t>
            </a:r>
          </a:p>
        </p:txBody>
      </p:sp>
      <p:sp>
        <p:nvSpPr>
          <p:cNvPr id="10249" name="文本框 10248"/>
          <p:cNvSpPr txBox="1">
            <a:spLocks noChangeArrowheads="1"/>
          </p:cNvSpPr>
          <p:nvPr/>
        </p:nvSpPr>
        <p:spPr bwMode="auto">
          <a:xfrm>
            <a:off x="5580063" y="2478088"/>
            <a:ext cx="277495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533400" indent="-5334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与决策者沟通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访问行业专家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收集并分析二手资料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定性调研</a:t>
            </a:r>
          </a:p>
        </p:txBody>
      </p:sp>
      <p:sp>
        <p:nvSpPr>
          <p:cNvPr id="10250" name="文本框 10249"/>
          <p:cNvSpPr txBox="1">
            <a:spLocks noChangeArrowheads="1"/>
          </p:cNvSpPr>
          <p:nvPr/>
        </p:nvSpPr>
        <p:spPr bwMode="auto">
          <a:xfrm>
            <a:off x="1979613" y="2478088"/>
            <a:ext cx="2160587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3400" indent="-5334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二手资料法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访问法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实验法</a:t>
            </a: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观察法</a:t>
            </a:r>
          </a:p>
        </p:txBody>
      </p:sp>
      <p:sp>
        <p:nvSpPr>
          <p:cNvPr id="10251" name="文本框 10250"/>
          <p:cNvSpPr txBox="1">
            <a:spLocks noChangeArrowheads="1"/>
          </p:cNvSpPr>
          <p:nvPr/>
        </p:nvSpPr>
        <p:spPr bwMode="auto">
          <a:xfrm>
            <a:off x="1978025" y="4648200"/>
            <a:ext cx="1441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latin typeface="华文细黑" pitchFamily="2" charset="-122"/>
                <a:ea typeface="华文细黑" pitchFamily="2" charset="-122"/>
              </a:rPr>
              <a:t>定量调研</a:t>
            </a:r>
            <a:endParaRPr lang="zh-CN" altLang="en-US" sz="1800" b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9227" name="图片 10251" descr="FL51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4437063"/>
            <a:ext cx="2049463" cy="218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10247" grpId="0"/>
      <p:bldP spid="10248" grpId="0"/>
      <p:bldP spid="10249" grpId="0"/>
      <p:bldP spid="10250" grpId="0"/>
      <p:bldP spid="102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1265"/>
          <p:cNvSpPr>
            <a:spLocks noChangeArrowheads="1"/>
          </p:cNvSpPr>
          <p:nvPr/>
        </p:nvSpPr>
        <p:spPr bwMode="auto">
          <a:xfrm>
            <a:off x="2051050" y="1844675"/>
            <a:ext cx="4681538" cy="4321175"/>
          </a:xfrm>
          <a:prstGeom prst="rect">
            <a:avLst/>
          </a:prstGeom>
          <a:solidFill>
            <a:srgbClr val="99CC00">
              <a:alpha val="34999"/>
            </a:srgbClr>
          </a:solidFill>
          <a:ln w="28575">
            <a:solidFill>
              <a:srgbClr val="99CC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2" name="文本框 11266"/>
          <p:cNvSpPr txBox="1">
            <a:spLocks noChangeArrowheads="1"/>
          </p:cNvSpPr>
          <p:nvPr/>
        </p:nvSpPr>
        <p:spPr bwMode="auto">
          <a:xfrm>
            <a:off x="577850" y="220663"/>
            <a:ext cx="3232150" cy="457200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第二步、土地价值研究</a:t>
            </a:r>
          </a:p>
        </p:txBody>
      </p:sp>
      <p:sp>
        <p:nvSpPr>
          <p:cNvPr id="10243" name="文本框 11267"/>
          <p:cNvSpPr txBox="1">
            <a:spLocks noChangeArrowheads="1"/>
          </p:cNvSpPr>
          <p:nvPr/>
        </p:nvSpPr>
        <p:spPr bwMode="auto">
          <a:xfrm>
            <a:off x="1116013" y="1073150"/>
            <a:ext cx="2774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533400" indent="-533400"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Clr>
                <a:srgbClr val="CC3300"/>
              </a:buClr>
              <a:buFont typeface="Wingdings" pitchFamily="2" charset="2"/>
              <a:buChar char="n"/>
            </a:pPr>
            <a:r>
              <a:rPr lang="zh-CN" altLang="en-US" sz="1800">
                <a:ea typeface="华文细黑" pitchFamily="2" charset="-122"/>
              </a:rPr>
              <a:t>土地井字法价值研究</a:t>
            </a:r>
          </a:p>
        </p:txBody>
      </p:sp>
      <p:sp>
        <p:nvSpPr>
          <p:cNvPr id="11269" name="直接连接符 11268"/>
          <p:cNvSpPr>
            <a:spLocks noChangeShapeType="1"/>
          </p:cNvSpPr>
          <p:nvPr/>
        </p:nvSpPr>
        <p:spPr bwMode="auto">
          <a:xfrm>
            <a:off x="2051050" y="3141663"/>
            <a:ext cx="46799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0" name="直接连接符 11269"/>
          <p:cNvSpPr>
            <a:spLocks noChangeShapeType="1"/>
          </p:cNvSpPr>
          <p:nvPr/>
        </p:nvSpPr>
        <p:spPr bwMode="auto">
          <a:xfrm>
            <a:off x="2051050" y="4652963"/>
            <a:ext cx="46799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直接连接符 11270"/>
          <p:cNvSpPr>
            <a:spLocks noChangeShapeType="1"/>
          </p:cNvSpPr>
          <p:nvPr/>
        </p:nvSpPr>
        <p:spPr bwMode="auto">
          <a:xfrm>
            <a:off x="3492500" y="1844675"/>
            <a:ext cx="0" cy="4321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2" name="直接连接符 11271"/>
          <p:cNvSpPr>
            <a:spLocks noChangeShapeType="1"/>
          </p:cNvSpPr>
          <p:nvPr/>
        </p:nvSpPr>
        <p:spPr bwMode="auto">
          <a:xfrm>
            <a:off x="5364163" y="1844675"/>
            <a:ext cx="0" cy="4321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1273" name="组合 11272"/>
          <p:cNvGrpSpPr>
            <a:grpSpLocks/>
          </p:cNvGrpSpPr>
          <p:nvPr/>
        </p:nvGrpSpPr>
        <p:grpSpPr bwMode="auto">
          <a:xfrm>
            <a:off x="2411413" y="2060575"/>
            <a:ext cx="3944937" cy="3625850"/>
            <a:chOff x="0" y="0"/>
            <a:chExt cx="2485" cy="2284"/>
          </a:xfrm>
        </p:grpSpPr>
        <p:sp>
          <p:nvSpPr>
            <p:cNvPr id="10249" name="文本框 11273"/>
            <p:cNvSpPr txBox="1">
              <a:spLocks noChangeArrowheads="1"/>
            </p:cNvSpPr>
            <p:nvPr/>
          </p:nvSpPr>
          <p:spPr bwMode="auto">
            <a:xfrm>
              <a:off x="2132" y="1951"/>
              <a:ext cx="3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0"/>
                <a:t>Ｉ</a:t>
              </a:r>
            </a:p>
          </p:txBody>
        </p:sp>
        <p:grpSp>
          <p:nvGrpSpPr>
            <p:cNvPr id="10250" name="组合 11274"/>
            <p:cNvGrpSpPr>
              <a:grpSpLocks/>
            </p:cNvGrpSpPr>
            <p:nvPr/>
          </p:nvGrpSpPr>
          <p:grpSpPr bwMode="auto">
            <a:xfrm>
              <a:off x="55" y="953"/>
              <a:ext cx="353" cy="288"/>
              <a:chOff x="0" y="0"/>
              <a:chExt cx="353" cy="288"/>
            </a:xfrm>
          </p:grpSpPr>
          <p:sp>
            <p:nvSpPr>
              <p:cNvPr id="10251" name="文本框 11275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30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0"/>
                  <a:t>Ｉ</a:t>
                </a:r>
              </a:p>
            </p:txBody>
          </p:sp>
          <p:sp>
            <p:nvSpPr>
              <p:cNvPr id="10252" name="文本框 11276"/>
              <p:cNvSpPr txBox="1">
                <a:spLocks noChangeArrowheads="1"/>
              </p:cNvSpPr>
              <p:nvPr/>
            </p:nvSpPr>
            <p:spPr bwMode="auto">
              <a:xfrm>
                <a:off x="45" y="0"/>
                <a:ext cx="30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0"/>
                  <a:t>Ｉ</a:t>
                </a:r>
              </a:p>
            </p:txBody>
          </p:sp>
        </p:grpSp>
        <p:grpSp>
          <p:nvGrpSpPr>
            <p:cNvPr id="10253" name="组合 11277"/>
            <p:cNvGrpSpPr>
              <a:grpSpLocks/>
            </p:cNvGrpSpPr>
            <p:nvPr/>
          </p:nvGrpSpPr>
          <p:grpSpPr bwMode="auto">
            <a:xfrm>
              <a:off x="46" y="1996"/>
              <a:ext cx="404" cy="288"/>
              <a:chOff x="0" y="0"/>
              <a:chExt cx="404" cy="288"/>
            </a:xfrm>
          </p:grpSpPr>
          <p:sp>
            <p:nvSpPr>
              <p:cNvPr id="10254" name="文本框 11278"/>
              <p:cNvSpPr txBox="1">
                <a:spLocks noChangeArrowheads="1"/>
              </p:cNvSpPr>
              <p:nvPr/>
            </p:nvSpPr>
            <p:spPr bwMode="auto">
              <a:xfrm>
                <a:off x="49" y="0"/>
                <a:ext cx="30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0"/>
                  <a:t>Ｉ</a:t>
                </a:r>
              </a:p>
            </p:txBody>
          </p:sp>
          <p:sp>
            <p:nvSpPr>
              <p:cNvPr id="10255" name="文本框 11279"/>
              <p:cNvSpPr txBox="1">
                <a:spLocks noChangeArrowheads="1"/>
              </p:cNvSpPr>
              <p:nvPr/>
            </p:nvSpPr>
            <p:spPr bwMode="auto">
              <a:xfrm>
                <a:off x="96" y="0"/>
                <a:ext cx="30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0"/>
                  <a:t>Ｉ</a:t>
                </a:r>
              </a:p>
            </p:txBody>
          </p:sp>
          <p:sp>
            <p:nvSpPr>
              <p:cNvPr id="10256" name="文本框 11280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30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0"/>
                  <a:t>Ｉ</a:t>
                </a:r>
              </a:p>
            </p:txBody>
          </p:sp>
        </p:grpSp>
        <p:grpSp>
          <p:nvGrpSpPr>
            <p:cNvPr id="10257" name="组合 11281"/>
            <p:cNvGrpSpPr>
              <a:grpSpLocks/>
            </p:cNvGrpSpPr>
            <p:nvPr/>
          </p:nvGrpSpPr>
          <p:grpSpPr bwMode="auto">
            <a:xfrm>
              <a:off x="1053" y="0"/>
              <a:ext cx="399" cy="296"/>
              <a:chOff x="0" y="0"/>
              <a:chExt cx="399" cy="296"/>
            </a:xfrm>
          </p:grpSpPr>
          <p:sp>
            <p:nvSpPr>
              <p:cNvPr id="10258" name="文本框 11282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30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0"/>
                  <a:t>Ｉ</a:t>
                </a:r>
              </a:p>
            </p:txBody>
          </p:sp>
          <p:sp>
            <p:nvSpPr>
              <p:cNvPr id="10259" name="文本框 11283"/>
              <p:cNvSpPr txBox="1">
                <a:spLocks noChangeArrowheads="1"/>
              </p:cNvSpPr>
              <p:nvPr/>
            </p:nvSpPr>
            <p:spPr bwMode="auto">
              <a:xfrm>
                <a:off x="91" y="8"/>
                <a:ext cx="30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0"/>
                  <a:t>Ｖ</a:t>
                </a:r>
              </a:p>
            </p:txBody>
          </p:sp>
        </p:grpSp>
        <p:sp>
          <p:nvSpPr>
            <p:cNvPr id="10260" name="文本框 11284"/>
            <p:cNvSpPr txBox="1">
              <a:spLocks noChangeArrowheads="1"/>
            </p:cNvSpPr>
            <p:nvPr/>
          </p:nvSpPr>
          <p:spPr bwMode="auto">
            <a:xfrm>
              <a:off x="1134" y="982"/>
              <a:ext cx="3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0"/>
                <a:t>Ｖ</a:t>
              </a:r>
            </a:p>
          </p:txBody>
        </p:sp>
        <p:grpSp>
          <p:nvGrpSpPr>
            <p:cNvPr id="10261" name="组合 11285"/>
            <p:cNvGrpSpPr>
              <a:grpSpLocks/>
            </p:cNvGrpSpPr>
            <p:nvPr/>
          </p:nvGrpSpPr>
          <p:grpSpPr bwMode="auto">
            <a:xfrm>
              <a:off x="2089" y="998"/>
              <a:ext cx="396" cy="288"/>
              <a:chOff x="0" y="0"/>
              <a:chExt cx="396" cy="288"/>
            </a:xfrm>
          </p:grpSpPr>
          <p:sp>
            <p:nvSpPr>
              <p:cNvPr id="10262" name="文本框 11286"/>
              <p:cNvSpPr txBox="1">
                <a:spLocks noChangeArrowheads="1"/>
              </p:cNvSpPr>
              <p:nvPr/>
            </p:nvSpPr>
            <p:spPr bwMode="auto">
              <a:xfrm>
                <a:off x="88" y="0"/>
                <a:ext cx="30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0"/>
                  <a:t>Ｉ</a:t>
                </a:r>
              </a:p>
            </p:txBody>
          </p:sp>
          <p:sp>
            <p:nvSpPr>
              <p:cNvPr id="10263" name="文本框 1128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30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0"/>
                  <a:t>Ｖ</a:t>
                </a:r>
              </a:p>
            </p:txBody>
          </p:sp>
        </p:grpSp>
        <p:grpSp>
          <p:nvGrpSpPr>
            <p:cNvPr id="10264" name="组合 11288"/>
            <p:cNvGrpSpPr>
              <a:grpSpLocks/>
            </p:cNvGrpSpPr>
            <p:nvPr/>
          </p:nvGrpSpPr>
          <p:grpSpPr bwMode="auto">
            <a:xfrm>
              <a:off x="1094" y="1980"/>
              <a:ext cx="448" cy="288"/>
              <a:chOff x="0" y="0"/>
              <a:chExt cx="448" cy="288"/>
            </a:xfrm>
          </p:grpSpPr>
          <p:sp>
            <p:nvSpPr>
              <p:cNvPr id="10265" name="文本框 11289"/>
              <p:cNvSpPr txBox="1">
                <a:spLocks noChangeArrowheads="1"/>
              </p:cNvSpPr>
              <p:nvPr/>
            </p:nvSpPr>
            <p:spPr bwMode="auto">
              <a:xfrm>
                <a:off x="91" y="0"/>
                <a:ext cx="30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0"/>
                  <a:t>Ｉ</a:t>
                </a:r>
              </a:p>
            </p:txBody>
          </p:sp>
          <p:sp>
            <p:nvSpPr>
              <p:cNvPr id="10266" name="文本框 11290"/>
              <p:cNvSpPr txBox="1">
                <a:spLocks noChangeArrowheads="1"/>
              </p:cNvSpPr>
              <p:nvPr/>
            </p:nvSpPr>
            <p:spPr bwMode="auto">
              <a:xfrm>
                <a:off x="140" y="0"/>
                <a:ext cx="30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0"/>
                  <a:t>Ｉ</a:t>
                </a:r>
              </a:p>
            </p:txBody>
          </p:sp>
          <p:sp>
            <p:nvSpPr>
              <p:cNvPr id="10267" name="文本框 11291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30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0"/>
                  <a:t>Ｖ</a:t>
                </a:r>
              </a:p>
            </p:txBody>
          </p:sp>
        </p:grpSp>
        <p:grpSp>
          <p:nvGrpSpPr>
            <p:cNvPr id="10268" name="组合 11292"/>
            <p:cNvGrpSpPr>
              <a:grpSpLocks/>
            </p:cNvGrpSpPr>
            <p:nvPr/>
          </p:nvGrpSpPr>
          <p:grpSpPr bwMode="auto">
            <a:xfrm>
              <a:off x="0" y="136"/>
              <a:ext cx="488" cy="294"/>
              <a:chOff x="0" y="0"/>
              <a:chExt cx="488" cy="294"/>
            </a:xfrm>
          </p:grpSpPr>
          <p:sp>
            <p:nvSpPr>
              <p:cNvPr id="10269" name="文本框 11293"/>
              <p:cNvSpPr txBox="1">
                <a:spLocks noChangeArrowheads="1"/>
              </p:cNvSpPr>
              <p:nvPr/>
            </p:nvSpPr>
            <p:spPr bwMode="auto">
              <a:xfrm>
                <a:off x="180" y="6"/>
                <a:ext cx="30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0"/>
                  <a:t>Ｉ</a:t>
                </a:r>
              </a:p>
            </p:txBody>
          </p:sp>
          <p:grpSp>
            <p:nvGrpSpPr>
              <p:cNvPr id="10270" name="组合 11294"/>
              <p:cNvGrpSpPr>
                <a:grpSpLocks/>
              </p:cNvGrpSpPr>
              <p:nvPr/>
            </p:nvGrpSpPr>
            <p:grpSpPr bwMode="auto">
              <a:xfrm>
                <a:off x="0" y="0"/>
                <a:ext cx="440" cy="288"/>
                <a:chOff x="0" y="0"/>
                <a:chExt cx="440" cy="288"/>
              </a:xfrm>
            </p:grpSpPr>
            <p:sp>
              <p:nvSpPr>
                <p:cNvPr id="10271" name="文本框 11295"/>
                <p:cNvSpPr txBox="1">
                  <a:spLocks noChangeArrowheads="1"/>
                </p:cNvSpPr>
                <p:nvPr/>
              </p:nvSpPr>
              <p:spPr bwMode="auto">
                <a:xfrm>
                  <a:off x="81" y="0"/>
                  <a:ext cx="308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b="0"/>
                    <a:t>Ｉ</a:t>
                  </a:r>
                </a:p>
              </p:txBody>
            </p:sp>
            <p:sp>
              <p:nvSpPr>
                <p:cNvPr id="10272" name="文本框 11296"/>
                <p:cNvSpPr txBox="1">
                  <a:spLocks noChangeArrowheads="1"/>
                </p:cNvSpPr>
                <p:nvPr/>
              </p:nvSpPr>
              <p:spPr bwMode="auto">
                <a:xfrm>
                  <a:off x="132" y="0"/>
                  <a:ext cx="308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b="0"/>
                    <a:t>Ｉ</a:t>
                  </a:r>
                </a:p>
              </p:txBody>
            </p:sp>
            <p:sp>
              <p:nvSpPr>
                <p:cNvPr id="10273" name="文本框 11297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308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b="0"/>
                    <a:t>Ｖ</a:t>
                  </a:r>
                </a:p>
              </p:txBody>
            </p:sp>
          </p:grpSp>
        </p:grpSp>
        <p:grpSp>
          <p:nvGrpSpPr>
            <p:cNvPr id="10274" name="组合 11298"/>
            <p:cNvGrpSpPr>
              <a:grpSpLocks/>
            </p:cNvGrpSpPr>
            <p:nvPr/>
          </p:nvGrpSpPr>
          <p:grpSpPr bwMode="auto">
            <a:xfrm>
              <a:off x="2060" y="46"/>
              <a:ext cx="390" cy="288"/>
              <a:chOff x="0" y="0"/>
              <a:chExt cx="390" cy="288"/>
            </a:xfrm>
          </p:grpSpPr>
          <p:sp>
            <p:nvSpPr>
              <p:cNvPr id="10275" name="文本框 11299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30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0"/>
                  <a:t>Ｉ</a:t>
                </a:r>
              </a:p>
            </p:txBody>
          </p:sp>
          <p:sp>
            <p:nvSpPr>
              <p:cNvPr id="10276" name="文本框 11300"/>
              <p:cNvSpPr txBox="1">
                <a:spLocks noChangeArrowheads="1"/>
              </p:cNvSpPr>
              <p:nvPr/>
            </p:nvSpPr>
            <p:spPr bwMode="auto">
              <a:xfrm>
                <a:off x="82" y="0"/>
                <a:ext cx="30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0"/>
                  <a:t>Ｘ</a:t>
                </a:r>
              </a:p>
            </p:txBody>
          </p:sp>
        </p:grpSp>
      </p:grpSp>
      <p:sp>
        <p:nvSpPr>
          <p:cNvPr id="10277" name="文本框 11301"/>
          <p:cNvSpPr txBox="1">
            <a:spLocks noChangeArrowheads="1"/>
          </p:cNvSpPr>
          <p:nvPr/>
        </p:nvSpPr>
        <p:spPr bwMode="auto">
          <a:xfrm>
            <a:off x="827088" y="3663950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CC3300"/>
                </a:solidFill>
                <a:ea typeface="华文细黑" pitchFamily="2" charset="-122"/>
              </a:rPr>
              <a:t>环境</a:t>
            </a:r>
          </a:p>
        </p:txBody>
      </p:sp>
      <p:sp>
        <p:nvSpPr>
          <p:cNvPr id="10278" name="文本框 11302"/>
          <p:cNvSpPr txBox="1">
            <a:spLocks noChangeArrowheads="1"/>
          </p:cNvSpPr>
          <p:nvPr/>
        </p:nvSpPr>
        <p:spPr bwMode="auto">
          <a:xfrm>
            <a:off x="7019925" y="3808413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CC3300"/>
                </a:solidFill>
                <a:ea typeface="华文细黑" pitchFamily="2" charset="-122"/>
              </a:rPr>
              <a:t>现状</a:t>
            </a:r>
          </a:p>
        </p:txBody>
      </p:sp>
      <p:sp>
        <p:nvSpPr>
          <p:cNvPr id="10279" name="文本框 11303"/>
          <p:cNvSpPr txBox="1">
            <a:spLocks noChangeArrowheads="1"/>
          </p:cNvSpPr>
          <p:nvPr/>
        </p:nvSpPr>
        <p:spPr bwMode="auto">
          <a:xfrm>
            <a:off x="3995738" y="6184900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CC3300"/>
                </a:solidFill>
                <a:ea typeface="华文细黑" pitchFamily="2" charset="-122"/>
              </a:rPr>
              <a:t>特点</a:t>
            </a:r>
          </a:p>
        </p:txBody>
      </p:sp>
      <p:sp>
        <p:nvSpPr>
          <p:cNvPr id="10280" name="文本框 11304"/>
          <p:cNvSpPr txBox="1">
            <a:spLocks noChangeArrowheads="1"/>
          </p:cNvSpPr>
          <p:nvPr/>
        </p:nvSpPr>
        <p:spPr bwMode="auto">
          <a:xfrm>
            <a:off x="3924300" y="1360488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CC3300"/>
                </a:solidFill>
                <a:ea typeface="华文细黑" pitchFamily="2" charset="-122"/>
              </a:rPr>
              <a:t>配套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2289"/>
          <p:cNvSpPr txBox="1">
            <a:spLocks noChangeArrowheads="1"/>
          </p:cNvSpPr>
          <p:nvPr/>
        </p:nvSpPr>
        <p:spPr bwMode="auto">
          <a:xfrm>
            <a:off x="577850" y="168275"/>
            <a:ext cx="2622550" cy="457200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第三步、项目定位</a:t>
            </a:r>
          </a:p>
        </p:txBody>
      </p:sp>
      <p:sp>
        <p:nvSpPr>
          <p:cNvPr id="12291" name="文本框 12290"/>
          <p:cNvSpPr txBox="1">
            <a:spLocks noChangeArrowheads="1"/>
          </p:cNvSpPr>
          <p:nvPr/>
        </p:nvSpPr>
        <p:spPr bwMode="auto">
          <a:xfrm>
            <a:off x="709613" y="1808163"/>
            <a:ext cx="2951162" cy="396875"/>
          </a:xfrm>
          <a:prstGeom prst="rect">
            <a:avLst/>
          </a:prstGeom>
          <a:solidFill>
            <a:srgbClr val="99FF33"/>
          </a:solidFill>
          <a:ln>
            <a:noFill/>
          </a:ln>
          <a:scene3d>
            <a:camera prst="legacyObliqueTopRigh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99FF33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>
            <a:spAutoFit/>
            <a:flatTx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a typeface="华文细黑" pitchFamily="2" charset="-122"/>
              </a:rPr>
              <a:t>广州奥林匹克花园</a:t>
            </a:r>
          </a:p>
        </p:txBody>
      </p:sp>
      <p:sp>
        <p:nvSpPr>
          <p:cNvPr id="12292" name="文本框 12291"/>
          <p:cNvSpPr txBox="1">
            <a:spLocks noChangeArrowheads="1"/>
          </p:cNvSpPr>
          <p:nvPr/>
        </p:nvSpPr>
        <p:spPr bwMode="auto">
          <a:xfrm>
            <a:off x="709613" y="4327525"/>
            <a:ext cx="2925762" cy="396875"/>
          </a:xfrm>
          <a:prstGeom prst="rect">
            <a:avLst/>
          </a:prstGeom>
          <a:solidFill>
            <a:srgbClr val="FFCC00"/>
          </a:solidFill>
          <a:ln>
            <a:noFill/>
          </a:ln>
          <a:scene3d>
            <a:camera prst="legacyObliqueTopRigh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FFCC00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>
            <a:spAutoFit/>
            <a:flatTx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a typeface="华文细黑" pitchFamily="2" charset="-122"/>
              </a:rPr>
              <a:t>碧桂园</a:t>
            </a:r>
          </a:p>
        </p:txBody>
      </p:sp>
      <p:sp>
        <p:nvSpPr>
          <p:cNvPr id="11268" name="文本框 12292"/>
          <p:cNvSpPr txBox="1">
            <a:spLocks noChangeArrowheads="1"/>
          </p:cNvSpPr>
          <p:nvPr/>
        </p:nvSpPr>
        <p:spPr bwMode="auto">
          <a:xfrm>
            <a:off x="709613" y="3067050"/>
            <a:ext cx="2925762" cy="396875"/>
          </a:xfrm>
          <a:prstGeom prst="rect">
            <a:avLst/>
          </a:prstGeom>
          <a:solidFill>
            <a:srgbClr val="D60093"/>
          </a:solidFill>
          <a:ln>
            <a:noFill/>
          </a:ln>
          <a:scene3d>
            <a:camera prst="legacyObliqueTopRigh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D60093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>
            <a:spAutoFit/>
            <a:flatTx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ea typeface="华文细黑" pitchFamily="2" charset="-122"/>
              </a:rPr>
              <a:t>东山</a:t>
            </a:r>
            <a:r>
              <a:rPr lang="en-US" altLang="zh-CN" sz="2000">
                <a:solidFill>
                  <a:schemeClr val="bg1"/>
                </a:solidFill>
                <a:latin typeface="华文细黑"/>
                <a:ea typeface="华文细黑" pitchFamily="2" charset="-122"/>
              </a:rPr>
              <a:t>·</a:t>
            </a:r>
            <a:r>
              <a:rPr lang="zh-CN" altLang="en-US" sz="2000">
                <a:solidFill>
                  <a:schemeClr val="bg1"/>
                </a:solidFill>
                <a:ea typeface="华文细黑" pitchFamily="2" charset="-122"/>
              </a:rPr>
              <a:t>雅筑</a:t>
            </a:r>
          </a:p>
        </p:txBody>
      </p:sp>
      <p:sp>
        <p:nvSpPr>
          <p:cNvPr id="12294" name="文本框 12293"/>
          <p:cNvSpPr txBox="1">
            <a:spLocks noChangeArrowheads="1"/>
          </p:cNvSpPr>
          <p:nvPr/>
        </p:nvSpPr>
        <p:spPr bwMode="auto">
          <a:xfrm>
            <a:off x="4211638" y="1771650"/>
            <a:ext cx="1962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ea typeface="华文细黑" pitchFamily="2" charset="-122"/>
              </a:rPr>
              <a:t>运动就在家门口</a:t>
            </a:r>
          </a:p>
        </p:txBody>
      </p:sp>
      <p:sp>
        <p:nvSpPr>
          <p:cNvPr id="12295" name="文本框 12294"/>
          <p:cNvSpPr txBox="1">
            <a:spLocks noChangeArrowheads="1"/>
          </p:cNvSpPr>
          <p:nvPr/>
        </p:nvSpPr>
        <p:spPr bwMode="auto">
          <a:xfrm>
            <a:off x="4211638" y="2995613"/>
            <a:ext cx="1708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ea typeface="华文细黑" pitchFamily="2" charset="-122"/>
              </a:rPr>
              <a:t>创造一个所在</a:t>
            </a:r>
          </a:p>
        </p:txBody>
      </p:sp>
      <p:sp>
        <p:nvSpPr>
          <p:cNvPr id="12296" name="文本框 12295"/>
          <p:cNvSpPr txBox="1">
            <a:spLocks noChangeArrowheads="1"/>
          </p:cNvSpPr>
          <p:nvPr/>
        </p:nvSpPr>
        <p:spPr bwMode="auto">
          <a:xfrm>
            <a:off x="4211638" y="4291013"/>
            <a:ext cx="2470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ea typeface="华文细黑" pitchFamily="2" charset="-122"/>
              </a:rPr>
              <a:t>给您一个五星级的家</a:t>
            </a:r>
          </a:p>
        </p:txBody>
      </p:sp>
      <p:pic>
        <p:nvPicPr>
          <p:cNvPr id="11272" name="图片 12296" descr="pic09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4724400"/>
            <a:ext cx="1731963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图片 12297" descr="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3032125"/>
            <a:ext cx="18034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  <p:bldP spid="12292" grpId="0" animBg="1"/>
      <p:bldP spid="12294" grpId="0"/>
      <p:bldP spid="12295" grpId="0"/>
      <p:bldP spid="12296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1670</Words>
  <Characters>0</Characters>
  <Application>Microsoft Office PowerPoint</Application>
  <DocSecurity>0</DocSecurity>
  <PresentationFormat>全屏显示(4:3)</PresentationFormat>
  <Lines>0</Lines>
  <Paragraphs>549</Paragraphs>
  <Slides>37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默认设计模板</vt:lpstr>
      <vt:lpstr>默认设计模板_2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304</cp:revision>
  <dcterms:created xsi:type="dcterms:W3CDTF">2004-09-02T03:42:42Z</dcterms:created>
  <dcterms:modified xsi:type="dcterms:W3CDTF">2016-09-09T03:51:01Z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