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slideLayouts/slideLayout12.xml" ContentType="application/vnd.openxmlformats-officedocument.presentationml.slideLayout+xml"/>
  <Override PartName="/ppt/theme/theme9.xml" ContentType="application/vnd.openxmlformats-officedocument.theme+xml"/>
  <Override PartName="/ppt/slideLayouts/slideLayout13.xml" ContentType="application/vnd.openxmlformats-officedocument.presentationml.slideLayout+xml"/>
  <Override PartName="/ppt/theme/theme10.xml" ContentType="application/vnd.openxmlformats-officedocument.theme+xml"/>
  <Override PartName="/ppt/slideLayouts/slideLayout14.xml" ContentType="application/vnd.openxmlformats-officedocument.presentationml.slideLayout+xml"/>
  <Override PartName="/ppt/theme/theme11.xml" ContentType="application/vnd.openxmlformats-officedocument.theme+xml"/>
  <Override PartName="/ppt/slideLayouts/slideLayout15.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slideLayouts/slideLayout16.xml" ContentType="application/vnd.openxmlformats-officedocument.presentationml.slideLayout+xml"/>
  <Override PartName="/ppt/theme/theme14.xml" ContentType="application/vnd.openxmlformats-officedocument.theme+xml"/>
  <Override PartName="/ppt/slideLayouts/slideLayout17.xml" ContentType="application/vnd.openxmlformats-officedocument.presentationml.slideLayout+xml"/>
  <Override PartName="/ppt/theme/theme15.xml" ContentType="application/vnd.openxmlformats-officedocument.theme+xml"/>
  <Override PartName="/ppt/slideLayouts/slideLayout18.xml" ContentType="application/vnd.openxmlformats-officedocument.presentationml.slideLayout+xml"/>
  <Override PartName="/ppt/theme/theme16.xml" ContentType="application/vnd.openxmlformats-officedocument.theme+xml"/>
  <Override PartName="/ppt/slideLayouts/slideLayout1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 id="2147483657" r:id="rId3"/>
    <p:sldMasterId id="2147483659" r:id="rId4"/>
    <p:sldMasterId id="2147483661" r:id="rId5"/>
    <p:sldMasterId id="2147483663" r:id="rId6"/>
    <p:sldMasterId id="2147483665" r:id="rId7"/>
    <p:sldMasterId id="2147483667" r:id="rId8"/>
    <p:sldMasterId id="2147483669" r:id="rId9"/>
    <p:sldMasterId id="2147483671" r:id="rId10"/>
    <p:sldMasterId id="2147483673" r:id="rId11"/>
    <p:sldMasterId id="2147483675" r:id="rId12"/>
    <p:sldMasterId id="2147483677" r:id="rId13"/>
    <p:sldMasterId id="2147483679" r:id="rId14"/>
    <p:sldMasterId id="2147483681" r:id="rId15"/>
    <p:sldMasterId id="2147483683" r:id="rId16"/>
    <p:sldMasterId id="2147483685" r:id="rId17"/>
    <p:sldMasterId id="2147483687" r:id="rId18"/>
  </p:sldMasterIdLst>
  <p:notesMasterIdLst>
    <p:notesMasterId r:id="rId50"/>
  </p:notesMasterIdLst>
  <p:sldIdLst>
    <p:sldId id="435" r:id="rId19"/>
    <p:sldId id="429" r:id="rId20"/>
    <p:sldId id="428" r:id="rId21"/>
    <p:sldId id="444" r:id="rId22"/>
    <p:sldId id="445" r:id="rId23"/>
    <p:sldId id="446" r:id="rId24"/>
    <p:sldId id="447" r:id="rId25"/>
    <p:sldId id="449" r:id="rId26"/>
    <p:sldId id="465" r:id="rId27"/>
    <p:sldId id="466" r:id="rId28"/>
    <p:sldId id="467" r:id="rId29"/>
    <p:sldId id="469" r:id="rId30"/>
    <p:sldId id="468" r:id="rId31"/>
    <p:sldId id="461" r:id="rId32"/>
    <p:sldId id="451" r:id="rId33"/>
    <p:sldId id="452" r:id="rId34"/>
    <p:sldId id="453" r:id="rId35"/>
    <p:sldId id="454" r:id="rId36"/>
    <p:sldId id="463" r:id="rId37"/>
    <p:sldId id="464" r:id="rId38"/>
    <p:sldId id="462" r:id="rId39"/>
    <p:sldId id="456" r:id="rId40"/>
    <p:sldId id="457" r:id="rId41"/>
    <p:sldId id="458" r:id="rId42"/>
    <p:sldId id="459" r:id="rId43"/>
    <p:sldId id="470" r:id="rId44"/>
    <p:sldId id="471" r:id="rId45"/>
    <p:sldId id="472" r:id="rId46"/>
    <p:sldId id="473" r:id="rId47"/>
    <p:sldId id="474" r:id="rId48"/>
    <p:sldId id="443" r:id="rId49"/>
  </p:sldIdLst>
  <p:sldSz cx="12192000" cy="6858000"/>
  <p:notesSz cx="6858000" cy="9144000"/>
  <p:custDataLst>
    <p:tags r:id="rId51"/>
  </p:custDataLst>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564515" indent="-8064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1130300" indent="-16319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696085" indent="-24511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2259965" indent="-32575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2418080"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901950"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3385185"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3869055"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1888">
          <p15:clr>
            <a:srgbClr val="A4A3A4"/>
          </p15:clr>
        </p15:guide>
        <p15:guide id="2" orient="horz" pos="436">
          <p15:clr>
            <a:srgbClr val="A4A3A4"/>
          </p15:clr>
        </p15:guide>
        <p15:guide id="3" orient="horz" pos="3203">
          <p15:clr>
            <a:srgbClr val="A4A3A4"/>
          </p15:clr>
        </p15:guide>
        <p15:guide id="4" orient="horz" pos="3565">
          <p15:clr>
            <a:srgbClr val="A4A3A4"/>
          </p15:clr>
        </p15:guide>
        <p15:guide id="5" orient="horz" pos="4111">
          <p15:clr>
            <a:srgbClr val="A4A3A4"/>
          </p15:clr>
        </p15:guide>
        <p15:guide id="6" pos="393">
          <p15:clr>
            <a:srgbClr val="A4A3A4"/>
          </p15:clr>
        </p15:guide>
        <p15:guide id="7" pos="3840">
          <p15:clr>
            <a:srgbClr val="A4A3A4"/>
          </p15:clr>
        </p15:guide>
        <p15:guide id="8" pos="7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D791"/>
    <a:srgbClr val="DED2C2"/>
    <a:srgbClr val="292A25"/>
    <a:srgbClr val="BF0100"/>
    <a:srgbClr val="D83C2A"/>
    <a:srgbClr val="DA3D2A"/>
    <a:srgbClr val="0091DC"/>
    <a:srgbClr val="0070C0"/>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8" autoAdjust="0"/>
    <p:restoredTop sz="94651" autoAdjust="0"/>
  </p:normalViewPr>
  <p:slideViewPr>
    <p:cSldViewPr>
      <p:cViewPr varScale="1">
        <p:scale>
          <a:sx n="68" d="100"/>
          <a:sy n="68" d="100"/>
        </p:scale>
        <p:origin x="660" y="72"/>
      </p:cViewPr>
      <p:guideLst>
        <p:guide orient="horz" pos="1888"/>
        <p:guide orient="horz" pos="436"/>
        <p:guide orient="horz" pos="3203"/>
        <p:guide orient="horz" pos="3565"/>
        <p:guide orient="horz" pos="4111"/>
        <p:guide pos="393"/>
        <p:guide pos="3840"/>
        <p:guide pos="7287"/>
      </p:guideLst>
    </p:cSldViewPr>
  </p:slideViewPr>
  <p:notesTextViewPr>
    <p:cViewPr>
      <p:scale>
        <a:sx n="100" d="100"/>
        <a:sy n="100" d="100"/>
      </p:scale>
      <p:origin x="0" y="0"/>
    </p:cViewPr>
  </p:notesTextViewPr>
  <p:sorterViewPr>
    <p:cViewPr>
      <p:scale>
        <a:sx n="40" d="100"/>
        <a:sy n="40"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8" Type="http://schemas.openxmlformats.org/officeDocument/2006/relationships/slideMaster" Target="slideMasters/slideMaster8.xml"/><Relationship Id="rId5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t>‹#›</a:t>
            </a:fld>
            <a:endParaRPr lang="en-US" altLang="zh-CN"/>
          </a:p>
        </p:txBody>
      </p:sp>
    </p:spTree>
    <p:extLst>
      <p:ext uri="{BB962C8B-B14F-4D97-AF65-F5344CB8AC3E}">
        <p14:creationId xmlns:p14="http://schemas.microsoft.com/office/powerpoint/2010/main" val="30381546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1pPr>
    <a:lvl2pPr marL="56451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2pPr>
    <a:lvl3pPr marL="1130300"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3pPr>
    <a:lvl4pPr marL="169608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4pPr>
    <a:lvl5pPr marL="225996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5pPr>
    <a:lvl6pPr marL="2827020" algn="l" defTabSz="1130300" rtl="0" eaLnBrk="1" latinLnBrk="0" hangingPunct="1">
      <a:defRPr sz="1465" kern="1200">
        <a:solidFill>
          <a:schemeClr val="tx1"/>
        </a:solidFill>
        <a:latin typeface="+mn-lt"/>
        <a:ea typeface="+mn-ea"/>
        <a:cs typeface="+mn-cs"/>
      </a:defRPr>
    </a:lvl6pPr>
    <a:lvl7pPr marL="3392170" algn="l" defTabSz="1130300" rtl="0" eaLnBrk="1" latinLnBrk="0" hangingPunct="1">
      <a:defRPr sz="1465" kern="1200">
        <a:solidFill>
          <a:schemeClr val="tx1"/>
        </a:solidFill>
        <a:latin typeface="+mn-lt"/>
        <a:ea typeface="+mn-ea"/>
        <a:cs typeface="+mn-cs"/>
      </a:defRPr>
    </a:lvl7pPr>
    <a:lvl8pPr marL="3957320" algn="l" defTabSz="1130300" rtl="0" eaLnBrk="1" latinLnBrk="0" hangingPunct="1">
      <a:defRPr sz="1465" kern="1200">
        <a:solidFill>
          <a:schemeClr val="tx1"/>
        </a:solidFill>
        <a:latin typeface="+mn-lt"/>
        <a:ea typeface="+mn-ea"/>
        <a:cs typeface="+mn-cs"/>
      </a:defRPr>
    </a:lvl8pPr>
    <a:lvl9pPr marL="4523105" algn="l" defTabSz="1130300" rtl="0" eaLnBrk="1" latinLnBrk="0" hangingPunct="1">
      <a:defRPr sz="146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a:t>
            </a:fld>
            <a:endParaRPr lang="en-US" altLang="zh-CN"/>
          </a:p>
        </p:txBody>
      </p:sp>
    </p:spTree>
    <p:extLst>
      <p:ext uri="{BB962C8B-B14F-4D97-AF65-F5344CB8AC3E}">
        <p14:creationId xmlns:p14="http://schemas.microsoft.com/office/powerpoint/2010/main" val="2388482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952370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097286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299984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886646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14</a:t>
            </a:fld>
            <a:endParaRPr lang="en-US" altLang="zh-CN" dirty="0"/>
          </a:p>
        </p:txBody>
      </p:sp>
    </p:spTree>
    <p:extLst>
      <p:ext uri="{BB962C8B-B14F-4D97-AF65-F5344CB8AC3E}">
        <p14:creationId xmlns:p14="http://schemas.microsoft.com/office/powerpoint/2010/main" val="3559829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796065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151588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878072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812294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963432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a:t>
            </a:fld>
            <a:endParaRPr lang="en-US" altLang="zh-CN" dirty="0"/>
          </a:p>
        </p:txBody>
      </p:sp>
    </p:spTree>
    <p:extLst>
      <p:ext uri="{BB962C8B-B14F-4D97-AF65-F5344CB8AC3E}">
        <p14:creationId xmlns:p14="http://schemas.microsoft.com/office/powerpoint/2010/main" val="919194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560205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21</a:t>
            </a:fld>
            <a:endParaRPr lang="en-US" altLang="zh-CN" dirty="0"/>
          </a:p>
        </p:txBody>
      </p:sp>
    </p:spTree>
    <p:extLst>
      <p:ext uri="{BB962C8B-B14F-4D97-AF65-F5344CB8AC3E}">
        <p14:creationId xmlns:p14="http://schemas.microsoft.com/office/powerpoint/2010/main" val="871139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96375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9337007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4118189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580627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4083606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6028909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1972491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138674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a:t>
            </a:fld>
            <a:endParaRPr lang="en-US" altLang="zh-CN" dirty="0"/>
          </a:p>
        </p:txBody>
      </p:sp>
    </p:spTree>
    <p:extLst>
      <p:ext uri="{BB962C8B-B14F-4D97-AF65-F5344CB8AC3E}">
        <p14:creationId xmlns:p14="http://schemas.microsoft.com/office/powerpoint/2010/main" val="714284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039430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31</a:t>
            </a:fld>
            <a:endParaRPr lang="en-US" altLang="zh-CN"/>
          </a:p>
        </p:txBody>
      </p:sp>
    </p:spTree>
    <p:extLst>
      <p:ext uri="{BB962C8B-B14F-4D97-AF65-F5344CB8AC3E}">
        <p14:creationId xmlns:p14="http://schemas.microsoft.com/office/powerpoint/2010/main" val="12608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400801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81365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770973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250280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320939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407821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stretch>
            <a:fillRect/>
          </a:stretch>
        </p:blipFill>
        <p:spPr>
          <a:xfrm>
            <a:off x="0" y="779"/>
            <a:ext cx="12192000" cy="6856441"/>
          </a:xfrm>
          <a:prstGeom prst="rect">
            <a:avLst/>
          </a:prstGeom>
        </p:spPr>
      </p:pic>
      <p:cxnSp>
        <p:nvCxnSpPr>
          <p:cNvPr id="5" name="直接连接符 4"/>
          <p:cNvCxnSpPr/>
          <p:nvPr/>
        </p:nvCxnSpPr>
        <p:spPr bwMode="auto">
          <a:xfrm>
            <a:off x="2230907" y="1104552"/>
            <a:ext cx="7730187" cy="0"/>
          </a:xfrm>
          <a:prstGeom prst="line">
            <a:avLst/>
          </a:prstGeom>
          <a:solidFill>
            <a:schemeClr val="accent1"/>
          </a:solidFill>
          <a:ln w="28575" cap="flat" cmpd="sng" algn="ctr">
            <a:solidFill>
              <a:schemeClr val="bg1">
                <a:lumMod val="9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8"/>
          <p:cNvSpPr/>
          <p:nvPr userDrawn="1"/>
        </p:nvSpPr>
        <p:spPr>
          <a:xfrm>
            <a:off x="0" y="0"/>
            <a:ext cx="12192000" cy="6858000"/>
          </a:xfrm>
          <a:prstGeom prst="rect">
            <a:avLst/>
          </a:prstGeom>
          <a:solidFill>
            <a:schemeClr val="bg2">
              <a:alpha val="55000"/>
            </a:schemeClr>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bwMode="auto">
          <a:xfrm>
            <a:off x="2230907" y="1104552"/>
            <a:ext cx="7730187" cy="0"/>
          </a:xfrm>
          <a:prstGeom prst="line">
            <a:avLst/>
          </a:prstGeom>
          <a:solidFill>
            <a:schemeClr val="accent1"/>
          </a:solidFill>
          <a:ln w="15875" cap="flat" cmpd="sng" algn="ctr">
            <a:solidFill>
              <a:schemeClr val="bg1">
                <a:lumMod val="75000"/>
              </a:schemeClr>
            </a:solidFill>
            <a:prstDash val="solid"/>
            <a:round/>
            <a:headEnd type="none" w="med" len="med"/>
            <a:tailEnd type="none" w="med" len="med"/>
          </a:ln>
          <a:effectLst>
            <a:outerShdw dist="35921" dir="2700000" algn="ctr" rotWithShape="0">
              <a:schemeClr val="bg2"/>
            </a:outerShdw>
          </a:effectLst>
        </p:spPr>
      </p:cxn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02808" y="463336"/>
            <a:ext cx="648072" cy="5779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530716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61855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27206004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7072336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1440024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2117749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1918752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3499253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2355164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4279597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779"/>
            <a:ext cx="12192000" cy="68564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screen"/>
          <a:stretch>
            <a:fillRect/>
          </a:stretch>
        </p:blipFill>
        <p:spPr>
          <a:xfrm>
            <a:off x="0" y="779"/>
            <a:ext cx="12192000" cy="6856441"/>
          </a:xfrm>
          <a:prstGeom prst="rect">
            <a:avLst/>
          </a:prstGeom>
        </p:spPr>
      </p:pic>
      <p:pic>
        <p:nvPicPr>
          <p:cNvPr id="4" name="图片 3"/>
          <p:cNvPicPr>
            <a:picLocks noChangeAspect="1"/>
          </p:cNvPicPr>
          <p:nvPr userDrawn="1"/>
        </p:nvPicPr>
        <p:blipFill rotWithShape="1">
          <a:blip r:embed="rId3" cstate="print">
            <a:extLst>
              <a:ext uri="{28A0092B-C50C-407E-A947-70E740481C1C}">
                <a14:useLocalDpi xmlns:a14="http://schemas.microsoft.com/office/drawing/2010/main" val="0"/>
              </a:ext>
            </a:extLst>
          </a:blip>
          <a:srcRect l="56403" b="3042"/>
          <a:stretch>
            <a:fillRect/>
          </a:stretch>
        </p:blipFill>
        <p:spPr>
          <a:xfrm>
            <a:off x="1" y="1"/>
            <a:ext cx="5121332" cy="5373216"/>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5205" r="5348"/>
          <a:stretch>
            <a:fillRect/>
          </a:stretch>
        </p:blipFill>
        <p:spPr>
          <a:xfrm>
            <a:off x="0" y="4437112"/>
            <a:ext cx="12216680" cy="2428125"/>
          </a:xfrm>
          <a:prstGeom prst="rect">
            <a:avLst/>
          </a:prstGeom>
        </p:spPr>
      </p:pic>
      <p:pic>
        <p:nvPicPr>
          <p:cNvPr id="7" name="图片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696400" y="4581128"/>
            <a:ext cx="2032322" cy="1812383"/>
          </a:xfrm>
          <a:prstGeom prst="rect">
            <a:avLst/>
          </a:prstGeom>
        </p:spPr>
      </p:pic>
      <p:pic>
        <p:nvPicPr>
          <p:cNvPr id="10" name="图片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flipH="1">
            <a:off x="14562" y="1885908"/>
            <a:ext cx="3471892" cy="49720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4895" y="116419"/>
            <a:ext cx="10942228" cy="648607"/>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895" y="981227"/>
            <a:ext cx="10942228" cy="5373309"/>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2851" y="115896"/>
            <a:ext cx="2734733" cy="6238875"/>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25" y="115896"/>
            <a:ext cx="8005233" cy="6238875"/>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1492938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4265197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Tree>
    <p:extLst>
      <p:ext uri="{BB962C8B-B14F-4D97-AF65-F5344CB8AC3E}">
        <p14:creationId xmlns:p14="http://schemas.microsoft.com/office/powerpoint/2010/main" val="4001562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microsoft.com/office/2007/relationships/hdphoto" Target="../media/hdphoto1.wdp"/></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3.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4.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5.xml"/></Relationships>
</file>

<file path=ppt/slideMasters/_rels/slideMaster13.xml.rels><?xml version="1.0" encoding="UTF-8" standalone="yes"?>
<Relationships xmlns="http://schemas.openxmlformats.org/package/2006/relationships"><Relationship Id="rId1"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6.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7.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8.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9.xml"/></Relationships>
</file>

<file path=ppt/slideMasters/_rels/slideMaster18.xml.rels><?xml version="1.0" encoding="UTF-8" standalone="yes"?>
<Relationships xmlns="http://schemas.openxmlformats.org/package/2006/relationships"><Relationship Id="rId1"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1.xml"/></Relationships>
</file>

<file path=ppt/slideMasters/_rels/slideMaster8.xml.rels><?xml version="1.0" encoding="UTF-8" standalone="yes"?>
<Relationships xmlns="http://schemas.openxmlformats.org/package/2006/relationships"><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8">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 y="0"/>
            <a:ext cx="12188389" cy="6858000"/>
          </a:xfrm>
          <a:prstGeom prst="rect">
            <a:avLst/>
          </a:prstGeom>
        </p:spPr>
      </p:pic>
      <p:pic>
        <p:nvPicPr>
          <p:cNvPr id="2" name="图片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586" y="0"/>
            <a:ext cx="12192000" cy="6858000"/>
          </a:xfrm>
          <a:prstGeom prst="rect">
            <a:avLst/>
          </a:prstGeom>
        </p:spPr>
      </p:pic>
      <p:sp>
        <p:nvSpPr>
          <p:cNvPr id="4" name="矩形 5"/>
          <p:cNvSpPr>
            <a:spLocks noChangeArrowheads="1"/>
          </p:cNvSpPr>
          <p:nvPr userDrawn="1"/>
        </p:nvSpPr>
        <p:spPr bwMode="auto">
          <a:xfrm>
            <a:off x="-10200" y="0"/>
            <a:ext cx="12198587" cy="68580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465" b="1">
          <a:solidFill>
            <a:schemeClr val="tx1"/>
          </a:solidFill>
          <a:latin typeface="+mj-lt"/>
          <a:ea typeface="+mj-ea"/>
          <a:cs typeface="+mj-cs"/>
        </a:defRPr>
      </a:lvl1pPr>
      <a:lvl2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565150"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113093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69608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226123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223520"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2535" b="1">
          <a:solidFill>
            <a:schemeClr val="tx1"/>
          </a:solidFill>
          <a:latin typeface="+mn-lt"/>
          <a:ea typeface="+mn-ea"/>
          <a:cs typeface="+mn-cs"/>
        </a:defRPr>
      </a:lvl1pPr>
      <a:lvl2pPr marL="668655"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1106805" indent="-2146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865">
          <a:solidFill>
            <a:schemeClr val="tx1"/>
          </a:solidFill>
          <a:latin typeface="+mn-lt"/>
          <a:ea typeface="+mn-ea"/>
          <a:cs typeface="+mn-cs"/>
        </a:defRPr>
      </a:lvl3pPr>
      <a:lvl4pPr marL="1551940"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735">
          <a:solidFill>
            <a:schemeClr val="tx1"/>
          </a:solidFill>
          <a:latin typeface="+mn-lt"/>
          <a:ea typeface="+mn-ea"/>
          <a:cs typeface="+mn-cs"/>
        </a:defRPr>
      </a:lvl4pPr>
      <a:lvl5pPr marL="2001520" indent="-22669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5pPr>
      <a:lvl6pPr marL="256794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6pPr>
      <a:lvl7pPr marL="313309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7pPr>
      <a:lvl8pPr marL="369824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8pPr>
      <a:lvl9pPr marL="4264025"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9pPr>
    </p:bodyStyle>
    <p:otherStyle>
      <a:defPPr>
        <a:defRPr lang="zh-CN"/>
      </a:defPPr>
      <a:lvl1pPr marL="0" algn="l" defTabSz="1130300" rtl="0" eaLnBrk="1" latinLnBrk="0" hangingPunct="1">
        <a:defRPr sz="2265" kern="1200">
          <a:solidFill>
            <a:schemeClr val="tx1"/>
          </a:solidFill>
          <a:latin typeface="+mn-lt"/>
          <a:ea typeface="+mn-ea"/>
          <a:cs typeface="+mn-cs"/>
        </a:defRPr>
      </a:lvl1pPr>
      <a:lvl2pPr marL="565150" algn="l" defTabSz="1130300" rtl="0" eaLnBrk="1" latinLnBrk="0" hangingPunct="1">
        <a:defRPr sz="2265" kern="1200">
          <a:solidFill>
            <a:schemeClr val="tx1"/>
          </a:solidFill>
          <a:latin typeface="+mn-lt"/>
          <a:ea typeface="+mn-ea"/>
          <a:cs typeface="+mn-cs"/>
        </a:defRPr>
      </a:lvl2pPr>
      <a:lvl3pPr marL="1130935" algn="l" defTabSz="1130300" rtl="0" eaLnBrk="1" latinLnBrk="0" hangingPunct="1">
        <a:defRPr sz="2265" kern="1200">
          <a:solidFill>
            <a:schemeClr val="tx1"/>
          </a:solidFill>
          <a:latin typeface="+mn-lt"/>
          <a:ea typeface="+mn-ea"/>
          <a:cs typeface="+mn-cs"/>
        </a:defRPr>
      </a:lvl3pPr>
      <a:lvl4pPr marL="1696085" algn="l" defTabSz="1130300" rtl="0" eaLnBrk="1" latinLnBrk="0" hangingPunct="1">
        <a:defRPr sz="2265" kern="1200">
          <a:solidFill>
            <a:schemeClr val="tx1"/>
          </a:solidFill>
          <a:latin typeface="+mn-lt"/>
          <a:ea typeface="+mn-ea"/>
          <a:cs typeface="+mn-cs"/>
        </a:defRPr>
      </a:lvl4pPr>
      <a:lvl5pPr marL="2261235" algn="l" defTabSz="1130300" rtl="0" eaLnBrk="1" latinLnBrk="0" hangingPunct="1">
        <a:defRPr sz="2265" kern="1200">
          <a:solidFill>
            <a:schemeClr val="tx1"/>
          </a:solidFill>
          <a:latin typeface="+mn-lt"/>
          <a:ea typeface="+mn-ea"/>
          <a:cs typeface="+mn-cs"/>
        </a:defRPr>
      </a:lvl5pPr>
      <a:lvl6pPr marL="2827020" algn="l" defTabSz="1130300" rtl="0" eaLnBrk="1" latinLnBrk="0" hangingPunct="1">
        <a:defRPr sz="2265" kern="1200">
          <a:solidFill>
            <a:schemeClr val="tx1"/>
          </a:solidFill>
          <a:latin typeface="+mn-lt"/>
          <a:ea typeface="+mn-ea"/>
          <a:cs typeface="+mn-cs"/>
        </a:defRPr>
      </a:lvl6pPr>
      <a:lvl7pPr marL="3392170" algn="l" defTabSz="1130300" rtl="0" eaLnBrk="1" latinLnBrk="0" hangingPunct="1">
        <a:defRPr sz="2265" kern="1200">
          <a:solidFill>
            <a:schemeClr val="tx1"/>
          </a:solidFill>
          <a:latin typeface="+mn-lt"/>
          <a:ea typeface="+mn-ea"/>
          <a:cs typeface="+mn-cs"/>
        </a:defRPr>
      </a:lvl7pPr>
      <a:lvl8pPr marL="3957320" algn="l" defTabSz="1130300" rtl="0" eaLnBrk="1" latinLnBrk="0" hangingPunct="1">
        <a:defRPr sz="2265" kern="1200">
          <a:solidFill>
            <a:schemeClr val="tx1"/>
          </a:solidFill>
          <a:latin typeface="+mn-lt"/>
          <a:ea typeface="+mn-ea"/>
          <a:cs typeface="+mn-cs"/>
        </a:defRPr>
      </a:lvl8pPr>
      <a:lvl9pPr marL="4523105" algn="l" defTabSz="1130300" rtl="0" eaLnBrk="1" latinLnBrk="0" hangingPunct="1">
        <a:defRPr sz="2265"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79680879"/>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531492203"/>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145442486"/>
      </p:ext>
    </p:extLst>
  </p:cSld>
  <p:clrMap bg1="lt1" tx1="dk1" bg2="lt2" tx2="dk2" accent1="accent1" accent2="accent2" accent3="accent3" accent4="accent4" accent5="accent5" accent6="accent6" hlink="hlink" folHlink="folHlink"/>
  <p:sldLayoutIdLst>
    <p:sldLayoutId id="214748367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801629969"/>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529844163"/>
      </p:ext>
    </p:extLst>
  </p:cSld>
  <p:clrMap bg1="lt1" tx1="dk1" bg2="lt2" tx2="dk2" accent1="accent1" accent2="accent2" accent3="accent3" accent4="accent4" accent5="accent5" accent6="accent6" hlink="hlink" folHlink="folHlink"/>
  <p:sldLayoutIdLst>
    <p:sldLayoutId id="214748368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2344935866"/>
      </p:ext>
    </p:extLst>
  </p:cSld>
  <p:clrMap bg1="lt1" tx1="dk1" bg2="lt2" tx2="dk2" accent1="accent1" accent2="accent2" accent3="accent3" accent4="accent4" accent5="accent5" accent6="accent6" hlink="hlink" folHlink="folHlink"/>
  <p:sldLayoutIdLst>
    <p:sldLayoutId id="214748368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631740419"/>
      </p:ext>
    </p:extLst>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717433942"/>
      </p:ext>
    </p:extLst>
  </p:cSld>
  <p:clrMap bg1="lt1" tx1="dk1" bg2="lt2" tx2="dk2" accent1="accent1" accent2="accent2" accent3="accent3" accent4="accent4" accent5="accent5" accent6="accent6" hlink="hlink" folHlink="folHlink"/>
  <p:sldLayoutIdLst>
    <p:sldLayoutId id="214748368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241382963"/>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481841990"/>
      </p:ext>
    </p:extLst>
  </p:cSld>
  <p:clrMap bg1="lt1" tx1="dk1" bg2="lt2" tx2="dk2" accent1="accent1" accent2="accent2" accent3="accent3" accent4="accent4" accent5="accent5" accent6="accent6" hlink="hlink" folHlink="folHlink"/>
  <p:sldLayoutIdLst>
    <p:sldLayoutId id="214748365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643088897"/>
      </p:ext>
    </p:extLst>
  </p:cSld>
  <p:clrMap bg1="lt1" tx1="dk1" bg2="lt2" tx2="dk2" accent1="accent1" accent2="accent2" accent3="accent3" accent4="accent4" accent5="accent5" accent6="accent6" hlink="hlink" folHlink="folHlink"/>
  <p:sldLayoutIdLst>
    <p:sldLayoutId id="214748365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313168243"/>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3345343607"/>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767951540"/>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924089509"/>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978219055"/>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A8A8CED-5AE7-4E66-99E5-65A25351951C}" type="datetimeFigureOut">
              <a:rPr lang="zh-CN" altLang="en-US" b="0" smtClean="0">
                <a:solidFill>
                  <a:prstClr val="black">
                    <a:tint val="75000"/>
                  </a:prstClr>
                </a:solidFill>
                <a:latin typeface="Arial"/>
                <a:ea typeface="微软雅黑"/>
              </a:rPr>
              <a:pPr fontAlgn="auto">
                <a:spcBef>
                  <a:spcPts val="0"/>
                </a:spcBef>
                <a:spcAft>
                  <a:spcPts val="0"/>
                </a:spcAft>
              </a:pPr>
              <a:t>2017/3/27</a:t>
            </a:fld>
            <a:endParaRPr lang="zh-CN" altLang="en-US" b="0">
              <a:solidFill>
                <a:prstClr val="black">
                  <a:tint val="75000"/>
                </a:prstClr>
              </a:solidFill>
              <a:latin typeface="Arial"/>
              <a:ea typeface="微软雅黑"/>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Arial"/>
              <a:ea typeface="微软雅黑"/>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61875F2-EFEB-404F-8F07-038F4BAF46C8}" type="slidenum">
              <a:rPr lang="zh-CN" altLang="en-US" b="0" smtClean="0">
                <a:solidFill>
                  <a:prstClr val="black">
                    <a:tint val="75000"/>
                  </a:prstClr>
                </a:solidFill>
                <a:latin typeface="Arial"/>
                <a:ea typeface="微软雅黑"/>
              </a:rPr>
              <a:pPr fontAlgn="auto">
                <a:spcBef>
                  <a:spcPts val="0"/>
                </a:spcBef>
                <a:spcAft>
                  <a:spcPts val="0"/>
                </a:spcAft>
              </a:pPr>
              <a:t>‹#›</a:t>
            </a:fld>
            <a:endParaRPr lang="zh-CN" altLang="en-US" b="0">
              <a:solidFill>
                <a:prstClr val="black">
                  <a:tint val="75000"/>
                </a:prstClr>
              </a:solidFill>
              <a:latin typeface="Arial"/>
              <a:ea typeface="微软雅黑"/>
            </a:endParaRPr>
          </a:p>
        </p:txBody>
      </p:sp>
    </p:spTree>
    <p:extLst>
      <p:ext uri="{BB962C8B-B14F-4D97-AF65-F5344CB8AC3E}">
        <p14:creationId xmlns:p14="http://schemas.microsoft.com/office/powerpoint/2010/main" val="1755253824"/>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3.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41.jpe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6403" b="3042"/>
          <a:stretch>
            <a:fillRect/>
          </a:stretch>
        </p:blipFill>
        <p:spPr>
          <a:xfrm>
            <a:off x="0" y="0"/>
            <a:ext cx="6562613" cy="6885384"/>
          </a:xfrm>
          <a:prstGeom prst="rect">
            <a:avLst/>
          </a:prstGeom>
        </p:spPr>
      </p:pic>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l="15620" r="6282"/>
          <a:stretch>
            <a:fillRect/>
          </a:stretch>
        </p:blipFill>
        <p:spPr>
          <a:xfrm>
            <a:off x="0" y="4063192"/>
            <a:ext cx="12216680" cy="2780928"/>
          </a:xfrm>
          <a:prstGeom prst="rect">
            <a:avLst/>
          </a:prstGeom>
        </p:spPr>
      </p:pic>
      <p:pic>
        <p:nvPicPr>
          <p:cNvPr id="15" name="火之战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99335" y="1449010"/>
            <a:ext cx="609600" cy="609600"/>
          </a:xfrm>
          <a:prstGeom prst="rect">
            <a:avLst/>
          </a:prstGeom>
        </p:spPr>
      </p:pic>
      <p:pic>
        <p:nvPicPr>
          <p:cNvPr id="4" name="图片 3"/>
          <p:cNvPicPr>
            <a:picLocks noChangeAspect="1"/>
          </p:cNvPicPr>
          <p:nvPr/>
        </p:nvPicPr>
        <p:blipFill rotWithShape="1">
          <a:blip r:embed="rId8" cstate="print">
            <a:extLst>
              <a:ext uri="{28A0092B-C50C-407E-A947-70E740481C1C}">
                <a14:useLocalDpi xmlns:a14="http://schemas.microsoft.com/office/drawing/2010/main" val="0"/>
              </a:ext>
            </a:extLst>
          </a:blip>
          <a:srcRect l="13481" r="-1" b="9491"/>
          <a:stretch>
            <a:fillRect/>
          </a:stretch>
        </p:blipFill>
        <p:spPr>
          <a:xfrm>
            <a:off x="8720" y="314556"/>
            <a:ext cx="5007160" cy="6543443"/>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92270" y="4119923"/>
            <a:ext cx="2365364" cy="2109383"/>
          </a:xfrm>
          <a:prstGeom prst="rect">
            <a:avLst/>
          </a:prstGeom>
        </p:spPr>
      </p:pic>
      <p:sp>
        <p:nvSpPr>
          <p:cNvPr id="24" name="AutoShape 5"/>
          <p:cNvSpPr/>
          <p:nvPr/>
        </p:nvSpPr>
        <p:spPr bwMode="auto">
          <a:xfrm>
            <a:off x="4709566" y="2380470"/>
            <a:ext cx="7409149" cy="646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p>
            <a:pPr algn="ctr"/>
            <a:r>
              <a:rPr lang="zh-CN" altLang="en-US" sz="1800" b="0" dirty="0">
                <a:ln w="25400">
                  <a:noFill/>
                </a:ln>
                <a:solidFill>
                  <a:srgbClr val="C00000"/>
                </a:solidFill>
                <a:effectLst/>
                <a:latin typeface="+mj-ea"/>
                <a:ea typeface="+mj-ea"/>
              </a:rPr>
              <a:t>“撸起袖子加油干”，是时代赋予我们这一代人的使命，更是我们向未来作出的承诺。</a:t>
            </a:r>
            <a:endParaRPr lang="es-ES" altLang="zh-CN" sz="1800" b="0" dirty="0">
              <a:ln w="25400">
                <a:noFill/>
              </a:ln>
              <a:solidFill>
                <a:srgbClr val="C00000"/>
              </a:solidFill>
              <a:effectLst/>
              <a:latin typeface="+mj-ea"/>
              <a:ea typeface="+mj-ea"/>
              <a:sym typeface="+mn-lt"/>
            </a:endParaRPr>
          </a:p>
        </p:txBody>
      </p:sp>
      <p:grpSp>
        <p:nvGrpSpPr>
          <p:cNvPr id="11" name="组合 10"/>
          <p:cNvGrpSpPr/>
          <p:nvPr/>
        </p:nvGrpSpPr>
        <p:grpSpPr>
          <a:xfrm>
            <a:off x="4827384" y="1075483"/>
            <a:ext cx="7173512" cy="995462"/>
            <a:chOff x="1944454" y="1919268"/>
            <a:chExt cx="5380134" cy="746597"/>
          </a:xfrm>
        </p:grpSpPr>
        <p:sp>
          <p:nvSpPr>
            <p:cNvPr id="12" name="矩形 11"/>
            <p:cNvSpPr/>
            <p:nvPr/>
          </p:nvSpPr>
          <p:spPr>
            <a:xfrm>
              <a:off x="1944455" y="1919268"/>
              <a:ext cx="5380133" cy="746407"/>
            </a:xfrm>
            <a:prstGeom prst="rect">
              <a:avLst/>
            </a:prstGeom>
          </p:spPr>
          <p:txBody>
            <a:bodyPr wrap="square">
              <a:spAutoFit/>
            </a:bodyPr>
            <a:lstStyle/>
            <a:p>
              <a:pPr algn="ctr"/>
              <a:r>
                <a:rPr lang="zh-CN" altLang="en-US" sz="5867" b="1" dirty="0" smtClean="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撸起袖子加油干</a:t>
              </a:r>
              <a:endParaRPr lang="en-US" altLang="zh-CN" sz="5867"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13" name="矩形 12"/>
            <p:cNvSpPr/>
            <p:nvPr/>
          </p:nvSpPr>
          <p:spPr>
            <a:xfrm>
              <a:off x="1944454" y="1919458"/>
              <a:ext cx="5380133" cy="746407"/>
            </a:xfrm>
            <a:prstGeom prst="rect">
              <a:avLst/>
            </a:prstGeom>
          </p:spPr>
          <p:txBody>
            <a:bodyPr wrap="square">
              <a:spAutoFit/>
            </a:bodyPr>
            <a:lstStyle/>
            <a:p>
              <a:pPr algn="ctr"/>
              <a:r>
                <a:rPr lang="zh-CN" altLang="en-US" sz="5867" b="1" dirty="0" smtClean="0">
                  <a:ln w="22225">
                    <a:noFill/>
                  </a:ln>
                  <a:gradFill flip="none" rotWithShape="1">
                    <a:gsLst>
                      <a:gs pos="0">
                        <a:srgbClr val="E61E18"/>
                      </a:gs>
                      <a:gs pos="100000">
                        <a:srgbClr val="9A1E23"/>
                      </a:gs>
                    </a:gsLst>
                    <a:lin ang="0" scaled="1"/>
                    <a:tileRect/>
                  </a:gradFill>
                  <a:latin typeface="+mj-ea"/>
                  <a:ea typeface="+mj-ea"/>
                </a:rPr>
                <a:t>撸起袖子加油干</a:t>
              </a:r>
              <a:endParaRPr lang="en-US" altLang="zh-CN" sz="5867" b="1" dirty="0">
                <a:ln w="22225">
                  <a:noFill/>
                </a:ln>
                <a:gradFill flip="none" rotWithShape="1">
                  <a:gsLst>
                    <a:gs pos="0">
                      <a:srgbClr val="E61E18"/>
                    </a:gs>
                    <a:gs pos="100000">
                      <a:srgbClr val="9A1E23"/>
                    </a:gs>
                  </a:gsLst>
                  <a:lin ang="0" scaled="1"/>
                  <a:tileRect/>
                </a:gradFill>
                <a:latin typeface="+mj-ea"/>
                <a:ea typeface="+mj-ea"/>
              </a:endParaRPr>
            </a:p>
          </p:txBody>
        </p:sp>
      </p:grpSp>
      <p:sp>
        <p:nvSpPr>
          <p:cNvPr id="14" name="圆角矩形 13"/>
          <p:cNvSpPr/>
          <p:nvPr/>
        </p:nvSpPr>
        <p:spPr>
          <a:xfrm>
            <a:off x="6929091" y="3324708"/>
            <a:ext cx="1312984" cy="398883"/>
          </a:xfrm>
          <a:prstGeom prst="roundRect">
            <a:avLst>
              <a:gd name="adj" fmla="val 50000"/>
            </a:avLst>
          </a:prstGeom>
          <a:gradFill>
            <a:gsLst>
              <a:gs pos="26000">
                <a:srgbClr val="E61E18"/>
              </a:gs>
              <a:gs pos="100000">
                <a:srgbClr val="9A1E23"/>
              </a:gs>
            </a:gsLst>
            <a:lin ang="5400000" scaled="1"/>
          </a:gra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j-ea"/>
                <a:ea typeface="+mj-ea"/>
              </a:rPr>
              <a:t>宣传部门</a:t>
            </a:r>
          </a:p>
        </p:txBody>
      </p:sp>
      <p:sp>
        <p:nvSpPr>
          <p:cNvPr id="16" name="圆角矩形 15"/>
          <p:cNvSpPr/>
          <p:nvPr/>
        </p:nvSpPr>
        <p:spPr>
          <a:xfrm>
            <a:off x="8544272" y="3324708"/>
            <a:ext cx="1312984" cy="398883"/>
          </a:xfrm>
          <a:prstGeom prst="roundRect">
            <a:avLst>
              <a:gd name="adj" fmla="val 50000"/>
            </a:avLst>
          </a:prstGeom>
          <a:gradFill>
            <a:gsLst>
              <a:gs pos="26000">
                <a:srgbClr val="E61E18"/>
              </a:gs>
              <a:gs pos="100000">
                <a:srgbClr val="9A1E23"/>
              </a:gs>
            </a:gsLst>
            <a:lin ang="5400000" scaled="1"/>
          </a:gra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mj-ea"/>
                <a:ea typeface="+mj-ea"/>
              </a:rPr>
              <a:t>2017.3.10</a:t>
            </a:r>
            <a:endParaRPr lang="zh-CN" altLang="en-US" sz="1600">
              <a:latin typeface="+mj-ea"/>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3250"/>
                                        <p:tgtEl>
                                          <p:spTgt spid="4"/>
                                        </p:tgtEl>
                                      </p:cBhvr>
                                    </p:animEffect>
                                    <p:anim calcmode="lin" valueType="num">
                                      <p:cBhvr>
                                        <p:cTn id="18" dur="3250" fill="hold"/>
                                        <p:tgtEl>
                                          <p:spTgt spid="4"/>
                                        </p:tgtEl>
                                        <p:attrNameLst>
                                          <p:attrName>ppt_x</p:attrName>
                                        </p:attrNameLst>
                                      </p:cBhvr>
                                      <p:tavLst>
                                        <p:tav tm="0">
                                          <p:val>
                                            <p:strVal val="#ppt_x"/>
                                          </p:val>
                                        </p:tav>
                                        <p:tav tm="100000">
                                          <p:val>
                                            <p:strVal val="#ppt_x"/>
                                          </p:val>
                                        </p:tav>
                                      </p:tavLst>
                                    </p:anim>
                                    <p:anim calcmode="lin" valueType="num">
                                      <p:cBhvr>
                                        <p:cTn id="19" dur="32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750"/>
                            </p:stCondLst>
                            <p:childTnLst>
                              <p:par>
                                <p:cTn id="21" presetID="14"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6" presetClass="entr" presetSubtype="37"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Vertical)">
                                      <p:cBhvr>
                                        <p:cTn id="26" dur="1000"/>
                                        <p:tgtEl>
                                          <p:spTgt spid="11"/>
                                        </p:tgtEl>
                                      </p:cBhvr>
                                    </p:animEffect>
                                  </p:childTnLst>
                                </p:cTn>
                              </p:par>
                              <p:par>
                                <p:cTn id="27" presetID="10" presetClass="entr" presetSubtype="0" fill="hold" grpId="0" nodeType="withEffect">
                                  <p:stCondLst>
                                    <p:cond delay="0"/>
                                  </p:stCondLst>
                                  <p:iterate type="wd">
                                    <p:tmPct val="10000"/>
                                  </p:iterate>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5500"/>
                            </p:stCondLst>
                            <p:childTnLst>
                              <p:par>
                                <p:cTn id="31" presetID="37"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250"/>
                                        <p:tgtEl>
                                          <p:spTgt spid="14"/>
                                        </p:tgtEl>
                                      </p:cBhvr>
                                    </p:animEffect>
                                    <p:anim calcmode="lin" valueType="num">
                                      <p:cBhvr>
                                        <p:cTn id="34" dur="1250" fill="hold"/>
                                        <p:tgtEl>
                                          <p:spTgt spid="14"/>
                                        </p:tgtEl>
                                        <p:attrNameLst>
                                          <p:attrName>ppt_x</p:attrName>
                                        </p:attrNameLst>
                                      </p:cBhvr>
                                      <p:tavLst>
                                        <p:tav tm="0">
                                          <p:val>
                                            <p:strVal val="#ppt_x"/>
                                          </p:val>
                                        </p:tav>
                                        <p:tav tm="100000">
                                          <p:val>
                                            <p:strVal val="#ppt_x"/>
                                          </p:val>
                                        </p:tav>
                                      </p:tavLst>
                                    </p:anim>
                                    <p:anim calcmode="lin" valueType="num">
                                      <p:cBhvr>
                                        <p:cTn id="35" dur="1125" decel="100000" fill="hold"/>
                                        <p:tgtEl>
                                          <p:spTgt spid="14"/>
                                        </p:tgtEl>
                                        <p:attrNameLst>
                                          <p:attrName>ppt_y</p:attrName>
                                        </p:attrNameLst>
                                      </p:cBhvr>
                                      <p:tavLst>
                                        <p:tav tm="0">
                                          <p:val>
                                            <p:strVal val="#ppt_y+1"/>
                                          </p:val>
                                        </p:tav>
                                        <p:tav tm="100000">
                                          <p:val>
                                            <p:strVal val="#ppt_y-.03"/>
                                          </p:val>
                                        </p:tav>
                                      </p:tavLst>
                                    </p:anim>
                                    <p:anim calcmode="lin" valueType="num">
                                      <p:cBhvr>
                                        <p:cTn id="36" dur="125" accel="100000" fill="hold">
                                          <p:stCondLst>
                                            <p:cond delay="1125"/>
                                          </p:stCondLst>
                                        </p:cTn>
                                        <p:tgtEl>
                                          <p:spTgt spid="14"/>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250"/>
                                        <p:tgtEl>
                                          <p:spTgt spid="16"/>
                                        </p:tgtEl>
                                      </p:cBhvr>
                                    </p:animEffect>
                                    <p:anim calcmode="lin" valueType="num">
                                      <p:cBhvr>
                                        <p:cTn id="40" dur="1250" fill="hold"/>
                                        <p:tgtEl>
                                          <p:spTgt spid="16"/>
                                        </p:tgtEl>
                                        <p:attrNameLst>
                                          <p:attrName>ppt_x</p:attrName>
                                        </p:attrNameLst>
                                      </p:cBhvr>
                                      <p:tavLst>
                                        <p:tav tm="0">
                                          <p:val>
                                            <p:strVal val="#ppt_x"/>
                                          </p:val>
                                        </p:tav>
                                        <p:tav tm="100000">
                                          <p:val>
                                            <p:strVal val="#ppt_x"/>
                                          </p:val>
                                        </p:tav>
                                      </p:tavLst>
                                    </p:anim>
                                    <p:anim calcmode="lin" valueType="num">
                                      <p:cBhvr>
                                        <p:cTn id="41" dur="1125" decel="100000" fill="hold"/>
                                        <p:tgtEl>
                                          <p:spTgt spid="16"/>
                                        </p:tgtEl>
                                        <p:attrNameLst>
                                          <p:attrName>ppt_y</p:attrName>
                                        </p:attrNameLst>
                                      </p:cBhvr>
                                      <p:tavLst>
                                        <p:tav tm="0">
                                          <p:val>
                                            <p:strVal val="#ppt_y+1"/>
                                          </p:val>
                                        </p:tav>
                                        <p:tav tm="100000">
                                          <p:val>
                                            <p:strVal val="#ppt_y-.03"/>
                                          </p:val>
                                        </p:tav>
                                      </p:tavLst>
                                    </p:anim>
                                    <p:anim calcmode="lin" valueType="num">
                                      <p:cBhvr>
                                        <p:cTn id="42" dur="125" accel="100000" fill="hold">
                                          <p:stCondLst>
                                            <p:cond delay="1125"/>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hold" display="0">
                  <p:stCondLst>
                    <p:cond delay="indefinite"/>
                  </p:stCondLst>
                  <p:endCondLst>
                    <p:cond evt="onStopAudio" delay="0">
                      <p:tgtEl>
                        <p:sldTgt/>
                      </p:tgtEl>
                    </p:cond>
                  </p:endCondLst>
                </p:cTn>
                <p:tgtEl>
                  <p:spTgt spid="15"/>
                </p:tgtEl>
              </p:cMediaNode>
            </p:audio>
          </p:childTnLst>
        </p:cTn>
      </p:par>
    </p:tnLst>
    <p:bldLst>
      <p:bldP spid="24" grpId="0"/>
      <p:bldP spid="14"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8" name="矩形 47"/>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01716" y="2060198"/>
            <a:ext cx="2059671" cy="2059670"/>
            <a:chOff x="1488557" y="1743739"/>
            <a:chExt cx="2232837" cy="2232837"/>
          </a:xfrm>
        </p:grpSpPr>
        <p:grpSp>
          <p:nvGrpSpPr>
            <p:cNvPr id="12" name="组合 11"/>
            <p:cNvGrpSpPr/>
            <p:nvPr/>
          </p:nvGrpSpPr>
          <p:grpSpPr>
            <a:xfrm>
              <a:off x="1488557" y="1743739"/>
              <a:ext cx="2232837" cy="2232837"/>
              <a:chOff x="1924493" y="1998921"/>
              <a:chExt cx="1935126" cy="1935126"/>
            </a:xfrm>
          </p:grpSpPr>
          <p:sp>
            <p:nvSpPr>
              <p:cNvPr id="14" name="椭圆 13"/>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16" name="圆角矩形 15"/>
          <p:cNvSpPr/>
          <p:nvPr/>
        </p:nvSpPr>
        <p:spPr>
          <a:xfrm>
            <a:off x="719221" y="3877828"/>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城市登记失业率</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130895" y="4728640"/>
            <a:ext cx="4324893" cy="461665"/>
          </a:xfrm>
          <a:prstGeom prst="rect">
            <a:avLst/>
          </a:prstGeom>
          <a:noFill/>
        </p:spPr>
        <p:txBody>
          <a:bodyPr wrap="square" rtlCol="0">
            <a:spAutoFit/>
          </a:bodyPr>
          <a:lstStyle/>
          <a:p>
            <a:pPr algn="ct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4.5%</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4.02%</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8" name="组合 17"/>
          <p:cNvGrpSpPr/>
          <p:nvPr/>
        </p:nvGrpSpPr>
        <p:grpSpPr>
          <a:xfrm>
            <a:off x="5171684" y="2060198"/>
            <a:ext cx="2059671" cy="2059670"/>
            <a:chOff x="1488557" y="1743739"/>
            <a:chExt cx="2232837" cy="2232837"/>
          </a:xfrm>
        </p:grpSpPr>
        <p:grpSp>
          <p:nvGrpSpPr>
            <p:cNvPr id="19" name="组合 18"/>
            <p:cNvGrpSpPr/>
            <p:nvPr/>
          </p:nvGrpSpPr>
          <p:grpSpPr>
            <a:xfrm>
              <a:off x="1488557" y="1743739"/>
              <a:ext cx="2232837" cy="2232837"/>
              <a:chOff x="1924493" y="1998921"/>
              <a:chExt cx="1935126" cy="1935126"/>
            </a:xfrm>
          </p:grpSpPr>
          <p:sp>
            <p:nvSpPr>
              <p:cNvPr id="21" name="椭圆 2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25" name="圆角矩形 24"/>
          <p:cNvSpPr/>
          <p:nvPr/>
        </p:nvSpPr>
        <p:spPr>
          <a:xfrm>
            <a:off x="4889189" y="3877828"/>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农村贫困人口脱贫</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4039073" y="4728640"/>
            <a:ext cx="4324893" cy="461665"/>
          </a:xfrm>
          <a:prstGeom prst="rect">
            <a:avLst/>
          </a:prstGeom>
          <a:noFill/>
        </p:spPr>
        <p:txBody>
          <a:bodyPr wrap="square" rtlCol="0">
            <a:spAutoFit/>
          </a:bodyPr>
          <a:lstStyle/>
          <a:p>
            <a:pPr algn="ct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任务</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万 实际</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1240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万</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28" name="组合 27"/>
          <p:cNvGrpSpPr/>
          <p:nvPr/>
        </p:nvGrpSpPr>
        <p:grpSpPr>
          <a:xfrm>
            <a:off x="9341653" y="2060198"/>
            <a:ext cx="2059671" cy="2059670"/>
            <a:chOff x="1488557" y="1743739"/>
            <a:chExt cx="2232837" cy="2232837"/>
          </a:xfrm>
        </p:grpSpPr>
        <p:grpSp>
          <p:nvGrpSpPr>
            <p:cNvPr id="30" name="组合 29"/>
            <p:cNvGrpSpPr/>
            <p:nvPr/>
          </p:nvGrpSpPr>
          <p:grpSpPr>
            <a:xfrm>
              <a:off x="1488557" y="1743739"/>
              <a:ext cx="2232837" cy="2232837"/>
              <a:chOff x="1924493" y="1998921"/>
              <a:chExt cx="1935126" cy="1935126"/>
            </a:xfrm>
          </p:grpSpPr>
          <p:sp>
            <p:nvSpPr>
              <p:cNvPr id="33" name="椭圆 3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35" name="圆角矩形 34"/>
          <p:cNvSpPr/>
          <p:nvPr/>
        </p:nvSpPr>
        <p:spPr>
          <a:xfrm>
            <a:off x="9059158" y="3877828"/>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方正清刻本悦宋简体" panose="02000000000000000000" pitchFamily="2" charset="-122"/>
                <a:ea typeface="方正清刻本悦宋简体" panose="02000000000000000000" pitchFamily="2" charset="-122"/>
              </a:rPr>
              <a:t>广义货币</a:t>
            </a:r>
            <a:r>
              <a:rPr lang="en-US" altLang="zh-CN" sz="2400" dirty="0" smtClean="0">
                <a:latin typeface="方正清刻本悦宋简体" panose="02000000000000000000" pitchFamily="2" charset="-122"/>
                <a:ea typeface="方正清刻本悦宋简体" panose="02000000000000000000" pitchFamily="2" charset="-122"/>
              </a:rPr>
              <a:t>M2</a:t>
            </a:r>
            <a:r>
              <a:rPr lang="zh-CN" altLang="en-US" sz="2400" dirty="0" smtClean="0">
                <a:latin typeface="方正清刻本悦宋简体" panose="02000000000000000000" pitchFamily="2" charset="-122"/>
                <a:ea typeface="方正清刻本悦宋简体" panose="02000000000000000000" pitchFamily="2" charset="-122"/>
              </a:rPr>
              <a:t>增长</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8209042" y="4728640"/>
            <a:ext cx="4324893" cy="529247"/>
          </a:xfrm>
          <a:prstGeom prst="rect">
            <a:avLst/>
          </a:prstGeom>
          <a:noFill/>
        </p:spPr>
        <p:txBody>
          <a:bodyPr wrap="square" rtlCol="0">
            <a:spAutoFit/>
          </a:bodyPr>
          <a:lstStyle/>
          <a:p>
            <a:pPr algn="ctr">
              <a:lnSpc>
                <a:spcPct val="13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13% </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实际</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11.3%</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7939136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500"/>
                                  </p:stCondLst>
                                  <p:childTnLst>
                                    <p:set>
                                      <p:cBhvr>
                                        <p:cTn id="16" dur="1" fill="hold">
                                          <p:stCondLst>
                                            <p:cond delay="0"/>
                                          </p:stCondLst>
                                        </p:cTn>
                                        <p:tgtEl>
                                          <p:spTgt spid="28"/>
                                        </p:tgtEl>
                                        <p:attrNameLst>
                                          <p:attrName>style.visibility</p:attrName>
                                        </p:attrNameLst>
                                      </p:cBhvr>
                                      <p:to>
                                        <p:strVal val="visible"/>
                                      </p:to>
                                    </p:set>
                                    <p:animScale>
                                      <p:cBhvr>
                                        <p:cTn id="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8"/>
                                        </p:tgtEl>
                                        <p:attrNameLst>
                                          <p:attrName>ppt_x</p:attrName>
                                          <p:attrName>ppt_y</p:attrName>
                                        </p:attrNameLst>
                                      </p:cBhvr>
                                    </p:animMotion>
                                    <p:animEffect transition="in" filter="fade">
                                      <p:cBhvr>
                                        <p:cTn id="19" dur="1000"/>
                                        <p:tgtEl>
                                          <p:spTgt spid="28"/>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outVertical)">
                                      <p:cBhvr>
                                        <p:cTn id="23" dur="500"/>
                                        <p:tgtEl>
                                          <p:spTgt spid="16"/>
                                        </p:tgtEl>
                                      </p:cBhvr>
                                    </p:animEffect>
                                  </p:childTnLst>
                                </p:cTn>
                              </p:par>
                              <p:par>
                                <p:cTn id="24" presetID="16" presetClass="entr" presetSubtype="37" fill="hold" grpId="0" nodeType="withEffect">
                                  <p:stCondLst>
                                    <p:cond delay="250"/>
                                  </p:stCondLst>
                                  <p:childTnLst>
                                    <p:set>
                                      <p:cBhvr>
                                        <p:cTn id="25" dur="1" fill="hold">
                                          <p:stCondLst>
                                            <p:cond delay="0"/>
                                          </p:stCondLst>
                                        </p:cTn>
                                        <p:tgtEl>
                                          <p:spTgt spid="25"/>
                                        </p:tgtEl>
                                        <p:attrNameLst>
                                          <p:attrName>style.visibility</p:attrName>
                                        </p:attrNameLst>
                                      </p:cBhvr>
                                      <p:to>
                                        <p:strVal val="visible"/>
                                      </p:to>
                                    </p:set>
                                    <p:animEffect transition="in" filter="barn(outVertical)">
                                      <p:cBhvr>
                                        <p:cTn id="26" dur="500"/>
                                        <p:tgtEl>
                                          <p:spTgt spid="25"/>
                                        </p:tgtEl>
                                      </p:cBhvr>
                                    </p:animEffect>
                                  </p:childTnLst>
                                </p:cTn>
                              </p:par>
                              <p:par>
                                <p:cTn id="27" presetID="16" presetClass="entr" presetSubtype="37"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Effect transition="in" filter="barn(outVertical)">
                                      <p:cBhvr>
                                        <p:cTn id="29" dur="500"/>
                                        <p:tgtEl>
                                          <p:spTgt spid="3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5" grpId="0" animBg="1"/>
      <p:bldP spid="26" grpId="0"/>
      <p:bldP spid="35" grpId="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8" name="矩形 47"/>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305857" y="1598520"/>
            <a:ext cx="2059671" cy="2059670"/>
            <a:chOff x="1488557" y="1743739"/>
            <a:chExt cx="2232837" cy="2232837"/>
          </a:xfrm>
        </p:grpSpPr>
        <p:grpSp>
          <p:nvGrpSpPr>
            <p:cNvPr id="12" name="组合 11"/>
            <p:cNvGrpSpPr/>
            <p:nvPr/>
          </p:nvGrpSpPr>
          <p:grpSpPr>
            <a:xfrm>
              <a:off x="1488557" y="1743739"/>
              <a:ext cx="2232837" cy="2232837"/>
              <a:chOff x="1924493" y="1998921"/>
              <a:chExt cx="1935126" cy="1935126"/>
            </a:xfrm>
          </p:grpSpPr>
          <p:sp>
            <p:nvSpPr>
              <p:cNvPr id="14" name="椭圆 13"/>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16" name="圆角矩形 15"/>
          <p:cNvSpPr/>
          <p:nvPr/>
        </p:nvSpPr>
        <p:spPr>
          <a:xfrm>
            <a:off x="2023362" y="3416150"/>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基本医保财政补助</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925033" y="4266962"/>
            <a:ext cx="4821319" cy="1754326"/>
          </a:xfrm>
          <a:prstGeom prst="rect">
            <a:avLst/>
          </a:prstGeom>
          <a:noFill/>
        </p:spPr>
        <p:txBody>
          <a:bodyPr wrap="square" rtlCol="0">
            <a:spAutoFit/>
          </a:bodyPr>
          <a:lstStyle/>
          <a:p>
            <a:pPr algn="ctr">
              <a:lnSpc>
                <a:spcPct val="15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任务由每人每年</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380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元提高到</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元 实际每人每年不低于</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元</a:t>
            </a:r>
            <a:endPar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50000"/>
              </a:lnSpc>
            </a:pP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8" name="组合 17"/>
          <p:cNvGrpSpPr/>
          <p:nvPr/>
        </p:nvGrpSpPr>
        <p:grpSpPr>
          <a:xfrm>
            <a:off x="7436423" y="1598520"/>
            <a:ext cx="2059671" cy="2059670"/>
            <a:chOff x="1488557" y="1743739"/>
            <a:chExt cx="2232837" cy="2232837"/>
          </a:xfrm>
        </p:grpSpPr>
        <p:grpSp>
          <p:nvGrpSpPr>
            <p:cNvPr id="19" name="组合 18"/>
            <p:cNvGrpSpPr/>
            <p:nvPr/>
          </p:nvGrpSpPr>
          <p:grpSpPr>
            <a:xfrm>
              <a:off x="1488557" y="1743739"/>
              <a:ext cx="2232837" cy="2232837"/>
              <a:chOff x="1924493" y="1998921"/>
              <a:chExt cx="1935126" cy="1935126"/>
            </a:xfrm>
          </p:grpSpPr>
          <p:sp>
            <p:nvSpPr>
              <p:cNvPr id="21" name="椭圆 2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25" name="圆角矩形 24"/>
          <p:cNvSpPr/>
          <p:nvPr/>
        </p:nvSpPr>
        <p:spPr>
          <a:xfrm>
            <a:off x="7153928" y="3416150"/>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城乡低保标准提高</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6303812" y="4266962"/>
            <a:ext cx="4324893" cy="1200329"/>
          </a:xfrm>
          <a:prstGeom prst="rect">
            <a:avLst/>
          </a:prstGeom>
          <a:noFill/>
        </p:spPr>
        <p:txBody>
          <a:bodyPr wrap="square" rtlCol="0">
            <a:spAutoFit/>
          </a:bodyPr>
          <a:lstStyle/>
          <a:p>
            <a:pPr algn="ctr">
              <a:lnSpc>
                <a:spcPct val="15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分别提高</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5%</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8%</a:t>
            </a:r>
          </a:p>
          <a:p>
            <a:pPr algn="ctr">
              <a:lnSpc>
                <a:spcPct val="15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实际分别提高</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9.7%</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17.8%</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291715315"/>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par>
                          <p:cTn id="15" fill="hold">
                            <p:stCondLst>
                              <p:cond delay="1250"/>
                            </p:stCondLst>
                            <p:childTnLst>
                              <p:par>
                                <p:cTn id="16" presetID="16" presetClass="entr" presetSubtype="37"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Vertical)">
                                      <p:cBhvr>
                                        <p:cTn id="18" dur="500"/>
                                        <p:tgtEl>
                                          <p:spTgt spid="16"/>
                                        </p:tgtEl>
                                      </p:cBhvr>
                                    </p:animEffect>
                                  </p:childTnLst>
                                </p:cTn>
                              </p:par>
                              <p:par>
                                <p:cTn id="19" presetID="16" presetClass="entr" presetSubtype="37" fill="hold" grpId="0" nodeType="withEffect">
                                  <p:stCondLst>
                                    <p:cond delay="250"/>
                                  </p:stCondLst>
                                  <p:childTnLst>
                                    <p:set>
                                      <p:cBhvr>
                                        <p:cTn id="20" dur="1" fill="hold">
                                          <p:stCondLst>
                                            <p:cond delay="0"/>
                                          </p:stCondLst>
                                        </p:cTn>
                                        <p:tgtEl>
                                          <p:spTgt spid="25"/>
                                        </p:tgtEl>
                                        <p:attrNameLst>
                                          <p:attrName>style.visibility</p:attrName>
                                        </p:attrNameLst>
                                      </p:cBhvr>
                                      <p:to>
                                        <p:strVal val="visible"/>
                                      </p:to>
                                    </p:set>
                                    <p:animEffect transition="in" filter="barn(outVertical)">
                                      <p:cBhvr>
                                        <p:cTn id="21" dur="500"/>
                                        <p:tgtEl>
                                          <p:spTgt spid="2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5"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8" name="矩形 47"/>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355394" y="1113895"/>
            <a:ext cx="1686799" cy="1686798"/>
            <a:chOff x="1488557" y="1743739"/>
            <a:chExt cx="2232837" cy="2232837"/>
          </a:xfrm>
        </p:grpSpPr>
        <p:grpSp>
          <p:nvGrpSpPr>
            <p:cNvPr id="12" name="组合 11"/>
            <p:cNvGrpSpPr/>
            <p:nvPr/>
          </p:nvGrpSpPr>
          <p:grpSpPr>
            <a:xfrm>
              <a:off x="1488557" y="1743739"/>
              <a:ext cx="2232837" cy="2232837"/>
              <a:chOff x="1924493" y="1998921"/>
              <a:chExt cx="1935126" cy="1935126"/>
            </a:xfrm>
          </p:grpSpPr>
          <p:sp>
            <p:nvSpPr>
              <p:cNvPr id="14" name="椭圆 13"/>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16" name="圆角矩形 15"/>
          <p:cNvSpPr/>
          <p:nvPr/>
        </p:nvSpPr>
        <p:spPr>
          <a:xfrm>
            <a:off x="1124040" y="2601480"/>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国内生产总值</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988351" y="3058800"/>
            <a:ext cx="2420885" cy="461537"/>
          </a:xfrm>
          <a:prstGeom prst="rect">
            <a:avLst/>
          </a:prstGeom>
          <a:noFill/>
        </p:spPr>
        <p:txBody>
          <a:bodyPr wrap="square" rtlCol="0">
            <a:spAutoFit/>
          </a:bodyPr>
          <a:lstStyle/>
          <a:p>
            <a:pPr algn="ctr">
              <a:lnSpc>
                <a:spcPct val="150000"/>
              </a:lnSpc>
            </a:pP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增长</a:t>
            </a: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6.5%</a:t>
            </a: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左右</a:t>
            </a:r>
            <a:endParaRPr lang="en-US" altLang="zh-CN" dirty="0" smtClean="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8" name="组合 17"/>
          <p:cNvGrpSpPr/>
          <p:nvPr/>
        </p:nvGrpSpPr>
        <p:grpSpPr>
          <a:xfrm>
            <a:off x="5261087" y="1102476"/>
            <a:ext cx="1686799" cy="1686798"/>
            <a:chOff x="1488557" y="1743739"/>
            <a:chExt cx="2232837" cy="2232837"/>
          </a:xfrm>
        </p:grpSpPr>
        <p:grpSp>
          <p:nvGrpSpPr>
            <p:cNvPr id="19" name="组合 18"/>
            <p:cNvGrpSpPr/>
            <p:nvPr/>
          </p:nvGrpSpPr>
          <p:grpSpPr>
            <a:xfrm>
              <a:off x="1488557" y="1743739"/>
              <a:ext cx="2232837" cy="2232837"/>
              <a:chOff x="1924493" y="1998921"/>
              <a:chExt cx="1935126" cy="1935126"/>
            </a:xfrm>
          </p:grpSpPr>
          <p:sp>
            <p:nvSpPr>
              <p:cNvPr id="21" name="椭圆 2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25" name="圆角矩形 24"/>
          <p:cNvSpPr/>
          <p:nvPr/>
        </p:nvSpPr>
        <p:spPr>
          <a:xfrm>
            <a:off x="5029733" y="2590061"/>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居民消费价格</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4894044" y="3047381"/>
            <a:ext cx="2420885" cy="461537"/>
          </a:xfrm>
          <a:prstGeom prst="rect">
            <a:avLst/>
          </a:prstGeom>
          <a:noFill/>
        </p:spPr>
        <p:txBody>
          <a:bodyPr wrap="square" rtlCol="0">
            <a:spAutoFit/>
          </a:bodyPr>
          <a:lstStyle/>
          <a:p>
            <a:pPr algn="ctr">
              <a:lnSpc>
                <a:spcPct val="150000"/>
              </a:lnSpc>
            </a:pP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涨幅</a:t>
            </a: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3%</a:t>
            </a:r>
          </a:p>
        </p:txBody>
      </p:sp>
      <p:grpSp>
        <p:nvGrpSpPr>
          <p:cNvPr id="28" name="组合 27"/>
          <p:cNvGrpSpPr/>
          <p:nvPr/>
        </p:nvGrpSpPr>
        <p:grpSpPr>
          <a:xfrm>
            <a:off x="9039189" y="1113895"/>
            <a:ext cx="1686799" cy="1686798"/>
            <a:chOff x="1488557" y="1743739"/>
            <a:chExt cx="2232837" cy="2232837"/>
          </a:xfrm>
        </p:grpSpPr>
        <p:grpSp>
          <p:nvGrpSpPr>
            <p:cNvPr id="30" name="组合 29"/>
            <p:cNvGrpSpPr/>
            <p:nvPr/>
          </p:nvGrpSpPr>
          <p:grpSpPr>
            <a:xfrm>
              <a:off x="1488557" y="1743739"/>
              <a:ext cx="2232837" cy="2232837"/>
              <a:chOff x="1924493" y="1998921"/>
              <a:chExt cx="1935126" cy="1935126"/>
            </a:xfrm>
          </p:grpSpPr>
          <p:sp>
            <p:nvSpPr>
              <p:cNvPr id="33" name="椭圆 3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35" name="圆角矩形 34"/>
          <p:cNvSpPr/>
          <p:nvPr/>
        </p:nvSpPr>
        <p:spPr>
          <a:xfrm>
            <a:off x="8807835" y="2601480"/>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城镇新增就业</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8672146" y="3058800"/>
            <a:ext cx="2420885" cy="461537"/>
          </a:xfrm>
          <a:prstGeom prst="rect">
            <a:avLst/>
          </a:prstGeom>
          <a:noFill/>
        </p:spPr>
        <p:txBody>
          <a:bodyPr wrap="square" rtlCol="0">
            <a:spAutoFit/>
          </a:bodyPr>
          <a:lstStyle/>
          <a:p>
            <a:pPr algn="ctr">
              <a:lnSpc>
                <a:spcPct val="150000"/>
              </a:lnSpc>
            </a:pP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1100</a:t>
            </a: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万以上</a:t>
            </a:r>
            <a:endParaRPr lang="en-US" altLang="zh-CN" dirty="0" smtClean="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37" name="组合 36"/>
          <p:cNvGrpSpPr/>
          <p:nvPr/>
        </p:nvGrpSpPr>
        <p:grpSpPr>
          <a:xfrm>
            <a:off x="1355394" y="3899705"/>
            <a:ext cx="1686799" cy="1686798"/>
            <a:chOff x="1488557" y="1743739"/>
            <a:chExt cx="2232837" cy="2232837"/>
          </a:xfrm>
        </p:grpSpPr>
        <p:grpSp>
          <p:nvGrpSpPr>
            <p:cNvPr id="38" name="组合 37"/>
            <p:cNvGrpSpPr/>
            <p:nvPr/>
          </p:nvGrpSpPr>
          <p:grpSpPr>
            <a:xfrm>
              <a:off x="1488557" y="1743739"/>
              <a:ext cx="2232837" cy="2232837"/>
              <a:chOff x="1924493" y="1998921"/>
              <a:chExt cx="1935126" cy="1935126"/>
            </a:xfrm>
          </p:grpSpPr>
          <p:sp>
            <p:nvSpPr>
              <p:cNvPr id="40" name="椭圆 39"/>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9" name="图片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42" name="圆角矩形 41"/>
          <p:cNvSpPr/>
          <p:nvPr/>
        </p:nvSpPr>
        <p:spPr>
          <a:xfrm>
            <a:off x="1124040" y="5387290"/>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城市登记失业率</a:t>
            </a:r>
            <a:endParaRPr lang="zh-CN" altLang="en-US" dirty="0">
              <a:latin typeface="方正清刻本悦宋简体" panose="02000000000000000000" pitchFamily="2" charset="-122"/>
              <a:ea typeface="方正清刻本悦宋简体" panose="02000000000000000000" pitchFamily="2" charset="-122"/>
            </a:endParaRPr>
          </a:p>
        </p:txBody>
      </p:sp>
      <p:sp>
        <p:nvSpPr>
          <p:cNvPr id="43" name="文本框 42"/>
          <p:cNvSpPr txBox="1"/>
          <p:nvPr/>
        </p:nvSpPr>
        <p:spPr>
          <a:xfrm>
            <a:off x="988351" y="5844610"/>
            <a:ext cx="2420885" cy="461537"/>
          </a:xfrm>
          <a:prstGeom prst="rect">
            <a:avLst/>
          </a:prstGeom>
          <a:noFill/>
        </p:spPr>
        <p:txBody>
          <a:bodyPr wrap="square" rtlCol="0">
            <a:spAutoFit/>
          </a:bodyPr>
          <a:lstStyle/>
          <a:p>
            <a:pPr algn="ctr">
              <a:lnSpc>
                <a:spcPct val="150000"/>
              </a:lnSpc>
            </a:pP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4.5%</a:t>
            </a: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以内</a:t>
            </a:r>
            <a:endParaRPr lang="en-US" altLang="zh-CN" dirty="0" smtClean="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44" name="组合 43"/>
          <p:cNvGrpSpPr/>
          <p:nvPr/>
        </p:nvGrpSpPr>
        <p:grpSpPr>
          <a:xfrm>
            <a:off x="5261087" y="3888286"/>
            <a:ext cx="1686799" cy="1686798"/>
            <a:chOff x="1488557" y="1743739"/>
            <a:chExt cx="2232837" cy="2232837"/>
          </a:xfrm>
        </p:grpSpPr>
        <p:grpSp>
          <p:nvGrpSpPr>
            <p:cNvPr id="45" name="组合 44"/>
            <p:cNvGrpSpPr/>
            <p:nvPr/>
          </p:nvGrpSpPr>
          <p:grpSpPr>
            <a:xfrm>
              <a:off x="1488557" y="1743739"/>
              <a:ext cx="2232837" cy="2232837"/>
              <a:chOff x="1924493" y="1998921"/>
              <a:chExt cx="1935126" cy="1935126"/>
            </a:xfrm>
          </p:grpSpPr>
          <p:sp>
            <p:nvSpPr>
              <p:cNvPr id="47" name="椭圆 46"/>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图片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7" y="2153717"/>
              <a:ext cx="1520169" cy="1357293"/>
            </a:xfrm>
            <a:prstGeom prst="rect">
              <a:avLst/>
            </a:prstGeom>
          </p:spPr>
        </p:pic>
      </p:grpSp>
      <p:sp>
        <p:nvSpPr>
          <p:cNvPr id="50" name="圆角矩形 49"/>
          <p:cNvSpPr/>
          <p:nvPr/>
        </p:nvSpPr>
        <p:spPr>
          <a:xfrm>
            <a:off x="5029733" y="5375871"/>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财政赤字</a:t>
            </a:r>
            <a:endParaRPr lang="zh-CN" altLang="en-US" dirty="0">
              <a:latin typeface="方正清刻本悦宋简体" panose="02000000000000000000" pitchFamily="2" charset="-122"/>
              <a:ea typeface="方正清刻本悦宋简体" panose="02000000000000000000" pitchFamily="2" charset="-122"/>
            </a:endParaRPr>
          </a:p>
        </p:txBody>
      </p:sp>
      <p:sp>
        <p:nvSpPr>
          <p:cNvPr id="51" name="文本框 50"/>
          <p:cNvSpPr txBox="1"/>
          <p:nvPr/>
        </p:nvSpPr>
        <p:spPr>
          <a:xfrm>
            <a:off x="4894044" y="5833191"/>
            <a:ext cx="2420885" cy="461537"/>
          </a:xfrm>
          <a:prstGeom prst="rect">
            <a:avLst/>
          </a:prstGeom>
          <a:noFill/>
        </p:spPr>
        <p:txBody>
          <a:bodyPr wrap="square" rtlCol="0">
            <a:spAutoFit/>
          </a:bodyPr>
          <a:lstStyle/>
          <a:p>
            <a:pPr algn="ctr">
              <a:lnSpc>
                <a:spcPct val="150000"/>
              </a:lnSpc>
            </a:pP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2.38</a:t>
            </a: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万亿</a:t>
            </a:r>
            <a:endParaRPr lang="en-US" altLang="zh-CN" dirty="0" smtClean="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2" name="组合 51"/>
          <p:cNvGrpSpPr/>
          <p:nvPr/>
        </p:nvGrpSpPr>
        <p:grpSpPr>
          <a:xfrm>
            <a:off x="9039189" y="3899705"/>
            <a:ext cx="1686799" cy="1686798"/>
            <a:chOff x="1488557" y="1743739"/>
            <a:chExt cx="2232837" cy="2232837"/>
          </a:xfrm>
        </p:grpSpPr>
        <p:grpSp>
          <p:nvGrpSpPr>
            <p:cNvPr id="53" name="组合 52"/>
            <p:cNvGrpSpPr/>
            <p:nvPr/>
          </p:nvGrpSpPr>
          <p:grpSpPr>
            <a:xfrm>
              <a:off x="1488557" y="1743739"/>
              <a:ext cx="2232837" cy="2232837"/>
              <a:chOff x="1924493" y="1998921"/>
              <a:chExt cx="1935126" cy="1935126"/>
            </a:xfrm>
          </p:grpSpPr>
          <p:sp>
            <p:nvSpPr>
              <p:cNvPr id="55" name="椭圆 54"/>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4" name="图片 5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7" name="圆角矩形 56"/>
          <p:cNvSpPr/>
          <p:nvPr/>
        </p:nvSpPr>
        <p:spPr>
          <a:xfrm>
            <a:off x="8807835" y="5387290"/>
            <a:ext cx="2149506" cy="457320"/>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清刻本悦宋简体" panose="02000000000000000000" pitchFamily="2" charset="-122"/>
                <a:ea typeface="方正清刻本悦宋简体" panose="02000000000000000000" pitchFamily="2" charset="-122"/>
              </a:rPr>
              <a:t>赤字率</a:t>
            </a:r>
            <a:endParaRPr lang="zh-CN" altLang="en-US" dirty="0">
              <a:latin typeface="方正清刻本悦宋简体" panose="02000000000000000000" pitchFamily="2" charset="-122"/>
              <a:ea typeface="方正清刻本悦宋简体" panose="02000000000000000000" pitchFamily="2" charset="-122"/>
            </a:endParaRPr>
          </a:p>
        </p:txBody>
      </p:sp>
      <p:sp>
        <p:nvSpPr>
          <p:cNvPr id="58" name="文本框 57"/>
          <p:cNvSpPr txBox="1"/>
          <p:nvPr/>
        </p:nvSpPr>
        <p:spPr>
          <a:xfrm>
            <a:off x="8672146" y="5844610"/>
            <a:ext cx="2420885" cy="461537"/>
          </a:xfrm>
          <a:prstGeom prst="rect">
            <a:avLst/>
          </a:prstGeom>
          <a:noFill/>
        </p:spPr>
        <p:txBody>
          <a:bodyPr wrap="square" rtlCol="0">
            <a:spAutoFit/>
          </a:bodyPr>
          <a:lstStyle/>
          <a:p>
            <a:pPr algn="ctr">
              <a:lnSpc>
                <a:spcPct val="150000"/>
              </a:lnSpc>
            </a:pPr>
            <a:r>
              <a:rPr lang="en-US" altLang="zh-CN" dirty="0" smtClean="0">
                <a:solidFill>
                  <a:schemeClr val="accent1"/>
                </a:solidFill>
                <a:latin typeface="方正清刻本悦宋简体" panose="02000000000000000000" pitchFamily="2" charset="-122"/>
                <a:ea typeface="方正清刻本悦宋简体" panose="02000000000000000000" pitchFamily="2" charset="-122"/>
              </a:rPr>
              <a:t>3%</a:t>
            </a:r>
            <a:r>
              <a:rPr lang="zh-CN" altLang="en-US" dirty="0" smtClean="0">
                <a:solidFill>
                  <a:schemeClr val="accent1"/>
                </a:solidFill>
                <a:latin typeface="方正清刻本悦宋简体" panose="02000000000000000000" pitchFamily="2" charset="-122"/>
                <a:ea typeface="方正清刻本悦宋简体" panose="02000000000000000000" pitchFamily="2" charset="-122"/>
              </a:rPr>
              <a:t>与去年持平</a:t>
            </a:r>
            <a:endParaRPr lang="en-US" altLang="zh-CN" dirty="0" smtClean="0">
              <a:solidFill>
                <a:schemeClr val="accent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59131694"/>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500"/>
                                  </p:stCondLst>
                                  <p:childTnLst>
                                    <p:set>
                                      <p:cBhvr>
                                        <p:cTn id="16" dur="1" fill="hold">
                                          <p:stCondLst>
                                            <p:cond delay="0"/>
                                          </p:stCondLst>
                                        </p:cTn>
                                        <p:tgtEl>
                                          <p:spTgt spid="28"/>
                                        </p:tgtEl>
                                        <p:attrNameLst>
                                          <p:attrName>style.visibility</p:attrName>
                                        </p:attrNameLst>
                                      </p:cBhvr>
                                      <p:to>
                                        <p:strVal val="visible"/>
                                      </p:to>
                                    </p:set>
                                    <p:animScale>
                                      <p:cBhvr>
                                        <p:cTn id="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8"/>
                                        </p:tgtEl>
                                        <p:attrNameLst>
                                          <p:attrName>ppt_x</p:attrName>
                                          <p:attrName>ppt_y</p:attrName>
                                        </p:attrNameLst>
                                      </p:cBhvr>
                                    </p:animMotion>
                                    <p:animEffect transition="in" filter="fade">
                                      <p:cBhvr>
                                        <p:cTn id="19" dur="1000"/>
                                        <p:tgtEl>
                                          <p:spTgt spid="28"/>
                                        </p:tgtEl>
                                      </p:cBhvr>
                                    </p:animEffect>
                                  </p:childTnLst>
                                </p:cTn>
                              </p:par>
                              <p:par>
                                <p:cTn id="20" presetID="52" presetClass="entr" presetSubtype="0" fill="hold" nodeType="withEffect">
                                  <p:stCondLst>
                                    <p:cond delay="750"/>
                                  </p:stCondLst>
                                  <p:childTnLst>
                                    <p:set>
                                      <p:cBhvr>
                                        <p:cTn id="21" dur="1" fill="hold">
                                          <p:stCondLst>
                                            <p:cond delay="0"/>
                                          </p:stCondLst>
                                        </p:cTn>
                                        <p:tgtEl>
                                          <p:spTgt spid="37"/>
                                        </p:tgtEl>
                                        <p:attrNameLst>
                                          <p:attrName>style.visibility</p:attrName>
                                        </p:attrNameLst>
                                      </p:cBhvr>
                                      <p:to>
                                        <p:strVal val="visible"/>
                                      </p:to>
                                    </p:set>
                                    <p:animScale>
                                      <p:cBhvr>
                                        <p:cTn id="22"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7"/>
                                        </p:tgtEl>
                                        <p:attrNameLst>
                                          <p:attrName>ppt_x</p:attrName>
                                          <p:attrName>ppt_y</p:attrName>
                                        </p:attrNameLst>
                                      </p:cBhvr>
                                    </p:animMotion>
                                    <p:animEffect transition="in" filter="fade">
                                      <p:cBhvr>
                                        <p:cTn id="24" dur="1000"/>
                                        <p:tgtEl>
                                          <p:spTgt spid="37"/>
                                        </p:tgtEl>
                                      </p:cBhvr>
                                    </p:animEffect>
                                  </p:childTnLst>
                                </p:cTn>
                              </p:par>
                              <p:par>
                                <p:cTn id="25" presetID="52" presetClass="entr" presetSubtype="0" fill="hold" nodeType="withEffect">
                                  <p:stCondLst>
                                    <p:cond delay="1000"/>
                                  </p:stCondLst>
                                  <p:childTnLst>
                                    <p:set>
                                      <p:cBhvr>
                                        <p:cTn id="26" dur="1" fill="hold">
                                          <p:stCondLst>
                                            <p:cond delay="0"/>
                                          </p:stCondLst>
                                        </p:cTn>
                                        <p:tgtEl>
                                          <p:spTgt spid="44"/>
                                        </p:tgtEl>
                                        <p:attrNameLst>
                                          <p:attrName>style.visibility</p:attrName>
                                        </p:attrNameLst>
                                      </p:cBhvr>
                                      <p:to>
                                        <p:strVal val="visible"/>
                                      </p:to>
                                    </p:set>
                                    <p:animScale>
                                      <p:cBhvr>
                                        <p:cTn id="2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4"/>
                                        </p:tgtEl>
                                        <p:attrNameLst>
                                          <p:attrName>ppt_x</p:attrName>
                                          <p:attrName>ppt_y</p:attrName>
                                        </p:attrNameLst>
                                      </p:cBhvr>
                                    </p:animMotion>
                                    <p:animEffect transition="in" filter="fade">
                                      <p:cBhvr>
                                        <p:cTn id="29" dur="1000"/>
                                        <p:tgtEl>
                                          <p:spTgt spid="44"/>
                                        </p:tgtEl>
                                      </p:cBhvr>
                                    </p:animEffect>
                                  </p:childTnLst>
                                </p:cTn>
                              </p:par>
                              <p:par>
                                <p:cTn id="30" presetID="52" presetClass="entr" presetSubtype="0" fill="hold" nodeType="withEffect">
                                  <p:stCondLst>
                                    <p:cond delay="1250"/>
                                  </p:stCondLst>
                                  <p:childTnLst>
                                    <p:set>
                                      <p:cBhvr>
                                        <p:cTn id="31" dur="1" fill="hold">
                                          <p:stCondLst>
                                            <p:cond delay="0"/>
                                          </p:stCondLst>
                                        </p:cTn>
                                        <p:tgtEl>
                                          <p:spTgt spid="52"/>
                                        </p:tgtEl>
                                        <p:attrNameLst>
                                          <p:attrName>style.visibility</p:attrName>
                                        </p:attrNameLst>
                                      </p:cBhvr>
                                      <p:to>
                                        <p:strVal val="visible"/>
                                      </p:to>
                                    </p:set>
                                    <p:animScale>
                                      <p:cBhvr>
                                        <p:cTn id="3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52"/>
                                        </p:tgtEl>
                                        <p:attrNameLst>
                                          <p:attrName>ppt_x</p:attrName>
                                          <p:attrName>ppt_y</p:attrName>
                                        </p:attrNameLst>
                                      </p:cBhvr>
                                    </p:animMotion>
                                    <p:animEffect transition="in" filter="fade">
                                      <p:cBhvr>
                                        <p:cTn id="34" dur="1000"/>
                                        <p:tgtEl>
                                          <p:spTgt spid="52"/>
                                        </p:tgtEl>
                                      </p:cBhvr>
                                    </p:animEffect>
                                  </p:childTnLst>
                                </p:cTn>
                              </p:par>
                            </p:childTnLst>
                          </p:cTn>
                        </p:par>
                        <p:par>
                          <p:cTn id="35" fill="hold">
                            <p:stCondLst>
                              <p:cond delay="2250"/>
                            </p:stCondLst>
                            <p:childTnLst>
                              <p:par>
                                <p:cTn id="36" presetID="16" presetClass="entr" presetSubtype="37"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outVertical)">
                                      <p:cBhvr>
                                        <p:cTn id="38" dur="500"/>
                                        <p:tgtEl>
                                          <p:spTgt spid="16"/>
                                        </p:tgtEl>
                                      </p:cBhvr>
                                    </p:animEffect>
                                  </p:childTnLst>
                                </p:cTn>
                              </p:par>
                              <p:par>
                                <p:cTn id="39" presetID="16" presetClass="entr" presetSubtype="37" fill="hold" grpId="0" nodeType="withEffect">
                                  <p:stCondLst>
                                    <p:cond delay="250"/>
                                  </p:stCondLst>
                                  <p:childTnLst>
                                    <p:set>
                                      <p:cBhvr>
                                        <p:cTn id="40" dur="1" fill="hold">
                                          <p:stCondLst>
                                            <p:cond delay="0"/>
                                          </p:stCondLst>
                                        </p:cTn>
                                        <p:tgtEl>
                                          <p:spTgt spid="25"/>
                                        </p:tgtEl>
                                        <p:attrNameLst>
                                          <p:attrName>style.visibility</p:attrName>
                                        </p:attrNameLst>
                                      </p:cBhvr>
                                      <p:to>
                                        <p:strVal val="visible"/>
                                      </p:to>
                                    </p:set>
                                    <p:animEffect transition="in" filter="barn(outVertical)">
                                      <p:cBhvr>
                                        <p:cTn id="41" dur="500"/>
                                        <p:tgtEl>
                                          <p:spTgt spid="25"/>
                                        </p:tgtEl>
                                      </p:cBhvr>
                                    </p:animEffect>
                                  </p:childTnLst>
                                </p:cTn>
                              </p:par>
                              <p:par>
                                <p:cTn id="42" presetID="16" presetClass="entr" presetSubtype="37" fill="hold" grpId="0" nodeType="withEffect">
                                  <p:stCondLst>
                                    <p:cond delay="500"/>
                                  </p:stCondLst>
                                  <p:childTnLst>
                                    <p:set>
                                      <p:cBhvr>
                                        <p:cTn id="43" dur="1" fill="hold">
                                          <p:stCondLst>
                                            <p:cond delay="0"/>
                                          </p:stCondLst>
                                        </p:cTn>
                                        <p:tgtEl>
                                          <p:spTgt spid="35"/>
                                        </p:tgtEl>
                                        <p:attrNameLst>
                                          <p:attrName>style.visibility</p:attrName>
                                        </p:attrNameLst>
                                      </p:cBhvr>
                                      <p:to>
                                        <p:strVal val="visible"/>
                                      </p:to>
                                    </p:set>
                                    <p:animEffect transition="in" filter="barn(outVertical)">
                                      <p:cBhvr>
                                        <p:cTn id="44" dur="500"/>
                                        <p:tgtEl>
                                          <p:spTgt spid="35"/>
                                        </p:tgtEl>
                                      </p:cBhvr>
                                    </p:animEffect>
                                  </p:childTnLst>
                                </p:cTn>
                              </p:par>
                              <p:par>
                                <p:cTn id="45" presetID="16" presetClass="entr" presetSubtype="37" fill="hold" grpId="0" nodeType="withEffect">
                                  <p:stCondLst>
                                    <p:cond delay="750"/>
                                  </p:stCondLst>
                                  <p:childTnLst>
                                    <p:set>
                                      <p:cBhvr>
                                        <p:cTn id="46" dur="1" fill="hold">
                                          <p:stCondLst>
                                            <p:cond delay="0"/>
                                          </p:stCondLst>
                                        </p:cTn>
                                        <p:tgtEl>
                                          <p:spTgt spid="42"/>
                                        </p:tgtEl>
                                        <p:attrNameLst>
                                          <p:attrName>style.visibility</p:attrName>
                                        </p:attrNameLst>
                                      </p:cBhvr>
                                      <p:to>
                                        <p:strVal val="visible"/>
                                      </p:to>
                                    </p:set>
                                    <p:animEffect transition="in" filter="barn(outVertical)">
                                      <p:cBhvr>
                                        <p:cTn id="47" dur="500"/>
                                        <p:tgtEl>
                                          <p:spTgt spid="42"/>
                                        </p:tgtEl>
                                      </p:cBhvr>
                                    </p:animEffect>
                                  </p:childTnLst>
                                </p:cTn>
                              </p:par>
                              <p:par>
                                <p:cTn id="48" presetID="16" presetClass="entr" presetSubtype="37" fill="hold" grpId="0" nodeType="withEffect">
                                  <p:stCondLst>
                                    <p:cond delay="1000"/>
                                  </p:stCondLst>
                                  <p:childTnLst>
                                    <p:set>
                                      <p:cBhvr>
                                        <p:cTn id="49" dur="1" fill="hold">
                                          <p:stCondLst>
                                            <p:cond delay="0"/>
                                          </p:stCondLst>
                                        </p:cTn>
                                        <p:tgtEl>
                                          <p:spTgt spid="50"/>
                                        </p:tgtEl>
                                        <p:attrNameLst>
                                          <p:attrName>style.visibility</p:attrName>
                                        </p:attrNameLst>
                                      </p:cBhvr>
                                      <p:to>
                                        <p:strVal val="visible"/>
                                      </p:to>
                                    </p:set>
                                    <p:animEffect transition="in" filter="barn(outVertical)">
                                      <p:cBhvr>
                                        <p:cTn id="50" dur="500"/>
                                        <p:tgtEl>
                                          <p:spTgt spid="50"/>
                                        </p:tgtEl>
                                      </p:cBhvr>
                                    </p:animEffect>
                                  </p:childTnLst>
                                </p:cTn>
                              </p:par>
                              <p:par>
                                <p:cTn id="51" presetID="16" presetClass="entr" presetSubtype="37" fill="hold" grpId="0" nodeType="withEffect">
                                  <p:stCondLst>
                                    <p:cond delay="1250"/>
                                  </p:stCondLst>
                                  <p:childTnLst>
                                    <p:set>
                                      <p:cBhvr>
                                        <p:cTn id="52" dur="1" fill="hold">
                                          <p:stCondLst>
                                            <p:cond delay="0"/>
                                          </p:stCondLst>
                                        </p:cTn>
                                        <p:tgtEl>
                                          <p:spTgt spid="57"/>
                                        </p:tgtEl>
                                        <p:attrNameLst>
                                          <p:attrName>style.visibility</p:attrName>
                                        </p:attrNameLst>
                                      </p:cBhvr>
                                      <p:to>
                                        <p:strVal val="visible"/>
                                      </p:to>
                                    </p:set>
                                    <p:animEffect transition="in" filter="barn(outVertical)">
                                      <p:cBhvr>
                                        <p:cTn id="53" dur="500"/>
                                        <p:tgtEl>
                                          <p:spTgt spid="57"/>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5" grpId="0" animBg="1"/>
      <p:bldP spid="26" grpId="0"/>
      <p:bldP spid="35" grpId="0" animBg="1"/>
      <p:bldP spid="36" grpId="0"/>
      <p:bldP spid="42" grpId="0" animBg="1"/>
      <p:bldP spid="43" grpId="0"/>
      <p:bldP spid="50" grpId="0" animBg="1"/>
      <p:bldP spid="51" grpId="0"/>
      <p:bldP spid="57" grpId="0" animBg="1"/>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8" name="矩形 47"/>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96000" y="2205767"/>
            <a:ext cx="5438986" cy="1137556"/>
          </a:xfrm>
          <a:prstGeom prst="rect">
            <a:avLst/>
          </a:prstGeom>
          <a:noFill/>
        </p:spPr>
        <p:txBody>
          <a:bodyPr wrap="square" rtlCol="0">
            <a:spAutoFit/>
          </a:bodyPr>
          <a:lstStyle/>
          <a:p>
            <a:pPr>
              <a:lnSpc>
                <a:spcPct val="130000"/>
              </a:lnSpc>
            </a:pPr>
            <a:r>
              <a:rPr lang="zh-CN" altLang="en-US" dirty="0" smtClean="0">
                <a:solidFill>
                  <a:schemeClr val="tx1">
                    <a:lumMod val="85000"/>
                    <a:lumOff val="15000"/>
                  </a:schemeClr>
                </a:solidFill>
                <a:latin typeface="+mn-ea"/>
              </a:rPr>
              <a:t>坚决打好蓝天保卫战。今年二氧化硫、氮氧化物排放量要分别下降</a:t>
            </a:r>
            <a:r>
              <a:rPr lang="en-US" altLang="zh-CN" dirty="0" smtClean="0">
                <a:solidFill>
                  <a:schemeClr val="tx1">
                    <a:lumMod val="85000"/>
                    <a:lumOff val="15000"/>
                  </a:schemeClr>
                </a:solidFill>
                <a:latin typeface="+mn-ea"/>
              </a:rPr>
              <a:t>3%</a:t>
            </a:r>
            <a:r>
              <a:rPr lang="zh-CN" altLang="en-US" dirty="0" smtClean="0">
                <a:solidFill>
                  <a:schemeClr val="tx1">
                    <a:lumMod val="85000"/>
                    <a:lumOff val="15000"/>
                  </a:schemeClr>
                </a:solidFill>
                <a:latin typeface="+mn-ea"/>
              </a:rPr>
              <a:t>，重点地区细颗粒物（</a:t>
            </a:r>
            <a:r>
              <a:rPr lang="en-US" altLang="zh-CN" dirty="0" smtClean="0">
                <a:solidFill>
                  <a:schemeClr val="tx1">
                    <a:lumMod val="85000"/>
                    <a:lumOff val="15000"/>
                  </a:schemeClr>
                </a:solidFill>
                <a:latin typeface="+mn-ea"/>
              </a:rPr>
              <a:t>PM2.5</a:t>
            </a:r>
            <a:r>
              <a:rPr lang="zh-CN" altLang="en-US" dirty="0" smtClean="0">
                <a:solidFill>
                  <a:schemeClr val="tx1">
                    <a:lumMod val="85000"/>
                    <a:lumOff val="15000"/>
                  </a:schemeClr>
                </a:solidFill>
                <a:latin typeface="+mn-ea"/>
              </a:rPr>
              <a:t>）浓度明显下降。</a:t>
            </a:r>
            <a:endParaRPr lang="zh-CN" altLang="en-US" dirty="0">
              <a:solidFill>
                <a:schemeClr val="tx1">
                  <a:lumMod val="85000"/>
                  <a:lumOff val="15000"/>
                </a:schemeClr>
              </a:solidFill>
              <a:latin typeface="+mn-ea"/>
            </a:endParaRPr>
          </a:p>
        </p:txBody>
      </p:sp>
      <p:sp>
        <p:nvSpPr>
          <p:cNvPr id="14" name="文本框 13"/>
          <p:cNvSpPr txBox="1"/>
          <p:nvPr/>
        </p:nvSpPr>
        <p:spPr>
          <a:xfrm>
            <a:off x="1545462" y="1347521"/>
            <a:ext cx="2271626" cy="742191"/>
          </a:xfrm>
          <a:prstGeom prst="rect">
            <a:avLst/>
          </a:prstGeom>
          <a:noFill/>
        </p:spPr>
        <p:txBody>
          <a:bodyPr wrap="square" rtlCol="0">
            <a:spAutoFit/>
          </a:bodyPr>
          <a:lstStyle/>
          <a:p>
            <a:pPr>
              <a:lnSpc>
                <a:spcPct val="150000"/>
              </a:lnSpc>
            </a:pPr>
            <a:r>
              <a:rPr lang="zh-CN" altLang="en-US" sz="3200" dirty="0" smtClean="0">
                <a:solidFill>
                  <a:schemeClr val="accent1"/>
                </a:solidFill>
                <a:latin typeface="方正清刻本悦宋简体" panose="02000000000000000000" pitchFamily="2" charset="-122"/>
                <a:ea typeface="方正清刻本悦宋简体" panose="02000000000000000000" pitchFamily="2" charset="-122"/>
              </a:rPr>
              <a:t>蓝天保卫战</a:t>
            </a:r>
            <a:endParaRPr lang="zh-CN" altLang="en-US" sz="32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5" name="组合 14"/>
          <p:cNvGrpSpPr/>
          <p:nvPr/>
        </p:nvGrpSpPr>
        <p:grpSpPr>
          <a:xfrm>
            <a:off x="852770" y="1499255"/>
            <a:ext cx="563526" cy="563526"/>
            <a:chOff x="852770" y="1754441"/>
            <a:chExt cx="563526" cy="563526"/>
          </a:xfrm>
        </p:grpSpPr>
        <p:sp>
          <p:nvSpPr>
            <p:cNvPr id="16" name="矩形 15"/>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18" name="文本框 17"/>
          <p:cNvSpPr txBox="1"/>
          <p:nvPr/>
        </p:nvSpPr>
        <p:spPr>
          <a:xfrm>
            <a:off x="6649994" y="2205767"/>
            <a:ext cx="5438986" cy="1021433"/>
          </a:xfrm>
          <a:prstGeom prst="rect">
            <a:avLst/>
          </a:prstGeom>
          <a:noFill/>
        </p:spPr>
        <p:txBody>
          <a:bodyPr wrap="square" rtlCol="0">
            <a:spAutoFit/>
          </a:bodyPr>
          <a:lstStyle/>
          <a:p>
            <a:pPr>
              <a:lnSpc>
                <a:spcPct val="130000"/>
              </a:lnSpc>
            </a:pPr>
            <a:r>
              <a:rPr lang="zh-CN" altLang="en-US" sz="1600" dirty="0" smtClean="0">
                <a:solidFill>
                  <a:schemeClr val="tx1">
                    <a:lumMod val="85000"/>
                    <a:lumOff val="15000"/>
                  </a:schemeClr>
                </a:solidFill>
                <a:latin typeface="+mn-ea"/>
              </a:rPr>
              <a:t>坚持住房的居住属性，落实地方政府主体责任，加快建立和完善促进房地产市场平稳健康发展的长效机制，以市场为主满足多层次需求，以政府为主提供基本保障。</a:t>
            </a:r>
            <a:endParaRPr lang="zh-CN" altLang="en-US" sz="1600" dirty="0">
              <a:solidFill>
                <a:schemeClr val="tx1">
                  <a:lumMod val="85000"/>
                  <a:lumOff val="15000"/>
                </a:schemeClr>
              </a:solidFill>
              <a:latin typeface="+mn-ea"/>
            </a:endParaRPr>
          </a:p>
        </p:txBody>
      </p:sp>
      <p:sp>
        <p:nvSpPr>
          <p:cNvPr id="19" name="文本框 18"/>
          <p:cNvSpPr txBox="1"/>
          <p:nvPr/>
        </p:nvSpPr>
        <p:spPr>
          <a:xfrm>
            <a:off x="7499456" y="1347521"/>
            <a:ext cx="2271626" cy="742191"/>
          </a:xfrm>
          <a:prstGeom prst="rect">
            <a:avLst/>
          </a:prstGeom>
          <a:noFill/>
        </p:spPr>
        <p:txBody>
          <a:bodyPr wrap="square" rtlCol="0">
            <a:spAutoFit/>
          </a:bodyPr>
          <a:lstStyle/>
          <a:p>
            <a:pPr>
              <a:lnSpc>
                <a:spcPct val="150000"/>
              </a:lnSpc>
            </a:pPr>
            <a:r>
              <a:rPr lang="zh-CN" altLang="en-US" sz="3200" dirty="0" smtClean="0">
                <a:solidFill>
                  <a:schemeClr val="accent1"/>
                </a:solidFill>
                <a:latin typeface="方正清刻本悦宋简体" panose="02000000000000000000" pitchFamily="2" charset="-122"/>
                <a:ea typeface="方正清刻本悦宋简体" panose="02000000000000000000" pitchFamily="2" charset="-122"/>
              </a:rPr>
              <a:t>居住属性</a:t>
            </a:r>
            <a:endParaRPr lang="zh-CN" altLang="en-US" sz="32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20" name="组合 19"/>
          <p:cNvGrpSpPr/>
          <p:nvPr/>
        </p:nvGrpSpPr>
        <p:grpSpPr>
          <a:xfrm>
            <a:off x="6806764" y="1499255"/>
            <a:ext cx="563526" cy="563526"/>
            <a:chOff x="852770" y="1754441"/>
            <a:chExt cx="563526" cy="563526"/>
          </a:xfrm>
        </p:grpSpPr>
        <p:sp>
          <p:nvSpPr>
            <p:cNvPr id="21" name="矩形 2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911" y="1769949"/>
              <a:ext cx="504000" cy="504000"/>
            </a:xfrm>
            <a:prstGeom prst="rect">
              <a:avLst/>
            </a:prstGeom>
          </p:spPr>
        </p:pic>
      </p:grpSp>
      <p:sp>
        <p:nvSpPr>
          <p:cNvPr id="25" name="文本框 24"/>
          <p:cNvSpPr txBox="1"/>
          <p:nvPr/>
        </p:nvSpPr>
        <p:spPr>
          <a:xfrm>
            <a:off x="696000" y="4847733"/>
            <a:ext cx="5438986" cy="417358"/>
          </a:xfrm>
          <a:prstGeom prst="rect">
            <a:avLst/>
          </a:prstGeom>
          <a:noFill/>
        </p:spPr>
        <p:txBody>
          <a:bodyPr wrap="square" rtlCol="0">
            <a:spAutoFit/>
          </a:bodyPr>
          <a:lstStyle/>
          <a:p>
            <a:pPr>
              <a:lnSpc>
                <a:spcPct val="130000"/>
              </a:lnSpc>
            </a:pPr>
            <a:r>
              <a:rPr lang="zh-CN" altLang="en-US" dirty="0" smtClean="0">
                <a:solidFill>
                  <a:schemeClr val="tx1">
                    <a:lumMod val="85000"/>
                    <a:lumOff val="15000"/>
                  </a:schemeClr>
                </a:solidFill>
                <a:latin typeface="+mn-ea"/>
              </a:rPr>
              <a:t>扩大数字家庭、在线教育等信息消费。</a:t>
            </a:r>
            <a:endParaRPr lang="zh-CN" altLang="en-US" dirty="0">
              <a:solidFill>
                <a:schemeClr val="tx1">
                  <a:lumMod val="85000"/>
                  <a:lumOff val="15000"/>
                </a:schemeClr>
              </a:solidFill>
              <a:latin typeface="+mn-ea"/>
            </a:endParaRPr>
          </a:p>
        </p:txBody>
      </p:sp>
      <p:sp>
        <p:nvSpPr>
          <p:cNvPr id="26" name="文本框 25"/>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smtClean="0">
                <a:solidFill>
                  <a:schemeClr val="accent1"/>
                </a:solidFill>
                <a:latin typeface="方正清刻本悦宋简体" panose="02000000000000000000" pitchFamily="2" charset="-122"/>
                <a:ea typeface="方正清刻本悦宋简体" panose="02000000000000000000" pitchFamily="2" charset="-122"/>
              </a:rPr>
              <a:t>数字家庭</a:t>
            </a:r>
            <a:endParaRPr lang="zh-CN" altLang="en-US" sz="32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28" name="组合 27"/>
          <p:cNvGrpSpPr/>
          <p:nvPr/>
        </p:nvGrpSpPr>
        <p:grpSpPr>
          <a:xfrm>
            <a:off x="852770" y="4141221"/>
            <a:ext cx="563526" cy="563526"/>
            <a:chOff x="852770" y="1754441"/>
            <a:chExt cx="563526" cy="563526"/>
          </a:xfrm>
        </p:grpSpPr>
        <p:sp>
          <p:nvSpPr>
            <p:cNvPr id="30" name="矩形 29"/>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9544" y="1844298"/>
              <a:ext cx="504000" cy="365217"/>
            </a:xfrm>
            <a:prstGeom prst="rect">
              <a:avLst/>
            </a:prstGeom>
          </p:spPr>
        </p:pic>
      </p:grpSp>
      <p:sp>
        <p:nvSpPr>
          <p:cNvPr id="33" name="文本框 32"/>
          <p:cNvSpPr txBox="1"/>
          <p:nvPr/>
        </p:nvSpPr>
        <p:spPr>
          <a:xfrm>
            <a:off x="6649994" y="4847733"/>
            <a:ext cx="5438986" cy="1341521"/>
          </a:xfrm>
          <a:prstGeom prst="rect">
            <a:avLst/>
          </a:prstGeom>
          <a:noFill/>
        </p:spPr>
        <p:txBody>
          <a:bodyPr wrap="square" rtlCol="0">
            <a:spAutoFit/>
          </a:bodyPr>
          <a:lstStyle/>
          <a:p>
            <a:pPr>
              <a:lnSpc>
                <a:spcPct val="130000"/>
              </a:lnSpc>
            </a:pPr>
            <a:r>
              <a:rPr lang="zh-CN" altLang="en-US" sz="1600" dirty="0" smtClean="0">
                <a:solidFill>
                  <a:schemeClr val="tx1">
                    <a:lumMod val="85000"/>
                    <a:lumOff val="15000"/>
                  </a:schemeClr>
                </a:solidFill>
                <a:latin typeface="+mn-ea"/>
              </a:rPr>
              <a:t>今年网络提速降费要迈出更大步伐，年内全部取消手机国内长途和漫游费，大幅降低中小企业互联网专线接入资费，降低国际长途电话费，推动“互联网</a:t>
            </a:r>
            <a:r>
              <a:rPr lang="en-US" altLang="zh-CN" sz="1600" dirty="0" smtClean="0">
                <a:solidFill>
                  <a:schemeClr val="tx1">
                    <a:lumMod val="85000"/>
                    <a:lumOff val="15000"/>
                  </a:schemeClr>
                </a:solidFill>
                <a:latin typeface="+mn-ea"/>
              </a:rPr>
              <a:t>+”</a:t>
            </a:r>
            <a:r>
              <a:rPr lang="zh-CN" altLang="en-US" sz="1600" dirty="0" smtClean="0">
                <a:solidFill>
                  <a:schemeClr val="tx1">
                    <a:lumMod val="85000"/>
                    <a:lumOff val="15000"/>
                  </a:schemeClr>
                </a:solidFill>
                <a:latin typeface="+mn-ea"/>
              </a:rPr>
              <a:t>深入发展、促进数字经济加快成长，让企业广泛受益、群众普遍受惠。</a:t>
            </a:r>
            <a:endParaRPr lang="zh-CN" altLang="en-US" sz="1600" dirty="0">
              <a:solidFill>
                <a:schemeClr val="tx1">
                  <a:lumMod val="85000"/>
                  <a:lumOff val="15000"/>
                </a:schemeClr>
              </a:solidFill>
              <a:latin typeface="+mn-ea"/>
            </a:endParaRPr>
          </a:p>
        </p:txBody>
      </p:sp>
      <p:sp>
        <p:nvSpPr>
          <p:cNvPr id="34" name="文本框 33"/>
          <p:cNvSpPr txBox="1"/>
          <p:nvPr/>
        </p:nvSpPr>
        <p:spPr>
          <a:xfrm>
            <a:off x="7499456" y="3989487"/>
            <a:ext cx="2271626" cy="742191"/>
          </a:xfrm>
          <a:prstGeom prst="rect">
            <a:avLst/>
          </a:prstGeom>
          <a:noFill/>
        </p:spPr>
        <p:txBody>
          <a:bodyPr wrap="square" rtlCol="0">
            <a:spAutoFit/>
          </a:bodyPr>
          <a:lstStyle/>
          <a:p>
            <a:pPr>
              <a:lnSpc>
                <a:spcPct val="150000"/>
              </a:lnSpc>
            </a:pPr>
            <a:r>
              <a:rPr lang="zh-CN" altLang="en-US" sz="3200" dirty="0" smtClean="0">
                <a:solidFill>
                  <a:schemeClr val="accent1"/>
                </a:solidFill>
                <a:latin typeface="方正清刻本悦宋简体" panose="02000000000000000000" pitchFamily="2" charset="-122"/>
                <a:ea typeface="方正清刻本悦宋简体" panose="02000000000000000000" pitchFamily="2" charset="-122"/>
              </a:rPr>
              <a:t>数字经济</a:t>
            </a:r>
            <a:endParaRPr lang="zh-CN" altLang="en-US" sz="32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35" name="组合 34"/>
          <p:cNvGrpSpPr/>
          <p:nvPr/>
        </p:nvGrpSpPr>
        <p:grpSpPr>
          <a:xfrm>
            <a:off x="6806764" y="4141221"/>
            <a:ext cx="563526" cy="563526"/>
            <a:chOff x="852770" y="1754441"/>
            <a:chExt cx="563526" cy="563526"/>
          </a:xfrm>
        </p:grpSpPr>
        <p:sp>
          <p:nvSpPr>
            <p:cNvPr id="36" name="矩形 35"/>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911" y="1780582"/>
              <a:ext cx="504000" cy="504000"/>
            </a:xfrm>
            <a:prstGeom prst="rect">
              <a:avLst/>
            </a:prstGeom>
          </p:spPr>
        </p:pic>
      </p:grpSp>
    </p:spTree>
    <p:extLst>
      <p:ext uri="{BB962C8B-B14F-4D97-AF65-F5344CB8AC3E}">
        <p14:creationId xmlns:p14="http://schemas.microsoft.com/office/powerpoint/2010/main" val="1283179460"/>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16" presetClass="entr" presetSubtype="4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500"/>
                                        <p:tgtEl>
                                          <p:spTgt spid="1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37"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900" decel="100000" fill="hold"/>
                                        <p:tgtEl>
                                          <p:spTgt spid="1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500"/>
                            </p:stCondLst>
                            <p:childTnLst>
                              <p:par>
                                <p:cTn id="35" presetID="3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900" decel="100000" fill="hold"/>
                                        <p:tgtEl>
                                          <p:spTgt spid="1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par>
                          <p:cTn id="49" fill="hold">
                            <p:stCondLst>
                              <p:cond delay="5500"/>
                            </p:stCondLst>
                            <p:childTnLst>
                              <p:par>
                                <p:cTn id="50" presetID="37"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900" decel="100000" fill="hold"/>
                                        <p:tgtEl>
                                          <p:spTgt spid="2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par>
                          <p:cTn id="64" fill="hold">
                            <p:stCondLst>
                              <p:cond delay="7500"/>
                            </p:stCondLst>
                            <p:childTnLst>
                              <p:par>
                                <p:cTn id="65" presetID="37"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900" decel="100000" fill="hold"/>
                                        <p:tgtEl>
                                          <p:spTgt spid="3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P spid="25" grpId="0"/>
      <p:bldP spid="26"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888088" y="1268760"/>
            <a:ext cx="2558056" cy="995209"/>
            <a:chOff x="1944455" y="1919268"/>
            <a:chExt cx="5380133" cy="746407"/>
          </a:xfrm>
        </p:grpSpPr>
        <p:sp>
          <p:nvSpPr>
            <p:cNvPr id="15" name="矩形 14"/>
            <p:cNvSpPr/>
            <p:nvPr/>
          </p:nvSpPr>
          <p:spPr>
            <a:xfrm>
              <a:off x="1944455" y="1919268"/>
              <a:ext cx="5380133" cy="746407"/>
            </a:xfrm>
            <a:prstGeom prst="rect">
              <a:avLst/>
            </a:prstGeom>
          </p:spPr>
          <p:txBody>
            <a:bodyPr wrap="square">
              <a:spAutoFit/>
            </a:bodyPr>
            <a:lstStyle/>
            <a:p>
              <a:pPr algn="ctr" fontAlgn="auto">
                <a:spcBef>
                  <a:spcPts val="0"/>
                </a:spcBef>
                <a:spcAft>
                  <a:spcPts val="0"/>
                </a:spcAft>
              </a:pPr>
              <a:r>
                <a:rPr lang="zh-CN" altLang="en-US" sz="5867" dirty="0" smtClean="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第二章</a:t>
              </a:r>
              <a:endParaRPr lang="en-US" altLang="zh-CN" sz="5867" dirty="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16" name="矩形 15"/>
            <p:cNvSpPr/>
            <p:nvPr/>
          </p:nvSpPr>
          <p:spPr>
            <a:xfrm>
              <a:off x="1944455" y="1919268"/>
              <a:ext cx="5380133" cy="746407"/>
            </a:xfrm>
            <a:prstGeom prst="rect">
              <a:avLst/>
            </a:prstGeom>
          </p:spPr>
          <p:txBody>
            <a:bodyPr wrap="square">
              <a:spAutoFit/>
            </a:bodyPr>
            <a:lstStyle/>
            <a:p>
              <a:pPr algn="ctr" fontAlgn="auto">
                <a:spcBef>
                  <a:spcPts val="0"/>
                </a:spcBef>
                <a:spcAft>
                  <a:spcPts val="0"/>
                </a:spcAft>
              </a:pPr>
              <a:r>
                <a:rPr lang="zh-CN" altLang="en-US" sz="5867" dirty="0" smtClean="0">
                  <a:ln w="22225">
                    <a:noFill/>
                  </a:ln>
                  <a:gradFill flip="none" rotWithShape="1">
                    <a:gsLst>
                      <a:gs pos="0">
                        <a:srgbClr val="E61E18"/>
                      </a:gs>
                      <a:gs pos="100000">
                        <a:srgbClr val="9A1E23"/>
                      </a:gs>
                    </a:gsLst>
                    <a:lin ang="0" scaled="1"/>
                    <a:tileRect/>
                  </a:gradFill>
                  <a:latin typeface="微软雅黑"/>
                  <a:ea typeface="微软雅黑"/>
                </a:rPr>
                <a:t>第</a:t>
              </a:r>
              <a:r>
                <a:rPr lang="zh-CN" altLang="en-US" sz="5867" dirty="0">
                  <a:ln w="22225">
                    <a:noFill/>
                  </a:ln>
                  <a:gradFill flip="none" rotWithShape="1">
                    <a:gsLst>
                      <a:gs pos="0">
                        <a:srgbClr val="E61E18"/>
                      </a:gs>
                      <a:gs pos="100000">
                        <a:srgbClr val="9A1E23"/>
                      </a:gs>
                    </a:gsLst>
                    <a:lin ang="0" scaled="1"/>
                    <a:tileRect/>
                  </a:gradFill>
                  <a:latin typeface="微软雅黑"/>
                  <a:ea typeface="微软雅黑"/>
                </a:rPr>
                <a:t>二</a:t>
              </a:r>
              <a:r>
                <a:rPr lang="zh-CN" altLang="en-US" sz="5867" dirty="0" smtClean="0">
                  <a:ln w="22225">
                    <a:noFill/>
                  </a:ln>
                  <a:gradFill flip="none" rotWithShape="1">
                    <a:gsLst>
                      <a:gs pos="0">
                        <a:srgbClr val="E61E18"/>
                      </a:gs>
                      <a:gs pos="100000">
                        <a:srgbClr val="9A1E23"/>
                      </a:gs>
                    </a:gsLst>
                    <a:lin ang="0" scaled="1"/>
                    <a:tileRect/>
                  </a:gradFill>
                  <a:latin typeface="微软雅黑"/>
                  <a:ea typeface="微软雅黑"/>
                </a:rPr>
                <a:t>章</a:t>
              </a:r>
              <a:endParaRPr lang="en-US" altLang="zh-CN" sz="5867" dirty="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7" name="组合 16"/>
          <p:cNvGrpSpPr/>
          <p:nvPr/>
        </p:nvGrpSpPr>
        <p:grpSpPr>
          <a:xfrm>
            <a:off x="5631457" y="2911787"/>
            <a:ext cx="5071317" cy="830997"/>
            <a:chOff x="-3435686" y="1254899"/>
            <a:chExt cx="12878141" cy="623248"/>
          </a:xfrm>
        </p:grpSpPr>
        <p:sp>
          <p:nvSpPr>
            <p:cNvPr id="18" name="矩形 17"/>
            <p:cNvSpPr/>
            <p:nvPr/>
          </p:nvSpPr>
          <p:spPr>
            <a:xfrm>
              <a:off x="-2839075" y="1254899"/>
              <a:ext cx="11684924" cy="623248"/>
            </a:xfrm>
            <a:prstGeom prst="rect">
              <a:avLst/>
            </a:prstGeom>
          </p:spPr>
          <p:txBody>
            <a:bodyPr wrap="square">
              <a:spAutoFit/>
            </a:bodyPr>
            <a:lstStyle/>
            <a:p>
              <a:pPr algn="ctr" fontAlgn="auto">
                <a:spcBef>
                  <a:spcPts val="0"/>
                </a:spcBef>
                <a:spcAft>
                  <a:spcPts val="0"/>
                </a:spcAft>
              </a:pPr>
              <a:r>
                <a:rPr lang="zh-CN" altLang="en-US" sz="4800" dirty="0" smtClean="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今年的工作目标</a:t>
              </a:r>
              <a:endParaRPr lang="en-US" altLang="zh-CN" sz="4800" dirty="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19" name="矩形 18"/>
            <p:cNvSpPr/>
            <p:nvPr/>
          </p:nvSpPr>
          <p:spPr>
            <a:xfrm>
              <a:off x="-3435686" y="1254899"/>
              <a:ext cx="12878141" cy="623248"/>
            </a:xfrm>
            <a:prstGeom prst="rect">
              <a:avLst/>
            </a:prstGeom>
          </p:spPr>
          <p:txBody>
            <a:bodyPr wrap="square">
              <a:spAutoFit/>
            </a:bodyPr>
            <a:lstStyle/>
            <a:p>
              <a:pPr algn="ctr" fontAlgn="auto">
                <a:spcBef>
                  <a:spcPts val="0"/>
                </a:spcBef>
                <a:spcAft>
                  <a:spcPts val="0"/>
                </a:spcAft>
              </a:pPr>
              <a:r>
                <a:rPr lang="zh-CN" altLang="en-US" sz="4800" dirty="0" smtClean="0">
                  <a:ln w="22225">
                    <a:noFill/>
                  </a:ln>
                  <a:gradFill flip="none" rotWithShape="1">
                    <a:gsLst>
                      <a:gs pos="0">
                        <a:srgbClr val="E61E18"/>
                      </a:gs>
                      <a:gs pos="100000">
                        <a:srgbClr val="9A1E23"/>
                      </a:gs>
                    </a:gsLst>
                    <a:lin ang="0" scaled="1"/>
                    <a:tileRect/>
                  </a:gradFill>
                  <a:latin typeface="微软雅黑"/>
                  <a:ea typeface="微软雅黑"/>
                </a:rPr>
                <a:t>今年的工作目标</a:t>
              </a:r>
              <a:endParaRPr lang="en-US" altLang="zh-CN" sz="4800" dirty="0">
                <a:ln w="22225">
                  <a:noFill/>
                </a:ln>
                <a:gradFill flip="none" rotWithShape="1">
                  <a:gsLst>
                    <a:gs pos="0">
                      <a:srgbClr val="E61E18"/>
                    </a:gs>
                    <a:gs pos="100000">
                      <a:srgbClr val="9A1E23"/>
                    </a:gs>
                  </a:gsLst>
                  <a:lin ang="0" scaled="1"/>
                  <a:tileRect/>
                </a:gradFill>
                <a:latin typeface="微软雅黑"/>
                <a:ea typeface="微软雅黑"/>
              </a:endParaRPr>
            </a:p>
          </p:txBody>
        </p:sp>
      </p:gr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4964179" y="1212614"/>
            <a:ext cx="1524337" cy="1107503"/>
          </a:xfrm>
          <a:prstGeom prst="rect">
            <a:avLst/>
          </a:prstGeom>
        </p:spPr>
      </p:pic>
    </p:spTree>
    <p:extLst>
      <p:ext uri="{BB962C8B-B14F-4D97-AF65-F5344CB8AC3E}">
        <p14:creationId xmlns:p14="http://schemas.microsoft.com/office/powerpoint/2010/main" val="1999228364"/>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6" dur="1000" fill="hold"/>
                                        <p:tgtEl>
                                          <p:spTgt spid="14"/>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4"/>
                                        </p:tgtEl>
                                      </p:cBhvr>
                                    </p:animEffect>
                                  </p:childTnLst>
                                </p:cTn>
                              </p:par>
                            </p:childTnLst>
                          </p:cTn>
                        </p:par>
                        <p:par>
                          <p:cTn id="21" fill="hold">
                            <p:stCondLst>
                              <p:cond delay="2000"/>
                            </p:stCondLst>
                            <p:childTnLst>
                              <p:par>
                                <p:cTn id="22" presetID="16" presetClass="entr" presetSubtype="37"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outVertical)">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866027" y="26121"/>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0" name="Group 85"/>
          <p:cNvGrpSpPr/>
          <p:nvPr/>
        </p:nvGrpSpPr>
        <p:grpSpPr>
          <a:xfrm>
            <a:off x="620298" y="1602506"/>
            <a:ext cx="605701" cy="605701"/>
            <a:chOff x="1200150" y="3768725"/>
            <a:chExt cx="446088" cy="446088"/>
          </a:xfrm>
          <a:solidFill>
            <a:schemeClr val="accent1"/>
          </a:solidFill>
        </p:grpSpPr>
        <p:sp>
          <p:nvSpPr>
            <p:cNvPr id="11"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sp>
        <p:nvSpPr>
          <p:cNvPr id="14" name="矩形 13"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1329465" y="1715765"/>
            <a:ext cx="9248045" cy="461665"/>
          </a:xfrm>
          <a:prstGeom prst="rect">
            <a:avLst/>
          </a:prstGeom>
        </p:spPr>
        <p:txBody>
          <a:bodyPr wrap="none">
            <a:spAutoFit/>
          </a:bodyPr>
          <a:lstStyle/>
          <a:p>
            <a:pPr fontAlgn="auto">
              <a:spcBef>
                <a:spcPts val="0"/>
              </a:spcBef>
              <a:spcAft>
                <a:spcPts val="0"/>
              </a:spcAft>
            </a:pPr>
            <a:r>
              <a:rPr lang="zh-CN" altLang="en-US" sz="2400">
                <a:solidFill>
                  <a:srgbClr val="AF0B06">
                    <a:lumMod val="90000"/>
                    <a:lumOff val="10000"/>
                  </a:srgbClr>
                </a:solidFill>
                <a:latin typeface="微软雅黑" panose="020B0503020204020204" charset="-122"/>
                <a:ea typeface="微软雅黑" panose="020B0503020204020204" charset="-122"/>
              </a:rPr>
              <a:t>目标一：国内生产总值增长</a:t>
            </a:r>
            <a:r>
              <a:rPr lang="en-US" altLang="zh-CN" sz="2400">
                <a:solidFill>
                  <a:srgbClr val="AF0B06">
                    <a:lumMod val="90000"/>
                    <a:lumOff val="10000"/>
                  </a:srgbClr>
                </a:solidFill>
                <a:latin typeface="微软雅黑" panose="020B0503020204020204" charset="-122"/>
                <a:ea typeface="微软雅黑" panose="020B0503020204020204" charset="-122"/>
              </a:rPr>
              <a:t>6.5%</a:t>
            </a:r>
            <a:r>
              <a:rPr lang="zh-CN" altLang="en-US" sz="2400">
                <a:solidFill>
                  <a:srgbClr val="AF0B06">
                    <a:lumMod val="90000"/>
                    <a:lumOff val="10000"/>
                  </a:srgbClr>
                </a:solidFill>
                <a:latin typeface="微软雅黑" panose="020B0503020204020204" charset="-122"/>
                <a:ea typeface="微软雅黑" panose="020B0503020204020204" charset="-122"/>
              </a:rPr>
              <a:t>左右，在实际工作中争取更好结果</a:t>
            </a:r>
            <a:endParaRPr lang="en-US" altLang="zh-CN" sz="3733">
              <a:solidFill>
                <a:srgbClr val="AF0B06">
                  <a:lumMod val="90000"/>
                  <a:lumOff val="10000"/>
                </a:srgbClr>
              </a:solidFill>
              <a:latin typeface="微软雅黑 Light"/>
              <a:ea typeface="微软雅黑"/>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602" y="2445222"/>
            <a:ext cx="4217188" cy="2814271"/>
          </a:xfrm>
          <a:prstGeom prst="rect">
            <a:avLst/>
          </a:prstGeom>
          <a:ln w="19050">
            <a:solidFill>
              <a:schemeClr val="bg1"/>
            </a:solidFill>
          </a:ln>
          <a:effectLst>
            <a:outerShdw blurRad="50800" dist="38100" dir="5400000" algn="t" rotWithShape="0">
              <a:prstClr val="black">
                <a:alpha val="40000"/>
              </a:prstClr>
            </a:outerShdw>
          </a:effectLst>
        </p:spPr>
      </p:pic>
      <p:sp>
        <p:nvSpPr>
          <p:cNvPr id="16" name="矩形 15"/>
          <p:cNvSpPr/>
          <p:nvPr/>
        </p:nvSpPr>
        <p:spPr>
          <a:xfrm>
            <a:off x="5828665" y="2385501"/>
            <a:ext cx="5297665" cy="1708160"/>
          </a:xfrm>
          <a:prstGeom prst="rect">
            <a:avLst/>
          </a:prstGeom>
        </p:spPr>
        <p:txBody>
          <a:bodyPr wrap="square">
            <a:spAutoFit/>
          </a:bodyPr>
          <a:lstStyle/>
          <a:p>
            <a:pPr fontAlgn="auto">
              <a:lnSpc>
                <a:spcPct val="150000"/>
              </a:lnSpc>
              <a:spcBef>
                <a:spcPts val="800"/>
              </a:spcBef>
              <a:spcAft>
                <a:spcPts val="0"/>
              </a:spcAft>
            </a:pPr>
            <a:r>
              <a:rPr lang="zh-CN" altLang="en-US" sz="1400" b="0" dirty="0">
                <a:solidFill>
                  <a:prstClr val="black">
                    <a:lumMod val="85000"/>
                    <a:lumOff val="15000"/>
                  </a:prstClr>
                </a:solidFill>
                <a:latin typeface="Arial"/>
                <a:ea typeface="微软雅黑"/>
              </a:rPr>
              <a:t>这里输入简单的文字概述这里输入简单字概述这里输入简单简单的文字概述，这里输入简单的文字概述这里输入简单字概述这里输入简单简单的文字概述，这里输入简单的文字概述这里输入简单字概述这里输入简单简单的文字概述，这里输入简单的文字概述这里输入简单字概述这里输入简单简单的文字概述；</a:t>
            </a:r>
          </a:p>
        </p:txBody>
      </p:sp>
      <p:sp>
        <p:nvSpPr>
          <p:cNvPr id="17" name="矩形 16"/>
          <p:cNvSpPr/>
          <p:nvPr/>
        </p:nvSpPr>
        <p:spPr>
          <a:xfrm>
            <a:off x="5902384" y="4202086"/>
            <a:ext cx="5297665" cy="1061829"/>
          </a:xfrm>
          <a:prstGeom prst="rect">
            <a:avLst/>
          </a:prstGeom>
        </p:spPr>
        <p:txBody>
          <a:bodyPr wrap="square">
            <a:spAutoFit/>
          </a:bodyPr>
          <a:lstStyle/>
          <a:p>
            <a:pPr fontAlgn="auto">
              <a:lnSpc>
                <a:spcPct val="150000"/>
              </a:lnSpc>
              <a:spcBef>
                <a:spcPts val="800"/>
              </a:spcBef>
              <a:spcAft>
                <a:spcPts val="0"/>
              </a:spcAft>
            </a:pPr>
            <a:r>
              <a:rPr lang="zh-CN" altLang="en-US" sz="1400" b="0" dirty="0">
                <a:solidFill>
                  <a:prstClr val="black">
                    <a:lumMod val="85000"/>
                    <a:lumOff val="15000"/>
                  </a:prstClr>
                </a:solidFill>
                <a:latin typeface="Arial"/>
                <a:ea typeface="微软雅黑"/>
              </a:rPr>
              <a:t>这里输入简单的文字概述这里输入简单字概述这里输入简单简单的文字概述，这里输入简单的文字概述这里输入简单字概述这里输入简单简单的文字概述；</a:t>
            </a:r>
          </a:p>
        </p:txBody>
      </p:sp>
    </p:spTree>
    <p:extLst>
      <p:ext uri="{BB962C8B-B14F-4D97-AF65-F5344CB8AC3E}">
        <p14:creationId xmlns:p14="http://schemas.microsoft.com/office/powerpoint/2010/main" val="2269995373"/>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866027" y="26121"/>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0" name="Group 85"/>
          <p:cNvGrpSpPr/>
          <p:nvPr/>
        </p:nvGrpSpPr>
        <p:grpSpPr>
          <a:xfrm>
            <a:off x="620298" y="1602506"/>
            <a:ext cx="605701" cy="605701"/>
            <a:chOff x="1200150" y="3768725"/>
            <a:chExt cx="446088" cy="446088"/>
          </a:xfrm>
          <a:solidFill>
            <a:schemeClr val="accent1"/>
          </a:solidFill>
        </p:grpSpPr>
        <p:sp>
          <p:nvSpPr>
            <p:cNvPr id="11"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sp>
        <p:nvSpPr>
          <p:cNvPr id="14" name="矩形 13"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1329465" y="1715765"/>
            <a:ext cx="5277407" cy="461665"/>
          </a:xfrm>
          <a:prstGeom prst="rect">
            <a:avLst/>
          </a:prstGeom>
        </p:spPr>
        <p:txBody>
          <a:bodyPr wrap="none">
            <a:spAutoFit/>
          </a:bodyPr>
          <a:lstStyle/>
          <a:p>
            <a:pPr fontAlgn="auto">
              <a:spcBef>
                <a:spcPts val="0"/>
              </a:spcBef>
              <a:spcAft>
                <a:spcPts val="0"/>
              </a:spcAft>
            </a:pPr>
            <a:r>
              <a:rPr lang="zh-CN" altLang="en-US" sz="2400">
                <a:solidFill>
                  <a:srgbClr val="AF0B06">
                    <a:lumMod val="90000"/>
                    <a:lumOff val="10000"/>
                  </a:srgbClr>
                </a:solidFill>
                <a:latin typeface="微软雅黑" panose="020B0503020204020204" charset="-122"/>
                <a:ea typeface="微软雅黑" panose="020B0503020204020204" charset="-122"/>
              </a:rPr>
              <a:t>目标二：居民消费价格涨幅</a:t>
            </a:r>
            <a:r>
              <a:rPr lang="en-US" altLang="zh-CN" sz="2400">
                <a:solidFill>
                  <a:srgbClr val="AF0B06">
                    <a:lumMod val="90000"/>
                    <a:lumOff val="10000"/>
                  </a:srgbClr>
                </a:solidFill>
                <a:latin typeface="微软雅黑" panose="020B0503020204020204" charset="-122"/>
                <a:ea typeface="微软雅黑" panose="020B0503020204020204" charset="-122"/>
              </a:rPr>
              <a:t>3%</a:t>
            </a:r>
            <a:r>
              <a:rPr lang="zh-CN" altLang="en-US" sz="2400">
                <a:solidFill>
                  <a:srgbClr val="AF0B06">
                    <a:lumMod val="90000"/>
                    <a:lumOff val="10000"/>
                  </a:srgbClr>
                </a:solidFill>
                <a:latin typeface="微软雅黑" panose="020B0503020204020204" charset="-122"/>
                <a:ea typeface="微软雅黑" panose="020B0503020204020204" charset="-122"/>
              </a:rPr>
              <a:t>左右；</a:t>
            </a:r>
            <a:endParaRPr lang="en-US" altLang="zh-CN" sz="3733">
              <a:solidFill>
                <a:srgbClr val="AF0B06">
                  <a:lumMod val="90000"/>
                  <a:lumOff val="10000"/>
                </a:srgbClr>
              </a:solidFill>
              <a:latin typeface="微软雅黑 Light"/>
              <a:ea typeface="微软雅黑"/>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297" y="2639907"/>
            <a:ext cx="3201811" cy="213454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3727" y="2639907"/>
            <a:ext cx="3201811" cy="2134540"/>
          </a:xfrm>
          <a:prstGeom prst="rect">
            <a:avLst/>
          </a:prstGeom>
        </p:spPr>
      </p:pic>
      <p:grpSp>
        <p:nvGrpSpPr>
          <p:cNvPr id="2" name="组合 1"/>
          <p:cNvGrpSpPr/>
          <p:nvPr/>
        </p:nvGrpSpPr>
        <p:grpSpPr>
          <a:xfrm>
            <a:off x="7324232" y="2639907"/>
            <a:ext cx="4867769" cy="2134540"/>
            <a:chOff x="7324232" y="2639907"/>
            <a:chExt cx="4867769" cy="2134540"/>
          </a:xfrm>
        </p:grpSpPr>
        <p:sp>
          <p:nvSpPr>
            <p:cNvPr id="17" name="矩形 16"/>
            <p:cNvSpPr/>
            <p:nvPr/>
          </p:nvSpPr>
          <p:spPr>
            <a:xfrm>
              <a:off x="7324232" y="2639907"/>
              <a:ext cx="4867769" cy="2134540"/>
            </a:xfrm>
            <a:prstGeom prst="rect">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18" name="矩形 17"/>
            <p:cNvSpPr/>
            <p:nvPr/>
          </p:nvSpPr>
          <p:spPr>
            <a:xfrm>
              <a:off x="7367156" y="2712344"/>
              <a:ext cx="4750365" cy="2031325"/>
            </a:xfrm>
            <a:prstGeom prst="rect">
              <a:avLst/>
            </a:prstGeom>
          </p:spPr>
          <p:txBody>
            <a:bodyPr wrap="square">
              <a:spAutoFit/>
            </a:bodyPr>
            <a:lstStyle/>
            <a:p>
              <a:pPr fontAlgn="auto">
                <a:lnSpc>
                  <a:spcPct val="150000"/>
                </a:lnSpc>
                <a:spcBef>
                  <a:spcPts val="800"/>
                </a:spcBef>
                <a:spcAft>
                  <a:spcPts val="0"/>
                </a:spcAft>
              </a:pPr>
              <a:r>
                <a:rPr lang="zh-CN" altLang="en-US" sz="1400" b="0" dirty="0">
                  <a:solidFill>
                    <a:prstClr val="white"/>
                  </a:solidFill>
                  <a:latin typeface="Arial"/>
                  <a:ea typeface="微软雅黑"/>
                </a:rPr>
                <a:t>这里输入简单的文字概述这里输入简单字概述这里输入简单简单的文字概述，这里输入简单的文字概述这里输入简单字概述这里输入简单简单的文字概述，这里输入简单的文字概述这里输入简单字概述这里输入简单简单的文字概述，这里输入简单的文字概述这里输入简单字概述这里输入简单简单的文字概述；</a:t>
              </a:r>
            </a:p>
          </p:txBody>
        </p:sp>
      </p:grpSp>
    </p:spTree>
    <p:extLst>
      <p:ext uri="{BB962C8B-B14F-4D97-AF65-F5344CB8AC3E}">
        <p14:creationId xmlns:p14="http://schemas.microsoft.com/office/powerpoint/2010/main" val="19462295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2000"/>
                            </p:stCondLst>
                            <p:childTnLst>
                              <p:par>
                                <p:cTn id="21" presetID="18" presetClass="entr" presetSubtype="1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866027" y="26121"/>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3" name="Group 85"/>
          <p:cNvGrpSpPr/>
          <p:nvPr/>
        </p:nvGrpSpPr>
        <p:grpSpPr>
          <a:xfrm>
            <a:off x="250843" y="1311203"/>
            <a:ext cx="605701" cy="605701"/>
            <a:chOff x="1200150" y="3768725"/>
            <a:chExt cx="446088" cy="446088"/>
          </a:xfrm>
          <a:solidFill>
            <a:schemeClr val="accent1"/>
          </a:solidFill>
        </p:grpSpPr>
        <p:sp>
          <p:nvSpPr>
            <p:cNvPr id="1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sp>
        <p:nvSpPr>
          <p:cNvPr id="17" name="矩形 16"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860742" y="1252543"/>
            <a:ext cx="9389109" cy="646331"/>
          </a:xfrm>
          <a:prstGeom prst="rect">
            <a:avLst/>
          </a:prstGeom>
        </p:spPr>
        <p:txBody>
          <a:bodyPr wrap="none">
            <a:spAutoFit/>
          </a:bodyPr>
          <a:lstStyle/>
          <a:p>
            <a:pPr fontAlgn="auto">
              <a:lnSpc>
                <a:spcPct val="150000"/>
              </a:lnSpc>
              <a:spcBef>
                <a:spcPts val="0"/>
              </a:spcBef>
              <a:spcAft>
                <a:spcPts val="0"/>
              </a:spcAft>
            </a:pPr>
            <a:r>
              <a:rPr lang="zh-CN" altLang="en-US" sz="2400" dirty="0">
                <a:solidFill>
                  <a:srgbClr val="AF0B06">
                    <a:lumMod val="90000"/>
                    <a:lumOff val="10000"/>
                  </a:srgbClr>
                </a:solidFill>
                <a:latin typeface="微软雅黑" panose="020B0503020204020204" charset="-122"/>
                <a:ea typeface="微软雅黑" panose="020B0503020204020204" charset="-122"/>
              </a:rPr>
              <a:t>目标三：城镇新增就业</a:t>
            </a:r>
            <a:r>
              <a:rPr lang="en-US" altLang="zh-CN" sz="2400" dirty="0">
                <a:solidFill>
                  <a:srgbClr val="AF0B06">
                    <a:lumMod val="90000"/>
                    <a:lumOff val="10000"/>
                  </a:srgbClr>
                </a:solidFill>
                <a:latin typeface="微软雅黑" panose="020B0503020204020204" charset="-122"/>
                <a:ea typeface="微软雅黑" panose="020B0503020204020204" charset="-122"/>
              </a:rPr>
              <a:t>1100</a:t>
            </a:r>
            <a:r>
              <a:rPr lang="zh-CN" altLang="en-US" sz="2400" dirty="0">
                <a:solidFill>
                  <a:srgbClr val="AF0B06">
                    <a:lumMod val="90000"/>
                    <a:lumOff val="10000"/>
                  </a:srgbClr>
                </a:solidFill>
                <a:latin typeface="微软雅黑" panose="020B0503020204020204" charset="-122"/>
                <a:ea typeface="微软雅黑" panose="020B0503020204020204" charset="-122"/>
              </a:rPr>
              <a:t>万人以上，城镇登记失业率</a:t>
            </a:r>
            <a:r>
              <a:rPr lang="en-US" altLang="zh-CN" sz="2400" dirty="0">
                <a:solidFill>
                  <a:srgbClr val="AF0B06">
                    <a:lumMod val="90000"/>
                    <a:lumOff val="10000"/>
                  </a:srgbClr>
                </a:solidFill>
                <a:latin typeface="微软雅黑" panose="020B0503020204020204" charset="-122"/>
                <a:ea typeface="微软雅黑" panose="020B0503020204020204" charset="-122"/>
              </a:rPr>
              <a:t>4.5%</a:t>
            </a:r>
            <a:r>
              <a:rPr lang="zh-CN" altLang="en-US" sz="2400" dirty="0">
                <a:solidFill>
                  <a:srgbClr val="AF0B06">
                    <a:lumMod val="90000"/>
                    <a:lumOff val="10000"/>
                  </a:srgbClr>
                </a:solidFill>
                <a:latin typeface="微软雅黑" panose="020B0503020204020204" charset="-122"/>
                <a:ea typeface="微软雅黑" panose="020B0503020204020204" charset="-122"/>
              </a:rPr>
              <a:t>以内；</a:t>
            </a:r>
            <a:endParaRPr lang="en-US" altLang="zh-CN" sz="3733" dirty="0">
              <a:solidFill>
                <a:srgbClr val="AF0B06">
                  <a:lumMod val="90000"/>
                  <a:lumOff val="10000"/>
                </a:srgbClr>
              </a:solidFill>
              <a:latin typeface="微软雅黑 Light"/>
              <a:ea typeface="微软雅黑"/>
            </a:endParaRPr>
          </a:p>
        </p:txBody>
      </p:sp>
      <p:grpSp>
        <p:nvGrpSpPr>
          <p:cNvPr id="5" name="组合 4"/>
          <p:cNvGrpSpPr/>
          <p:nvPr/>
        </p:nvGrpSpPr>
        <p:grpSpPr>
          <a:xfrm>
            <a:off x="3491347" y="2083187"/>
            <a:ext cx="5837381" cy="3648363"/>
            <a:chOff x="3491347" y="2083187"/>
            <a:chExt cx="5837381" cy="3648363"/>
          </a:xfrm>
        </p:grpSpPr>
        <p:sp>
          <p:nvSpPr>
            <p:cNvPr id="18" name="形状 17"/>
            <p:cNvSpPr/>
            <p:nvPr/>
          </p:nvSpPr>
          <p:spPr>
            <a:xfrm>
              <a:off x="3491347" y="2083187"/>
              <a:ext cx="5837381" cy="3648363"/>
            </a:xfrm>
            <a:prstGeom prst="swooshArrow">
              <a:avLst>
                <a:gd name="adj1" fmla="val 25000"/>
                <a:gd name="adj2" fmla="val 25000"/>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9" name="椭圆 18"/>
            <p:cNvSpPr/>
            <p:nvPr/>
          </p:nvSpPr>
          <p:spPr>
            <a:xfrm>
              <a:off x="4232695" y="4601287"/>
              <a:ext cx="151772" cy="151772"/>
            </a:xfrm>
            <a:prstGeom prst="ellipse">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椭圆 19"/>
            <p:cNvSpPr/>
            <p:nvPr/>
          </p:nvSpPr>
          <p:spPr>
            <a:xfrm>
              <a:off x="5572374" y="3609662"/>
              <a:ext cx="274357" cy="274357"/>
            </a:xfrm>
            <a:prstGeom prst="ellipse">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椭圆 20"/>
            <p:cNvSpPr/>
            <p:nvPr/>
          </p:nvSpPr>
          <p:spPr>
            <a:xfrm>
              <a:off x="7183491" y="3006223"/>
              <a:ext cx="379429" cy="379429"/>
            </a:xfrm>
            <a:prstGeom prst="ellipse">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4" name="组合 3"/>
          <p:cNvGrpSpPr/>
          <p:nvPr/>
        </p:nvGrpSpPr>
        <p:grpSpPr>
          <a:xfrm>
            <a:off x="7370557" y="3860058"/>
            <a:ext cx="3916341" cy="1160832"/>
            <a:chOff x="7370557" y="3860058"/>
            <a:chExt cx="3916341" cy="1160832"/>
          </a:xfrm>
        </p:grpSpPr>
        <p:sp>
          <p:nvSpPr>
            <p:cNvPr id="24" name="矩形 23"/>
            <p:cNvSpPr/>
            <p:nvPr/>
          </p:nvSpPr>
          <p:spPr>
            <a:xfrm>
              <a:off x="7370558" y="4189893"/>
              <a:ext cx="3916340" cy="830997"/>
            </a:xfrm>
            <a:prstGeom prst="rect">
              <a:avLst/>
            </a:prstGeom>
          </p:spPr>
          <p:txBody>
            <a:bodyPr wrap="square">
              <a:spAutoFit/>
            </a:bodyPr>
            <a:lstStyle/>
            <a:p>
              <a:pPr fontAlgn="auto">
                <a:lnSpc>
                  <a:spcPct val="150000"/>
                </a:lnSpc>
                <a:spcBef>
                  <a:spcPts val="800"/>
                </a:spcBef>
                <a:spcAft>
                  <a:spcPts val="0"/>
                </a:spcAft>
              </a:pPr>
              <a:r>
                <a:rPr lang="zh-CN" altLang="en-US" sz="16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25" name="矩形 24"/>
            <p:cNvSpPr/>
            <p:nvPr/>
          </p:nvSpPr>
          <p:spPr>
            <a:xfrm>
              <a:off x="7370557" y="3860058"/>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grpSp>
        <p:nvGrpSpPr>
          <p:cNvPr id="2" name="组合 1"/>
          <p:cNvGrpSpPr/>
          <p:nvPr/>
        </p:nvGrpSpPr>
        <p:grpSpPr>
          <a:xfrm>
            <a:off x="839301" y="3036828"/>
            <a:ext cx="3916340" cy="1160831"/>
            <a:chOff x="839301" y="3036828"/>
            <a:chExt cx="3916340" cy="1160831"/>
          </a:xfrm>
        </p:grpSpPr>
        <p:sp>
          <p:nvSpPr>
            <p:cNvPr id="26" name="矩形 25"/>
            <p:cNvSpPr/>
            <p:nvPr/>
          </p:nvSpPr>
          <p:spPr>
            <a:xfrm>
              <a:off x="839301" y="3366662"/>
              <a:ext cx="3916340" cy="830997"/>
            </a:xfrm>
            <a:prstGeom prst="rect">
              <a:avLst/>
            </a:prstGeom>
          </p:spPr>
          <p:txBody>
            <a:bodyPr wrap="square">
              <a:spAutoFit/>
            </a:bodyPr>
            <a:lstStyle/>
            <a:p>
              <a:pPr algn="r" fontAlgn="auto">
                <a:lnSpc>
                  <a:spcPct val="150000"/>
                </a:lnSpc>
                <a:spcBef>
                  <a:spcPts val="800"/>
                </a:spcBef>
                <a:spcAft>
                  <a:spcPts val="0"/>
                </a:spcAft>
              </a:pPr>
              <a:r>
                <a:rPr lang="zh-CN" altLang="en-US" sz="1600" b="0" dirty="0">
                  <a:solidFill>
                    <a:prstClr val="black">
                      <a:lumMod val="85000"/>
                      <a:lumOff val="15000"/>
                    </a:prstClr>
                  </a:solidFill>
                  <a:latin typeface="Arial"/>
                  <a:ea typeface="微软雅黑"/>
                </a:rPr>
                <a:t>这里输入简单的文字概述这里输入简单字概述这里输入简单简单的文字概述</a:t>
              </a:r>
            </a:p>
          </p:txBody>
        </p:sp>
        <p:sp>
          <p:nvSpPr>
            <p:cNvPr id="28" name="矩形 27"/>
            <p:cNvSpPr/>
            <p:nvPr/>
          </p:nvSpPr>
          <p:spPr>
            <a:xfrm>
              <a:off x="2108763" y="3036828"/>
              <a:ext cx="2646878" cy="461665"/>
            </a:xfrm>
            <a:prstGeom prst="rect">
              <a:avLst/>
            </a:prstGeom>
            <a:ln>
              <a:noFill/>
            </a:ln>
          </p:spPr>
          <p:txBody>
            <a:bodyPr wrap="none">
              <a:spAutoFit/>
            </a:bodyPr>
            <a:lstStyle/>
            <a:p>
              <a:pPr algn="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grpSp>
        <p:nvGrpSpPr>
          <p:cNvPr id="3" name="组合 2"/>
          <p:cNvGrpSpPr/>
          <p:nvPr/>
        </p:nvGrpSpPr>
        <p:grpSpPr>
          <a:xfrm>
            <a:off x="4384467" y="4816129"/>
            <a:ext cx="3916340" cy="1160831"/>
            <a:chOff x="4384467" y="4816129"/>
            <a:chExt cx="3916340" cy="1160831"/>
          </a:xfrm>
        </p:grpSpPr>
        <p:sp>
          <p:nvSpPr>
            <p:cNvPr id="30" name="矩形 29"/>
            <p:cNvSpPr/>
            <p:nvPr/>
          </p:nvSpPr>
          <p:spPr>
            <a:xfrm>
              <a:off x="4384467" y="5145963"/>
              <a:ext cx="3916340" cy="830997"/>
            </a:xfrm>
            <a:prstGeom prst="rect">
              <a:avLst/>
            </a:prstGeom>
          </p:spPr>
          <p:txBody>
            <a:bodyPr wrap="square">
              <a:spAutoFit/>
            </a:bodyPr>
            <a:lstStyle/>
            <a:p>
              <a:pPr fontAlgn="auto">
                <a:lnSpc>
                  <a:spcPct val="150000"/>
                </a:lnSpc>
                <a:spcBef>
                  <a:spcPts val="800"/>
                </a:spcBef>
                <a:spcAft>
                  <a:spcPts val="0"/>
                </a:spcAft>
              </a:pPr>
              <a:r>
                <a:rPr lang="zh-CN" altLang="en-US" sz="16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32" name="矩形 31"/>
            <p:cNvSpPr/>
            <p:nvPr/>
          </p:nvSpPr>
          <p:spPr>
            <a:xfrm>
              <a:off x="4384467" y="4816129"/>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spTree>
    <p:extLst>
      <p:ext uri="{BB962C8B-B14F-4D97-AF65-F5344CB8AC3E}">
        <p14:creationId xmlns:p14="http://schemas.microsoft.com/office/powerpoint/2010/main" val="331337677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953225" y="2936"/>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0" name="Group 85"/>
          <p:cNvGrpSpPr/>
          <p:nvPr/>
        </p:nvGrpSpPr>
        <p:grpSpPr>
          <a:xfrm>
            <a:off x="250843" y="1311203"/>
            <a:ext cx="605701" cy="605701"/>
            <a:chOff x="1200150" y="3768725"/>
            <a:chExt cx="446088" cy="446088"/>
          </a:xfrm>
          <a:solidFill>
            <a:schemeClr val="accent1"/>
          </a:solidFill>
        </p:grpSpPr>
        <p:sp>
          <p:nvSpPr>
            <p:cNvPr id="11"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sp>
        <p:nvSpPr>
          <p:cNvPr id="14" name="矩形 13"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860741" y="1252543"/>
            <a:ext cx="6785832" cy="646331"/>
          </a:xfrm>
          <a:prstGeom prst="rect">
            <a:avLst/>
          </a:prstGeom>
        </p:spPr>
        <p:txBody>
          <a:bodyPr wrap="none">
            <a:spAutoFit/>
          </a:bodyPr>
          <a:lstStyle/>
          <a:p>
            <a:pPr fontAlgn="auto">
              <a:lnSpc>
                <a:spcPct val="150000"/>
              </a:lnSpc>
              <a:spcBef>
                <a:spcPts val="0"/>
              </a:spcBef>
              <a:spcAft>
                <a:spcPts val="0"/>
              </a:spcAft>
            </a:pPr>
            <a:r>
              <a:rPr lang="zh-CN" altLang="en-US" sz="2400" dirty="0">
                <a:solidFill>
                  <a:srgbClr val="AF0B06">
                    <a:lumMod val="90000"/>
                    <a:lumOff val="10000"/>
                  </a:srgbClr>
                </a:solidFill>
                <a:latin typeface="微软雅黑" panose="020B0503020204020204" charset="-122"/>
                <a:ea typeface="微软雅黑" panose="020B0503020204020204" charset="-122"/>
              </a:rPr>
              <a:t>目标四：单位国内生产总值能耗下降</a:t>
            </a:r>
            <a:r>
              <a:rPr lang="en-US" altLang="zh-CN" sz="2400" dirty="0">
                <a:solidFill>
                  <a:srgbClr val="AF0B06">
                    <a:lumMod val="90000"/>
                    <a:lumOff val="10000"/>
                  </a:srgbClr>
                </a:solidFill>
                <a:latin typeface="微软雅黑" panose="020B0503020204020204" charset="-122"/>
                <a:ea typeface="微软雅黑" panose="020B0503020204020204" charset="-122"/>
              </a:rPr>
              <a:t>3.4%</a:t>
            </a:r>
            <a:r>
              <a:rPr lang="zh-CN" altLang="en-US" sz="2400" dirty="0">
                <a:solidFill>
                  <a:srgbClr val="AF0B06">
                    <a:lumMod val="90000"/>
                    <a:lumOff val="10000"/>
                  </a:srgbClr>
                </a:solidFill>
                <a:latin typeface="微软雅黑" panose="020B0503020204020204" charset="-122"/>
                <a:ea typeface="微软雅黑" panose="020B0503020204020204" charset="-122"/>
              </a:rPr>
              <a:t>以上；</a:t>
            </a:r>
            <a:endParaRPr lang="en-US" altLang="zh-CN" sz="3733" dirty="0">
              <a:solidFill>
                <a:srgbClr val="AF0B06">
                  <a:lumMod val="90000"/>
                  <a:lumOff val="10000"/>
                </a:srgbClr>
              </a:solidFill>
              <a:latin typeface="微软雅黑 Light"/>
              <a:ea typeface="微软雅黑"/>
            </a:endParaRPr>
          </a:p>
        </p:txBody>
      </p:sp>
      <p:grpSp>
        <p:nvGrpSpPr>
          <p:cNvPr id="15" name="组合 14"/>
          <p:cNvGrpSpPr/>
          <p:nvPr/>
        </p:nvGrpSpPr>
        <p:grpSpPr>
          <a:xfrm>
            <a:off x="1252171" y="1909379"/>
            <a:ext cx="4166496" cy="4431387"/>
            <a:chOff x="939128" y="1432034"/>
            <a:chExt cx="2884136" cy="3067499"/>
          </a:xfrm>
        </p:grpSpPr>
        <p:sp>
          <p:nvSpPr>
            <p:cNvPr id="16" name="任意多边形 15"/>
            <p:cNvSpPr/>
            <p:nvPr/>
          </p:nvSpPr>
          <p:spPr>
            <a:xfrm>
              <a:off x="2015691" y="2780523"/>
              <a:ext cx="1514968" cy="1514968"/>
            </a:xfrm>
            <a:custGeom>
              <a:avLst/>
              <a:gdLst>
                <a:gd name="connsiteX0" fmla="*/ 1075331 w 1514968"/>
                <a:gd name="connsiteY0" fmla="*/ 241544 h 1514968"/>
                <a:gd name="connsiteX1" fmla="*/ 1193171 w 1514968"/>
                <a:gd name="connsiteY1" fmla="*/ 142659 h 1514968"/>
                <a:gd name="connsiteX2" fmla="*/ 1287312 w 1514968"/>
                <a:gd name="connsiteY2" fmla="*/ 221653 h 1514968"/>
                <a:gd name="connsiteX3" fmla="*/ 1210392 w 1514968"/>
                <a:gd name="connsiteY3" fmla="*/ 354874 h 1514968"/>
                <a:gd name="connsiteX4" fmla="*/ 1332608 w 1514968"/>
                <a:gd name="connsiteY4" fmla="*/ 566559 h 1514968"/>
                <a:gd name="connsiteX5" fmla="*/ 1486442 w 1514968"/>
                <a:gd name="connsiteY5" fmla="*/ 566555 h 1514968"/>
                <a:gd name="connsiteX6" fmla="*/ 1507782 w 1514968"/>
                <a:gd name="connsiteY6" fmla="*/ 687580 h 1514968"/>
                <a:gd name="connsiteX7" fmla="*/ 1363224 w 1514968"/>
                <a:gd name="connsiteY7" fmla="*/ 740191 h 1514968"/>
                <a:gd name="connsiteX8" fmla="*/ 1320779 w 1514968"/>
                <a:gd name="connsiteY8" fmla="*/ 980910 h 1514968"/>
                <a:gd name="connsiteX9" fmla="*/ 1438625 w 1514968"/>
                <a:gd name="connsiteY9" fmla="*/ 1079789 h 1514968"/>
                <a:gd name="connsiteX10" fmla="*/ 1377179 w 1514968"/>
                <a:gd name="connsiteY10" fmla="*/ 1186217 h 1514968"/>
                <a:gd name="connsiteX11" fmla="*/ 1232624 w 1514968"/>
                <a:gd name="connsiteY11" fmla="*/ 1133599 h 1514968"/>
                <a:gd name="connsiteX12" fmla="*/ 1045378 w 1514968"/>
                <a:gd name="connsiteY12" fmla="*/ 1290717 h 1514968"/>
                <a:gd name="connsiteX13" fmla="*/ 1072094 w 1514968"/>
                <a:gd name="connsiteY13" fmla="*/ 1442213 h 1514968"/>
                <a:gd name="connsiteX14" fmla="*/ 956614 w 1514968"/>
                <a:gd name="connsiteY14" fmla="*/ 1484244 h 1514968"/>
                <a:gd name="connsiteX15" fmla="*/ 879700 w 1514968"/>
                <a:gd name="connsiteY15" fmla="*/ 1351019 h 1514968"/>
                <a:gd name="connsiteX16" fmla="*/ 635267 w 1514968"/>
                <a:gd name="connsiteY16" fmla="*/ 1351019 h 1514968"/>
                <a:gd name="connsiteX17" fmla="*/ 558354 w 1514968"/>
                <a:gd name="connsiteY17" fmla="*/ 1484244 h 1514968"/>
                <a:gd name="connsiteX18" fmla="*/ 442874 w 1514968"/>
                <a:gd name="connsiteY18" fmla="*/ 1442213 h 1514968"/>
                <a:gd name="connsiteX19" fmla="*/ 469590 w 1514968"/>
                <a:gd name="connsiteY19" fmla="*/ 1290717 h 1514968"/>
                <a:gd name="connsiteX20" fmla="*/ 282344 w 1514968"/>
                <a:gd name="connsiteY20" fmla="*/ 1133599 h 1514968"/>
                <a:gd name="connsiteX21" fmla="*/ 137789 w 1514968"/>
                <a:gd name="connsiteY21" fmla="*/ 1186217 h 1514968"/>
                <a:gd name="connsiteX22" fmla="*/ 76343 w 1514968"/>
                <a:gd name="connsiteY22" fmla="*/ 1079789 h 1514968"/>
                <a:gd name="connsiteX23" fmla="*/ 194189 w 1514968"/>
                <a:gd name="connsiteY23" fmla="*/ 980910 h 1514968"/>
                <a:gd name="connsiteX24" fmla="*/ 151744 w 1514968"/>
                <a:gd name="connsiteY24" fmla="*/ 740191 h 1514968"/>
                <a:gd name="connsiteX25" fmla="*/ 7186 w 1514968"/>
                <a:gd name="connsiteY25" fmla="*/ 687580 h 1514968"/>
                <a:gd name="connsiteX26" fmla="*/ 28526 w 1514968"/>
                <a:gd name="connsiteY26" fmla="*/ 566555 h 1514968"/>
                <a:gd name="connsiteX27" fmla="*/ 182360 w 1514968"/>
                <a:gd name="connsiteY27" fmla="*/ 566559 h 1514968"/>
                <a:gd name="connsiteX28" fmla="*/ 304576 w 1514968"/>
                <a:gd name="connsiteY28" fmla="*/ 354874 h 1514968"/>
                <a:gd name="connsiteX29" fmla="*/ 227656 w 1514968"/>
                <a:gd name="connsiteY29" fmla="*/ 221653 h 1514968"/>
                <a:gd name="connsiteX30" fmla="*/ 321797 w 1514968"/>
                <a:gd name="connsiteY30" fmla="*/ 142659 h 1514968"/>
                <a:gd name="connsiteX31" fmla="*/ 439637 w 1514968"/>
                <a:gd name="connsiteY31" fmla="*/ 241544 h 1514968"/>
                <a:gd name="connsiteX32" fmla="*/ 669329 w 1514968"/>
                <a:gd name="connsiteY32" fmla="*/ 157943 h 1514968"/>
                <a:gd name="connsiteX33" fmla="*/ 696038 w 1514968"/>
                <a:gd name="connsiteY33" fmla="*/ 6446 h 1514968"/>
                <a:gd name="connsiteX34" fmla="*/ 818930 w 1514968"/>
                <a:gd name="connsiteY34" fmla="*/ 6446 h 1514968"/>
                <a:gd name="connsiteX35" fmla="*/ 845639 w 1514968"/>
                <a:gd name="connsiteY35" fmla="*/ 157943 h 1514968"/>
                <a:gd name="connsiteX36" fmla="*/ 1075331 w 1514968"/>
                <a:gd name="connsiteY36" fmla="*/ 241544 h 1514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4968" h="1514968">
                  <a:moveTo>
                    <a:pt x="1075331" y="241544"/>
                  </a:moveTo>
                  <a:lnTo>
                    <a:pt x="1193171" y="142659"/>
                  </a:lnTo>
                  <a:lnTo>
                    <a:pt x="1287312" y="221653"/>
                  </a:lnTo>
                  <a:lnTo>
                    <a:pt x="1210392" y="354874"/>
                  </a:lnTo>
                  <a:cubicBezTo>
                    <a:pt x="1265087" y="416402"/>
                    <a:pt x="1306671" y="488428"/>
                    <a:pt x="1332608" y="566559"/>
                  </a:cubicBezTo>
                  <a:lnTo>
                    <a:pt x="1486442" y="566555"/>
                  </a:lnTo>
                  <a:lnTo>
                    <a:pt x="1507782" y="687580"/>
                  </a:lnTo>
                  <a:lnTo>
                    <a:pt x="1363224" y="740191"/>
                  </a:lnTo>
                  <a:cubicBezTo>
                    <a:pt x="1365573" y="822481"/>
                    <a:pt x="1351131" y="904387"/>
                    <a:pt x="1320779" y="980910"/>
                  </a:cubicBezTo>
                  <a:lnTo>
                    <a:pt x="1438625" y="1079789"/>
                  </a:lnTo>
                  <a:lnTo>
                    <a:pt x="1377179" y="1186217"/>
                  </a:lnTo>
                  <a:lnTo>
                    <a:pt x="1232624" y="1133599"/>
                  </a:lnTo>
                  <a:cubicBezTo>
                    <a:pt x="1181529" y="1198147"/>
                    <a:pt x="1117817" y="1251607"/>
                    <a:pt x="1045378" y="1290717"/>
                  </a:cubicBezTo>
                  <a:lnTo>
                    <a:pt x="1072094" y="1442213"/>
                  </a:lnTo>
                  <a:lnTo>
                    <a:pt x="956614" y="1484244"/>
                  </a:lnTo>
                  <a:lnTo>
                    <a:pt x="879700" y="1351019"/>
                  </a:lnTo>
                  <a:cubicBezTo>
                    <a:pt x="799068" y="1367622"/>
                    <a:pt x="715899" y="1367622"/>
                    <a:pt x="635267" y="1351019"/>
                  </a:cubicBezTo>
                  <a:lnTo>
                    <a:pt x="558354" y="1484244"/>
                  </a:lnTo>
                  <a:lnTo>
                    <a:pt x="442874" y="1442213"/>
                  </a:lnTo>
                  <a:lnTo>
                    <a:pt x="469590" y="1290717"/>
                  </a:lnTo>
                  <a:cubicBezTo>
                    <a:pt x="397150" y="1251607"/>
                    <a:pt x="333439" y="1198146"/>
                    <a:pt x="282344" y="1133599"/>
                  </a:cubicBezTo>
                  <a:lnTo>
                    <a:pt x="137789" y="1186217"/>
                  </a:lnTo>
                  <a:lnTo>
                    <a:pt x="76343" y="1079789"/>
                  </a:lnTo>
                  <a:lnTo>
                    <a:pt x="194189" y="980910"/>
                  </a:lnTo>
                  <a:cubicBezTo>
                    <a:pt x="163837" y="904386"/>
                    <a:pt x="149394" y="822481"/>
                    <a:pt x="151744" y="740191"/>
                  </a:cubicBezTo>
                  <a:lnTo>
                    <a:pt x="7186" y="687580"/>
                  </a:lnTo>
                  <a:lnTo>
                    <a:pt x="28526" y="566555"/>
                  </a:lnTo>
                  <a:lnTo>
                    <a:pt x="182360" y="566559"/>
                  </a:lnTo>
                  <a:cubicBezTo>
                    <a:pt x="208297" y="488428"/>
                    <a:pt x="249882" y="416402"/>
                    <a:pt x="304576" y="354874"/>
                  </a:cubicBezTo>
                  <a:lnTo>
                    <a:pt x="227656" y="221653"/>
                  </a:lnTo>
                  <a:lnTo>
                    <a:pt x="321797" y="142659"/>
                  </a:lnTo>
                  <a:lnTo>
                    <a:pt x="439637" y="241544"/>
                  </a:lnTo>
                  <a:cubicBezTo>
                    <a:pt x="509727" y="198364"/>
                    <a:pt x="587881" y="169919"/>
                    <a:pt x="669329" y="157943"/>
                  </a:cubicBezTo>
                  <a:lnTo>
                    <a:pt x="696038" y="6446"/>
                  </a:lnTo>
                  <a:lnTo>
                    <a:pt x="818930" y="6446"/>
                  </a:lnTo>
                  <a:lnTo>
                    <a:pt x="845639" y="157943"/>
                  </a:lnTo>
                  <a:cubicBezTo>
                    <a:pt x="927087" y="169919"/>
                    <a:pt x="1005240" y="198364"/>
                    <a:pt x="1075331" y="241544"/>
                  </a:cubicBez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fontAlgn="auto">
                <a:spcBef>
                  <a:spcPts val="0"/>
                </a:spcBef>
                <a:spcAft>
                  <a:spcPts val="0"/>
                </a:spcAft>
              </a:pPr>
              <a:endParaRPr lang="zh-CN" altLang="en-US" sz="2400" b="0">
                <a:solidFill>
                  <a:prstClr val="white"/>
                </a:solidFill>
              </a:endParaRPr>
            </a:p>
          </p:txBody>
        </p:sp>
        <p:sp>
          <p:nvSpPr>
            <p:cNvPr id="17" name="任意多边形 16"/>
            <p:cNvSpPr/>
            <p:nvPr/>
          </p:nvSpPr>
          <p:spPr>
            <a:xfrm>
              <a:off x="1134254" y="2422439"/>
              <a:ext cx="1101795" cy="1101795"/>
            </a:xfrm>
            <a:custGeom>
              <a:avLst/>
              <a:gdLst>
                <a:gd name="connsiteX0" fmla="*/ 824415 w 1101795"/>
                <a:gd name="connsiteY0" fmla="*/ 279057 h 1101795"/>
                <a:gd name="connsiteX1" fmla="*/ 986967 w 1101795"/>
                <a:gd name="connsiteY1" fmla="*/ 230067 h 1101795"/>
                <a:gd name="connsiteX2" fmla="*/ 1046780 w 1101795"/>
                <a:gd name="connsiteY2" fmla="*/ 333666 h 1101795"/>
                <a:gd name="connsiteX3" fmla="*/ 923077 w 1101795"/>
                <a:gd name="connsiteY3" fmla="*/ 449945 h 1101795"/>
                <a:gd name="connsiteX4" fmla="*/ 923077 w 1101795"/>
                <a:gd name="connsiteY4" fmla="*/ 651850 h 1101795"/>
                <a:gd name="connsiteX5" fmla="*/ 1046780 w 1101795"/>
                <a:gd name="connsiteY5" fmla="*/ 768129 h 1101795"/>
                <a:gd name="connsiteX6" fmla="*/ 986967 w 1101795"/>
                <a:gd name="connsiteY6" fmla="*/ 871728 h 1101795"/>
                <a:gd name="connsiteX7" fmla="*/ 824415 w 1101795"/>
                <a:gd name="connsiteY7" fmla="*/ 822738 h 1101795"/>
                <a:gd name="connsiteX8" fmla="*/ 649560 w 1101795"/>
                <a:gd name="connsiteY8" fmla="*/ 923690 h 1101795"/>
                <a:gd name="connsiteX9" fmla="*/ 610711 w 1101795"/>
                <a:gd name="connsiteY9" fmla="*/ 1088960 h 1101795"/>
                <a:gd name="connsiteX10" fmla="*/ 491084 w 1101795"/>
                <a:gd name="connsiteY10" fmla="*/ 1088960 h 1101795"/>
                <a:gd name="connsiteX11" fmla="*/ 452235 w 1101795"/>
                <a:gd name="connsiteY11" fmla="*/ 923691 h 1101795"/>
                <a:gd name="connsiteX12" fmla="*/ 277380 w 1101795"/>
                <a:gd name="connsiteY12" fmla="*/ 822739 h 1101795"/>
                <a:gd name="connsiteX13" fmla="*/ 114828 w 1101795"/>
                <a:gd name="connsiteY13" fmla="*/ 871728 h 1101795"/>
                <a:gd name="connsiteX14" fmla="*/ 55015 w 1101795"/>
                <a:gd name="connsiteY14" fmla="*/ 768129 h 1101795"/>
                <a:gd name="connsiteX15" fmla="*/ 178718 w 1101795"/>
                <a:gd name="connsiteY15" fmla="*/ 651850 h 1101795"/>
                <a:gd name="connsiteX16" fmla="*/ 178718 w 1101795"/>
                <a:gd name="connsiteY16" fmla="*/ 449945 h 1101795"/>
                <a:gd name="connsiteX17" fmla="*/ 55015 w 1101795"/>
                <a:gd name="connsiteY17" fmla="*/ 333666 h 1101795"/>
                <a:gd name="connsiteX18" fmla="*/ 114828 w 1101795"/>
                <a:gd name="connsiteY18" fmla="*/ 230067 h 1101795"/>
                <a:gd name="connsiteX19" fmla="*/ 277380 w 1101795"/>
                <a:gd name="connsiteY19" fmla="*/ 279057 h 1101795"/>
                <a:gd name="connsiteX20" fmla="*/ 452235 w 1101795"/>
                <a:gd name="connsiteY20" fmla="*/ 178105 h 1101795"/>
                <a:gd name="connsiteX21" fmla="*/ 491084 w 1101795"/>
                <a:gd name="connsiteY21" fmla="*/ 12835 h 1101795"/>
                <a:gd name="connsiteX22" fmla="*/ 610711 w 1101795"/>
                <a:gd name="connsiteY22" fmla="*/ 12835 h 1101795"/>
                <a:gd name="connsiteX23" fmla="*/ 649560 w 1101795"/>
                <a:gd name="connsiteY23" fmla="*/ 178104 h 1101795"/>
                <a:gd name="connsiteX24" fmla="*/ 824415 w 1101795"/>
                <a:gd name="connsiteY24" fmla="*/ 279056 h 1101795"/>
                <a:gd name="connsiteX25" fmla="*/ 824415 w 1101795"/>
                <a:gd name="connsiteY25" fmla="*/ 279057 h 110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01795" h="1101795">
                  <a:moveTo>
                    <a:pt x="824415" y="279057"/>
                  </a:moveTo>
                  <a:lnTo>
                    <a:pt x="986967" y="230067"/>
                  </a:lnTo>
                  <a:lnTo>
                    <a:pt x="1046780" y="333666"/>
                  </a:lnTo>
                  <a:lnTo>
                    <a:pt x="923077" y="449945"/>
                  </a:lnTo>
                  <a:cubicBezTo>
                    <a:pt x="941008" y="516052"/>
                    <a:pt x="941008" y="585743"/>
                    <a:pt x="923077" y="651850"/>
                  </a:cubicBezTo>
                  <a:lnTo>
                    <a:pt x="1046780" y="768129"/>
                  </a:lnTo>
                  <a:lnTo>
                    <a:pt x="986967" y="871728"/>
                  </a:lnTo>
                  <a:lnTo>
                    <a:pt x="824415" y="822738"/>
                  </a:lnTo>
                  <a:cubicBezTo>
                    <a:pt x="776130" y="871321"/>
                    <a:pt x="715776" y="906166"/>
                    <a:pt x="649560" y="923690"/>
                  </a:cubicBezTo>
                  <a:lnTo>
                    <a:pt x="610711" y="1088960"/>
                  </a:lnTo>
                  <a:lnTo>
                    <a:pt x="491084" y="1088960"/>
                  </a:lnTo>
                  <a:lnTo>
                    <a:pt x="452235" y="923691"/>
                  </a:lnTo>
                  <a:cubicBezTo>
                    <a:pt x="386019" y="906166"/>
                    <a:pt x="325665" y="871321"/>
                    <a:pt x="277380" y="822739"/>
                  </a:cubicBezTo>
                  <a:lnTo>
                    <a:pt x="114828" y="871728"/>
                  </a:lnTo>
                  <a:lnTo>
                    <a:pt x="55015" y="768129"/>
                  </a:lnTo>
                  <a:lnTo>
                    <a:pt x="178718" y="651850"/>
                  </a:lnTo>
                  <a:cubicBezTo>
                    <a:pt x="160787" y="585743"/>
                    <a:pt x="160787" y="516052"/>
                    <a:pt x="178718" y="449945"/>
                  </a:cubicBezTo>
                  <a:lnTo>
                    <a:pt x="55015" y="333666"/>
                  </a:lnTo>
                  <a:lnTo>
                    <a:pt x="114828" y="230067"/>
                  </a:lnTo>
                  <a:lnTo>
                    <a:pt x="277380" y="279057"/>
                  </a:lnTo>
                  <a:cubicBezTo>
                    <a:pt x="325665" y="230474"/>
                    <a:pt x="386019" y="195629"/>
                    <a:pt x="452235" y="178105"/>
                  </a:cubicBezTo>
                  <a:lnTo>
                    <a:pt x="491084" y="12835"/>
                  </a:lnTo>
                  <a:lnTo>
                    <a:pt x="610711" y="12835"/>
                  </a:lnTo>
                  <a:lnTo>
                    <a:pt x="649560" y="178104"/>
                  </a:lnTo>
                  <a:cubicBezTo>
                    <a:pt x="715776" y="195629"/>
                    <a:pt x="776130" y="230474"/>
                    <a:pt x="824415" y="279056"/>
                  </a:cubicBezTo>
                  <a:lnTo>
                    <a:pt x="824415" y="279057"/>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fontAlgn="auto">
                <a:spcBef>
                  <a:spcPts val="0"/>
                </a:spcBef>
                <a:spcAft>
                  <a:spcPts val="0"/>
                </a:spcAft>
              </a:pPr>
              <a:endParaRPr lang="zh-CN" altLang="en-US" sz="2400" b="0">
                <a:solidFill>
                  <a:prstClr val="white"/>
                </a:solidFill>
              </a:endParaRPr>
            </a:p>
          </p:txBody>
        </p:sp>
        <p:sp>
          <p:nvSpPr>
            <p:cNvPr id="18" name="任意多边形 17"/>
            <p:cNvSpPr/>
            <p:nvPr/>
          </p:nvSpPr>
          <p:spPr>
            <a:xfrm>
              <a:off x="1630062" y="1541002"/>
              <a:ext cx="1322154" cy="1322154"/>
            </a:xfrm>
            <a:custGeom>
              <a:avLst/>
              <a:gdLst>
                <a:gd name="connsiteX0" fmla="*/ 807758 w 1079534"/>
                <a:gd name="connsiteY0" fmla="*/ 273419 h 1079534"/>
                <a:gd name="connsiteX1" fmla="*/ 967026 w 1079534"/>
                <a:gd name="connsiteY1" fmla="*/ 225418 h 1079534"/>
                <a:gd name="connsiteX2" fmla="*/ 1025630 w 1079534"/>
                <a:gd name="connsiteY2" fmla="*/ 326924 h 1079534"/>
                <a:gd name="connsiteX3" fmla="*/ 904427 w 1079534"/>
                <a:gd name="connsiteY3" fmla="*/ 440854 h 1079534"/>
                <a:gd name="connsiteX4" fmla="*/ 904427 w 1079534"/>
                <a:gd name="connsiteY4" fmla="*/ 638680 h 1079534"/>
                <a:gd name="connsiteX5" fmla="*/ 1025630 w 1079534"/>
                <a:gd name="connsiteY5" fmla="*/ 752610 h 1079534"/>
                <a:gd name="connsiteX6" fmla="*/ 967026 w 1079534"/>
                <a:gd name="connsiteY6" fmla="*/ 854116 h 1079534"/>
                <a:gd name="connsiteX7" fmla="*/ 807758 w 1079534"/>
                <a:gd name="connsiteY7" fmla="*/ 806115 h 1079534"/>
                <a:gd name="connsiteX8" fmla="*/ 636436 w 1079534"/>
                <a:gd name="connsiteY8" fmla="*/ 905028 h 1079534"/>
                <a:gd name="connsiteX9" fmla="*/ 598372 w 1079534"/>
                <a:gd name="connsiteY9" fmla="*/ 1066958 h 1079534"/>
                <a:gd name="connsiteX10" fmla="*/ 481162 w 1079534"/>
                <a:gd name="connsiteY10" fmla="*/ 1066958 h 1079534"/>
                <a:gd name="connsiteX11" fmla="*/ 443098 w 1079534"/>
                <a:gd name="connsiteY11" fmla="*/ 905028 h 1079534"/>
                <a:gd name="connsiteX12" fmla="*/ 271776 w 1079534"/>
                <a:gd name="connsiteY12" fmla="*/ 806115 h 1079534"/>
                <a:gd name="connsiteX13" fmla="*/ 112508 w 1079534"/>
                <a:gd name="connsiteY13" fmla="*/ 854116 h 1079534"/>
                <a:gd name="connsiteX14" fmla="*/ 53904 w 1079534"/>
                <a:gd name="connsiteY14" fmla="*/ 752610 h 1079534"/>
                <a:gd name="connsiteX15" fmla="*/ 175107 w 1079534"/>
                <a:gd name="connsiteY15" fmla="*/ 638680 h 1079534"/>
                <a:gd name="connsiteX16" fmla="*/ 175107 w 1079534"/>
                <a:gd name="connsiteY16" fmla="*/ 440854 h 1079534"/>
                <a:gd name="connsiteX17" fmla="*/ 53904 w 1079534"/>
                <a:gd name="connsiteY17" fmla="*/ 326924 h 1079534"/>
                <a:gd name="connsiteX18" fmla="*/ 112508 w 1079534"/>
                <a:gd name="connsiteY18" fmla="*/ 225418 h 1079534"/>
                <a:gd name="connsiteX19" fmla="*/ 271776 w 1079534"/>
                <a:gd name="connsiteY19" fmla="*/ 273419 h 1079534"/>
                <a:gd name="connsiteX20" fmla="*/ 443098 w 1079534"/>
                <a:gd name="connsiteY20" fmla="*/ 174506 h 1079534"/>
                <a:gd name="connsiteX21" fmla="*/ 481162 w 1079534"/>
                <a:gd name="connsiteY21" fmla="*/ 12576 h 1079534"/>
                <a:gd name="connsiteX22" fmla="*/ 598372 w 1079534"/>
                <a:gd name="connsiteY22" fmla="*/ 12576 h 1079534"/>
                <a:gd name="connsiteX23" fmla="*/ 636436 w 1079534"/>
                <a:gd name="connsiteY23" fmla="*/ 174506 h 1079534"/>
                <a:gd name="connsiteX24" fmla="*/ 807758 w 1079534"/>
                <a:gd name="connsiteY24" fmla="*/ 273419 h 107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79534" h="1079534">
                  <a:moveTo>
                    <a:pt x="694839" y="273072"/>
                  </a:moveTo>
                  <a:lnTo>
                    <a:pt x="810306" y="201557"/>
                  </a:lnTo>
                  <a:lnTo>
                    <a:pt x="877976" y="269228"/>
                  </a:lnTo>
                  <a:lnTo>
                    <a:pt x="806462" y="384695"/>
                  </a:lnTo>
                  <a:cubicBezTo>
                    <a:pt x="834007" y="432066"/>
                    <a:pt x="848436" y="485919"/>
                    <a:pt x="848268" y="540715"/>
                  </a:cubicBezTo>
                  <a:lnTo>
                    <a:pt x="967934" y="604956"/>
                  </a:lnTo>
                  <a:lnTo>
                    <a:pt x="943165" y="697396"/>
                  </a:lnTo>
                  <a:lnTo>
                    <a:pt x="807411" y="693196"/>
                  </a:lnTo>
                  <a:cubicBezTo>
                    <a:pt x="780159" y="740735"/>
                    <a:pt x="740735" y="780158"/>
                    <a:pt x="693196" y="807411"/>
                  </a:cubicBezTo>
                  <a:lnTo>
                    <a:pt x="697396" y="943165"/>
                  </a:lnTo>
                  <a:lnTo>
                    <a:pt x="604955" y="967934"/>
                  </a:lnTo>
                  <a:lnTo>
                    <a:pt x="540715" y="848268"/>
                  </a:lnTo>
                  <a:cubicBezTo>
                    <a:pt x="485919" y="848436"/>
                    <a:pt x="432066" y="834006"/>
                    <a:pt x="384695" y="806462"/>
                  </a:cubicBezTo>
                  <a:lnTo>
                    <a:pt x="269228" y="877977"/>
                  </a:lnTo>
                  <a:lnTo>
                    <a:pt x="201558" y="810306"/>
                  </a:lnTo>
                  <a:lnTo>
                    <a:pt x="273072" y="694839"/>
                  </a:lnTo>
                  <a:cubicBezTo>
                    <a:pt x="245527" y="647468"/>
                    <a:pt x="231098" y="593615"/>
                    <a:pt x="231266" y="538819"/>
                  </a:cubicBezTo>
                  <a:lnTo>
                    <a:pt x="111600" y="474578"/>
                  </a:lnTo>
                  <a:lnTo>
                    <a:pt x="136369" y="382138"/>
                  </a:lnTo>
                  <a:lnTo>
                    <a:pt x="272123" y="386338"/>
                  </a:lnTo>
                  <a:cubicBezTo>
                    <a:pt x="299375" y="338799"/>
                    <a:pt x="338799" y="299376"/>
                    <a:pt x="386338" y="272123"/>
                  </a:cubicBezTo>
                  <a:lnTo>
                    <a:pt x="382138" y="136369"/>
                  </a:lnTo>
                  <a:lnTo>
                    <a:pt x="474579" y="111600"/>
                  </a:lnTo>
                  <a:lnTo>
                    <a:pt x="538819" y="231266"/>
                  </a:lnTo>
                  <a:cubicBezTo>
                    <a:pt x="593615" y="231098"/>
                    <a:pt x="647468" y="245528"/>
                    <a:pt x="694839" y="273072"/>
                  </a:cubicBez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fontAlgn="auto">
                <a:spcBef>
                  <a:spcPts val="0"/>
                </a:spcBef>
                <a:spcAft>
                  <a:spcPts val="0"/>
                </a:spcAft>
              </a:pPr>
              <a:endParaRPr lang="zh-CN" altLang="en-US" sz="2400" b="0">
                <a:solidFill>
                  <a:prstClr val="white"/>
                </a:solidFill>
              </a:endParaRPr>
            </a:p>
          </p:txBody>
        </p:sp>
        <p:sp>
          <p:nvSpPr>
            <p:cNvPr id="19" name="环形箭头 18"/>
            <p:cNvSpPr/>
            <p:nvPr/>
          </p:nvSpPr>
          <p:spPr>
            <a:xfrm>
              <a:off x="1884104" y="2560373"/>
              <a:ext cx="1939160" cy="1939160"/>
            </a:xfrm>
            <a:prstGeom prst="circularArrow">
              <a:avLst>
                <a:gd name="adj1" fmla="val 4688"/>
                <a:gd name="adj2" fmla="val 299029"/>
                <a:gd name="adj3" fmla="val 2467748"/>
                <a:gd name="adj4" fmla="val 15969825"/>
                <a:gd name="adj5" fmla="val 5469"/>
              </a:avLst>
            </a:prstGeom>
            <a:gradFill>
              <a:gsLst>
                <a:gs pos="26000">
                  <a:srgbClr val="E61E18"/>
                </a:gs>
                <a:gs pos="100000">
                  <a:srgbClr val="9A1E23"/>
                </a:gs>
              </a:gsLst>
              <a:lin ang="5400000" scaled="1"/>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20" name="形状 19"/>
            <p:cNvSpPr/>
            <p:nvPr/>
          </p:nvSpPr>
          <p:spPr>
            <a:xfrm>
              <a:off x="939128" y="2184832"/>
              <a:ext cx="1408921" cy="1408921"/>
            </a:xfrm>
            <a:prstGeom prst="leftCircularArrow">
              <a:avLst>
                <a:gd name="adj1" fmla="val 6452"/>
                <a:gd name="adj2" fmla="val 429999"/>
                <a:gd name="adj3" fmla="val 10489124"/>
                <a:gd name="adj4" fmla="val 14837806"/>
                <a:gd name="adj5" fmla="val 7527"/>
              </a:avLst>
            </a:prstGeom>
            <a:gradFill>
              <a:gsLst>
                <a:gs pos="26000">
                  <a:srgbClr val="E61E18"/>
                </a:gs>
                <a:gs pos="100000">
                  <a:srgbClr val="9A1E23"/>
                </a:gs>
              </a:gsLst>
              <a:lin ang="5400000" scaled="1"/>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21" name="环形箭头 20"/>
            <p:cNvSpPr/>
            <p:nvPr/>
          </p:nvSpPr>
          <p:spPr>
            <a:xfrm>
              <a:off x="1501665" y="1432034"/>
              <a:ext cx="1519100" cy="1519100"/>
            </a:xfrm>
            <a:prstGeom prst="circularArrow">
              <a:avLst>
                <a:gd name="adj1" fmla="val 5984"/>
                <a:gd name="adj2" fmla="val 394124"/>
                <a:gd name="adj3" fmla="val 13313824"/>
                <a:gd name="adj4" fmla="val 10508221"/>
                <a:gd name="adj5" fmla="val 6981"/>
              </a:avLst>
            </a:prstGeom>
            <a:gradFill>
              <a:gsLst>
                <a:gs pos="26000">
                  <a:srgbClr val="E61E18"/>
                </a:gs>
                <a:gs pos="100000">
                  <a:srgbClr val="9A1E23"/>
                </a:gs>
              </a:gsLst>
              <a:lin ang="5400000" scaled="1"/>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grpSp>
        <p:nvGrpSpPr>
          <p:cNvPr id="2" name="组合 1"/>
          <p:cNvGrpSpPr/>
          <p:nvPr/>
        </p:nvGrpSpPr>
        <p:grpSpPr>
          <a:xfrm>
            <a:off x="6425972" y="2073006"/>
            <a:ext cx="5495096" cy="1099532"/>
            <a:chOff x="6425972" y="2073006"/>
            <a:chExt cx="5495096" cy="1099532"/>
          </a:xfrm>
        </p:grpSpPr>
        <p:sp>
          <p:nvSpPr>
            <p:cNvPr id="24" name="矩形 23"/>
            <p:cNvSpPr/>
            <p:nvPr/>
          </p:nvSpPr>
          <p:spPr>
            <a:xfrm>
              <a:off x="6425973" y="2402840"/>
              <a:ext cx="5495095" cy="769698"/>
            </a:xfrm>
            <a:prstGeom prst="rect">
              <a:avLst/>
            </a:prstGeom>
          </p:spPr>
          <p:txBody>
            <a:bodyPr wrap="square">
              <a:spAutoFit/>
            </a:bodyPr>
            <a:lstStyle/>
            <a:p>
              <a:pPr fontAlgn="auto">
                <a:lnSpc>
                  <a:spcPct val="150000"/>
                </a:lnSpc>
                <a:spcBef>
                  <a:spcPts val="800"/>
                </a:spcBef>
                <a:spcAft>
                  <a:spcPts val="0"/>
                </a:spcAft>
              </a:pPr>
              <a:r>
                <a:rPr lang="zh-CN" altLang="en-US" sz="1467"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25" name="矩形 24"/>
            <p:cNvSpPr/>
            <p:nvPr/>
          </p:nvSpPr>
          <p:spPr>
            <a:xfrm>
              <a:off x="6425972" y="2073006"/>
              <a:ext cx="2646878" cy="461665"/>
            </a:xfrm>
            <a:prstGeom prst="rect">
              <a:avLst/>
            </a:prstGeom>
            <a:ln>
              <a:noFill/>
            </a:ln>
          </p:spPr>
          <p:txBody>
            <a:bodyPr wrap="none">
              <a:spAutoFit/>
            </a:bodyPr>
            <a:lstStyle/>
            <a:p>
              <a:pP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sp>
        <p:nvSpPr>
          <p:cNvPr id="26" name="椭圆 25"/>
          <p:cNvSpPr/>
          <p:nvPr/>
        </p:nvSpPr>
        <p:spPr>
          <a:xfrm>
            <a:off x="5931252" y="2073006"/>
            <a:ext cx="494721" cy="494721"/>
          </a:xfrm>
          <a:prstGeom prst="ellipse">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867" b="0" dirty="0">
                <a:solidFill>
                  <a:prstClr val="white"/>
                </a:solidFill>
              </a:rPr>
              <a:t>1</a:t>
            </a:r>
            <a:endParaRPr lang="zh-CN" altLang="en-US" sz="1867" b="0" dirty="0">
              <a:solidFill>
                <a:prstClr val="white"/>
              </a:solidFill>
            </a:endParaRPr>
          </a:p>
        </p:txBody>
      </p:sp>
      <p:grpSp>
        <p:nvGrpSpPr>
          <p:cNvPr id="3" name="组合 2"/>
          <p:cNvGrpSpPr/>
          <p:nvPr/>
        </p:nvGrpSpPr>
        <p:grpSpPr>
          <a:xfrm>
            <a:off x="6425972" y="3490850"/>
            <a:ext cx="5495096" cy="1099532"/>
            <a:chOff x="6425972" y="3490850"/>
            <a:chExt cx="5495096" cy="1099532"/>
          </a:xfrm>
        </p:grpSpPr>
        <p:sp>
          <p:nvSpPr>
            <p:cNvPr id="28" name="矩形 27"/>
            <p:cNvSpPr/>
            <p:nvPr/>
          </p:nvSpPr>
          <p:spPr>
            <a:xfrm>
              <a:off x="6425973" y="3820684"/>
              <a:ext cx="5495095" cy="769698"/>
            </a:xfrm>
            <a:prstGeom prst="rect">
              <a:avLst/>
            </a:prstGeom>
          </p:spPr>
          <p:txBody>
            <a:bodyPr wrap="square">
              <a:spAutoFit/>
            </a:bodyPr>
            <a:lstStyle/>
            <a:p>
              <a:pPr fontAlgn="auto">
                <a:lnSpc>
                  <a:spcPct val="150000"/>
                </a:lnSpc>
                <a:spcBef>
                  <a:spcPts val="800"/>
                </a:spcBef>
                <a:spcAft>
                  <a:spcPts val="0"/>
                </a:spcAft>
              </a:pPr>
              <a:r>
                <a:rPr lang="zh-CN" altLang="en-US" sz="1467"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30" name="矩形 29"/>
            <p:cNvSpPr/>
            <p:nvPr/>
          </p:nvSpPr>
          <p:spPr>
            <a:xfrm>
              <a:off x="6425972" y="3490850"/>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sp>
        <p:nvSpPr>
          <p:cNvPr id="32" name="椭圆 31"/>
          <p:cNvSpPr/>
          <p:nvPr/>
        </p:nvSpPr>
        <p:spPr>
          <a:xfrm>
            <a:off x="5931252" y="3490850"/>
            <a:ext cx="494721" cy="494721"/>
          </a:xfrm>
          <a:prstGeom prst="ellipse">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867" b="0">
                <a:solidFill>
                  <a:prstClr val="white"/>
                </a:solidFill>
              </a:rPr>
              <a:t>2</a:t>
            </a:r>
            <a:endParaRPr lang="zh-CN" altLang="en-US" sz="1867" b="0">
              <a:solidFill>
                <a:prstClr val="white"/>
              </a:solidFill>
            </a:endParaRPr>
          </a:p>
        </p:txBody>
      </p:sp>
      <p:grpSp>
        <p:nvGrpSpPr>
          <p:cNvPr id="4" name="组合 3"/>
          <p:cNvGrpSpPr/>
          <p:nvPr/>
        </p:nvGrpSpPr>
        <p:grpSpPr>
          <a:xfrm>
            <a:off x="6425972" y="4818425"/>
            <a:ext cx="5495096" cy="1099532"/>
            <a:chOff x="6425972" y="4818425"/>
            <a:chExt cx="5495096" cy="1099532"/>
          </a:xfrm>
        </p:grpSpPr>
        <p:sp>
          <p:nvSpPr>
            <p:cNvPr id="33" name="矩形 32"/>
            <p:cNvSpPr/>
            <p:nvPr/>
          </p:nvSpPr>
          <p:spPr>
            <a:xfrm>
              <a:off x="6425973" y="5148259"/>
              <a:ext cx="5495095" cy="769698"/>
            </a:xfrm>
            <a:prstGeom prst="rect">
              <a:avLst/>
            </a:prstGeom>
          </p:spPr>
          <p:txBody>
            <a:bodyPr wrap="square">
              <a:spAutoFit/>
            </a:bodyPr>
            <a:lstStyle/>
            <a:p>
              <a:pPr fontAlgn="auto">
                <a:lnSpc>
                  <a:spcPct val="150000"/>
                </a:lnSpc>
                <a:spcBef>
                  <a:spcPts val="800"/>
                </a:spcBef>
                <a:spcAft>
                  <a:spcPts val="0"/>
                </a:spcAft>
              </a:pPr>
              <a:r>
                <a:rPr lang="zh-CN" altLang="en-US" sz="1467"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34" name="矩形 33"/>
            <p:cNvSpPr/>
            <p:nvPr/>
          </p:nvSpPr>
          <p:spPr>
            <a:xfrm>
              <a:off x="6425972" y="4818425"/>
              <a:ext cx="2646878" cy="461665"/>
            </a:xfrm>
            <a:prstGeom prst="rect">
              <a:avLst/>
            </a:prstGeom>
            <a:ln>
              <a:noFill/>
            </a:ln>
          </p:spPr>
          <p:txBody>
            <a:bodyPr wrap="none">
              <a:spAutoFit/>
            </a:bodyPr>
            <a:lstStyle/>
            <a:p>
              <a:pP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sp>
        <p:nvSpPr>
          <p:cNvPr id="35" name="椭圆 34"/>
          <p:cNvSpPr/>
          <p:nvPr/>
        </p:nvSpPr>
        <p:spPr>
          <a:xfrm>
            <a:off x="5931252" y="4818425"/>
            <a:ext cx="494721" cy="494721"/>
          </a:xfrm>
          <a:prstGeom prst="ellipse">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altLang="zh-CN" sz="1867" b="0">
                <a:solidFill>
                  <a:prstClr val="white"/>
                </a:solidFill>
              </a:rPr>
              <a:t>3</a:t>
            </a:r>
            <a:endParaRPr lang="zh-CN" altLang="en-US" sz="1867" b="0">
              <a:solidFill>
                <a:prstClr val="white"/>
              </a:solidFill>
            </a:endParaRPr>
          </a:p>
        </p:txBody>
      </p:sp>
      <p:grpSp>
        <p:nvGrpSpPr>
          <p:cNvPr id="36" name="Group 85"/>
          <p:cNvGrpSpPr/>
          <p:nvPr/>
        </p:nvGrpSpPr>
        <p:grpSpPr>
          <a:xfrm>
            <a:off x="2001331" y="3806517"/>
            <a:ext cx="594784" cy="594784"/>
            <a:chOff x="1200150" y="3768725"/>
            <a:chExt cx="446088" cy="446088"/>
          </a:xfrm>
          <a:solidFill>
            <a:schemeClr val="bg1"/>
          </a:solidFill>
        </p:grpSpPr>
        <p:sp>
          <p:nvSpPr>
            <p:cNvPr id="3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40" name="Group 213"/>
          <p:cNvGrpSpPr/>
          <p:nvPr/>
        </p:nvGrpSpPr>
        <p:grpSpPr>
          <a:xfrm>
            <a:off x="3474307" y="4586711"/>
            <a:ext cx="829792" cy="766656"/>
            <a:chOff x="2900363" y="5486400"/>
            <a:chExt cx="438150" cy="404813"/>
          </a:xfrm>
          <a:solidFill>
            <a:schemeClr val="bg1"/>
          </a:solidFill>
        </p:grpSpPr>
        <p:sp>
          <p:nvSpPr>
            <p:cNvPr id="41"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2"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43" name="Group 242"/>
          <p:cNvGrpSpPr/>
          <p:nvPr/>
        </p:nvGrpSpPr>
        <p:grpSpPr>
          <a:xfrm>
            <a:off x="2877407" y="2732441"/>
            <a:ext cx="596900" cy="455084"/>
            <a:chOff x="2908300" y="2946400"/>
            <a:chExt cx="447675" cy="341313"/>
          </a:xfrm>
          <a:solidFill>
            <a:schemeClr val="bg1"/>
          </a:solidFill>
        </p:grpSpPr>
        <p:sp>
          <p:nvSpPr>
            <p:cNvPr id="44"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5"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spTree>
    <p:extLst>
      <p:ext uri="{BB962C8B-B14F-4D97-AF65-F5344CB8AC3E}">
        <p14:creationId xmlns:p14="http://schemas.microsoft.com/office/powerpoint/2010/main" val="2854632895"/>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par>
                                <p:cTn id="40" presetID="22" presetClass="entr" presetSubtype="8" fill="hold" nodeType="withEffect">
                                  <p:stCondLst>
                                    <p:cond delay="25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par>
                                <p:cTn id="43" presetID="22" presetClass="entr" presetSubtype="8" fill="hold" nodeType="withEffect">
                                  <p:stCondLst>
                                    <p:cond delay="50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animBg="1"/>
      <p:bldP spid="32" grpId="0" animBg="1"/>
      <p:bldP spid="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953225" y="2936"/>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6" name="矩形 45"/>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18194" y="1463223"/>
            <a:ext cx="2224315" cy="2224315"/>
            <a:chOff x="3044371" y="1807933"/>
            <a:chExt cx="2299609" cy="2299609"/>
          </a:xfrm>
        </p:grpSpPr>
        <p:sp>
          <p:nvSpPr>
            <p:cNvPr id="48" name="椭圆 47"/>
            <p:cNvSpPr/>
            <p:nvPr/>
          </p:nvSpPr>
          <p:spPr>
            <a:xfrm>
              <a:off x="3228975" y="1992537"/>
              <a:ext cx="1930400" cy="1930400"/>
            </a:xfrm>
            <a:prstGeom prst="ellipse">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经济</a:t>
              </a:r>
            </a:p>
          </p:txBody>
        </p:sp>
        <p:sp>
          <p:nvSpPr>
            <p:cNvPr id="49" name="椭圆 48"/>
            <p:cNvSpPr/>
            <p:nvPr/>
          </p:nvSpPr>
          <p:spPr>
            <a:xfrm>
              <a:off x="3044371" y="1807933"/>
              <a:ext cx="2299609" cy="2299609"/>
            </a:xfrm>
            <a:prstGeom prst="ellipse">
              <a:avLst/>
            </a:prstGeom>
            <a:noFill/>
            <a:ln w="19050">
              <a:solidFill>
                <a:srgbClr val="AD1E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0" name="组合 49"/>
          <p:cNvGrpSpPr/>
          <p:nvPr/>
        </p:nvGrpSpPr>
        <p:grpSpPr>
          <a:xfrm>
            <a:off x="3528627" y="1463223"/>
            <a:ext cx="2224315" cy="2224315"/>
            <a:chOff x="3044371" y="1807933"/>
            <a:chExt cx="2299609" cy="2299609"/>
          </a:xfrm>
        </p:grpSpPr>
        <p:sp>
          <p:nvSpPr>
            <p:cNvPr id="51" name="椭圆 50"/>
            <p:cNvSpPr/>
            <p:nvPr/>
          </p:nvSpPr>
          <p:spPr>
            <a:xfrm>
              <a:off x="3228975" y="1992537"/>
              <a:ext cx="1930400" cy="1930400"/>
            </a:xfrm>
            <a:prstGeom prst="ellipse">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就业</a:t>
              </a:r>
            </a:p>
          </p:txBody>
        </p:sp>
        <p:sp>
          <p:nvSpPr>
            <p:cNvPr id="52" name="椭圆 51"/>
            <p:cNvSpPr/>
            <p:nvPr/>
          </p:nvSpPr>
          <p:spPr>
            <a:xfrm>
              <a:off x="3044371" y="1807933"/>
              <a:ext cx="2299609" cy="2299609"/>
            </a:xfrm>
            <a:prstGeom prst="ellipse">
              <a:avLst/>
            </a:prstGeom>
            <a:noFill/>
            <a:ln w="19050">
              <a:solidFill>
                <a:srgbClr val="AD1E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3" name="组合 52"/>
          <p:cNvGrpSpPr/>
          <p:nvPr/>
        </p:nvGrpSpPr>
        <p:grpSpPr>
          <a:xfrm>
            <a:off x="6439060" y="1463223"/>
            <a:ext cx="2224315" cy="2224315"/>
            <a:chOff x="3044371" y="1807933"/>
            <a:chExt cx="2299609" cy="2299609"/>
          </a:xfrm>
        </p:grpSpPr>
        <p:sp>
          <p:nvSpPr>
            <p:cNvPr id="54" name="椭圆 53"/>
            <p:cNvSpPr/>
            <p:nvPr/>
          </p:nvSpPr>
          <p:spPr>
            <a:xfrm>
              <a:off x="3228975" y="1992537"/>
              <a:ext cx="1930400" cy="1930400"/>
            </a:xfrm>
            <a:prstGeom prst="ellipse">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改革开放</a:t>
              </a:r>
            </a:p>
          </p:txBody>
        </p:sp>
        <p:sp>
          <p:nvSpPr>
            <p:cNvPr id="55" name="椭圆 54"/>
            <p:cNvSpPr/>
            <p:nvPr/>
          </p:nvSpPr>
          <p:spPr>
            <a:xfrm>
              <a:off x="3044371" y="1807933"/>
              <a:ext cx="2299609" cy="2299609"/>
            </a:xfrm>
            <a:prstGeom prst="ellipse">
              <a:avLst/>
            </a:prstGeom>
            <a:noFill/>
            <a:ln w="19050">
              <a:solidFill>
                <a:srgbClr val="AD1E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6" name="组合 55"/>
          <p:cNvGrpSpPr/>
          <p:nvPr/>
        </p:nvGrpSpPr>
        <p:grpSpPr>
          <a:xfrm>
            <a:off x="9349492" y="1463223"/>
            <a:ext cx="2224315" cy="2224315"/>
            <a:chOff x="3044371" y="1807933"/>
            <a:chExt cx="2299609" cy="2299609"/>
          </a:xfrm>
        </p:grpSpPr>
        <p:sp>
          <p:nvSpPr>
            <p:cNvPr id="57" name="椭圆 56"/>
            <p:cNvSpPr/>
            <p:nvPr/>
          </p:nvSpPr>
          <p:spPr>
            <a:xfrm>
              <a:off x="3228975" y="1992537"/>
              <a:ext cx="1930400" cy="1930400"/>
            </a:xfrm>
            <a:prstGeom prst="ellipse">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经济结构</a:t>
              </a:r>
            </a:p>
          </p:txBody>
        </p:sp>
        <p:sp>
          <p:nvSpPr>
            <p:cNvPr id="58" name="椭圆 57"/>
            <p:cNvSpPr/>
            <p:nvPr/>
          </p:nvSpPr>
          <p:spPr>
            <a:xfrm>
              <a:off x="3044371" y="1807933"/>
              <a:ext cx="2299609" cy="2299609"/>
            </a:xfrm>
            <a:prstGeom prst="ellipse">
              <a:avLst/>
            </a:prstGeom>
            <a:noFill/>
            <a:ln w="19050">
              <a:solidFill>
                <a:srgbClr val="AD1E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9" name="组合 58"/>
          <p:cNvGrpSpPr/>
          <p:nvPr/>
        </p:nvGrpSpPr>
        <p:grpSpPr>
          <a:xfrm>
            <a:off x="723711" y="3833732"/>
            <a:ext cx="2013280" cy="1911886"/>
            <a:chOff x="723711" y="3833732"/>
            <a:chExt cx="2013280" cy="1911886"/>
          </a:xfrm>
        </p:grpSpPr>
        <p:sp>
          <p:nvSpPr>
            <p:cNvPr id="60" name="矩形 59"/>
            <p:cNvSpPr/>
            <p:nvPr/>
          </p:nvSpPr>
          <p:spPr>
            <a:xfrm>
              <a:off x="812991" y="3833732"/>
              <a:ext cx="1834720" cy="727443"/>
            </a:xfrm>
            <a:prstGeom prst="rect">
              <a:avLst/>
            </a:prstGeom>
          </p:spPr>
          <p:txBody>
            <a:bodyPr wrap="square">
              <a:spAutoFit/>
            </a:bodyPr>
            <a:lstStyle/>
            <a:p>
              <a:pPr algn="ctr">
                <a:lnSpc>
                  <a:spcPct val="120000"/>
                </a:lnSpc>
              </a:pPr>
              <a:r>
                <a:rPr lang="zh-CN" altLang="en-US" dirty="0">
                  <a:solidFill>
                    <a:srgbClr val="AD1E24"/>
                  </a:solidFill>
                  <a:latin typeface="华文细黑" panose="02010600040101010101" pitchFamily="2" charset="-122"/>
                  <a:ea typeface="华文细黑" panose="02010600040101010101" pitchFamily="2" charset="-122"/>
                </a:rPr>
                <a:t>经济运行缓中趋稳、稳中向好</a:t>
              </a:r>
            </a:p>
          </p:txBody>
        </p:sp>
        <p:cxnSp>
          <p:nvCxnSpPr>
            <p:cNvPr id="61" name="直接连接符 60"/>
            <p:cNvCxnSpPr/>
            <p:nvPr/>
          </p:nvCxnSpPr>
          <p:spPr>
            <a:xfrm>
              <a:off x="1452686" y="4670476"/>
              <a:ext cx="555330" cy="0"/>
            </a:xfrm>
            <a:prstGeom prst="line">
              <a:avLst/>
            </a:prstGeom>
            <a:ln>
              <a:solidFill>
                <a:srgbClr val="AD1E24"/>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723711" y="4766889"/>
              <a:ext cx="2013280" cy="978729"/>
            </a:xfrm>
            <a:prstGeom prst="rect">
              <a:avLst/>
            </a:prstGeom>
          </p:spPr>
          <p:txBody>
            <a:bodyPr wrap="square">
              <a:spAutoFit/>
            </a:bodyPr>
            <a:lstStyle/>
            <a:p>
              <a:pPr algn="ctr">
                <a:lnSpc>
                  <a:spcPct val="120000"/>
                </a:lnSpc>
              </a:pPr>
              <a:r>
                <a:rPr lang="zh-CN" altLang="en-US" sz="1600">
                  <a:solidFill>
                    <a:schemeClr val="tx1">
                      <a:lumMod val="75000"/>
                      <a:lumOff val="25000"/>
                    </a:schemeClr>
                  </a:solidFill>
                  <a:latin typeface="华文细黑" panose="02010600040101010101" pitchFamily="2" charset="-122"/>
                  <a:ea typeface="华文细黑" panose="02010600040101010101" pitchFamily="2" charset="-122"/>
                </a:rPr>
                <a:t>请添加您要录入的模板内容，请添加您要录入的模板内容</a:t>
              </a:r>
            </a:p>
          </p:txBody>
        </p:sp>
      </p:grpSp>
      <p:grpSp>
        <p:nvGrpSpPr>
          <p:cNvPr id="63" name="组合 62"/>
          <p:cNvGrpSpPr/>
          <p:nvPr/>
        </p:nvGrpSpPr>
        <p:grpSpPr>
          <a:xfrm>
            <a:off x="3625121" y="3985087"/>
            <a:ext cx="2031325" cy="1760531"/>
            <a:chOff x="3625121" y="3985087"/>
            <a:chExt cx="2031325" cy="1760531"/>
          </a:xfrm>
        </p:grpSpPr>
        <p:sp>
          <p:nvSpPr>
            <p:cNvPr id="64" name="矩形 63"/>
            <p:cNvSpPr/>
            <p:nvPr/>
          </p:nvSpPr>
          <p:spPr>
            <a:xfrm>
              <a:off x="3625121" y="3985087"/>
              <a:ext cx="2031325" cy="424732"/>
            </a:xfrm>
            <a:prstGeom prst="rect">
              <a:avLst/>
            </a:prstGeom>
          </p:spPr>
          <p:txBody>
            <a:bodyPr wrap="square">
              <a:spAutoFit/>
            </a:bodyPr>
            <a:lstStyle/>
            <a:p>
              <a:pPr algn="ctr">
                <a:lnSpc>
                  <a:spcPct val="120000"/>
                </a:lnSpc>
              </a:pPr>
              <a:r>
                <a:rPr lang="zh-CN" altLang="en-US">
                  <a:solidFill>
                    <a:srgbClr val="AD1E24"/>
                  </a:solidFill>
                  <a:latin typeface="华文细黑" panose="02010600040101010101" pitchFamily="2" charset="-122"/>
                  <a:ea typeface="华文细黑" panose="02010600040101010101" pitchFamily="2" charset="-122"/>
                </a:rPr>
                <a:t>就业增长超出预期</a:t>
              </a:r>
            </a:p>
          </p:txBody>
        </p:sp>
        <p:cxnSp>
          <p:nvCxnSpPr>
            <p:cNvPr id="65" name="直接连接符 64"/>
            <p:cNvCxnSpPr/>
            <p:nvPr/>
          </p:nvCxnSpPr>
          <p:spPr>
            <a:xfrm>
              <a:off x="4363118" y="4670476"/>
              <a:ext cx="555330" cy="0"/>
            </a:xfrm>
            <a:prstGeom prst="line">
              <a:avLst/>
            </a:prstGeom>
            <a:ln>
              <a:solidFill>
                <a:srgbClr val="AD1E24"/>
              </a:solidFill>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3625121" y="4766889"/>
              <a:ext cx="2013280" cy="978729"/>
            </a:xfrm>
            <a:prstGeom prst="rect">
              <a:avLst/>
            </a:prstGeom>
          </p:spPr>
          <p:txBody>
            <a:bodyPr wrap="square">
              <a:spAutoFit/>
            </a:bodyPr>
            <a:lstStyle/>
            <a:p>
              <a:pPr algn="ctr">
                <a:lnSpc>
                  <a:spcPct val="120000"/>
                </a:lnSpc>
              </a:pPr>
              <a:r>
                <a:rPr lang="zh-CN" altLang="en-US" sz="1600">
                  <a:solidFill>
                    <a:schemeClr val="tx1">
                      <a:lumMod val="75000"/>
                      <a:lumOff val="25000"/>
                    </a:schemeClr>
                  </a:solidFill>
                  <a:latin typeface="华文细黑" panose="02010600040101010101" pitchFamily="2" charset="-122"/>
                  <a:ea typeface="华文细黑" panose="02010600040101010101" pitchFamily="2" charset="-122"/>
                </a:rPr>
                <a:t>请添加您要录入的模板内容，请添加您要录入的模板内容</a:t>
              </a:r>
            </a:p>
          </p:txBody>
        </p:sp>
      </p:grpSp>
      <p:grpSp>
        <p:nvGrpSpPr>
          <p:cNvPr id="67" name="组合 66"/>
          <p:cNvGrpSpPr/>
          <p:nvPr/>
        </p:nvGrpSpPr>
        <p:grpSpPr>
          <a:xfrm>
            <a:off x="6535554" y="3985087"/>
            <a:ext cx="2078105" cy="1760531"/>
            <a:chOff x="6535554" y="3985087"/>
            <a:chExt cx="2078105" cy="1760531"/>
          </a:xfrm>
        </p:grpSpPr>
        <p:cxnSp>
          <p:nvCxnSpPr>
            <p:cNvPr id="68" name="直接连接符 67"/>
            <p:cNvCxnSpPr/>
            <p:nvPr/>
          </p:nvCxnSpPr>
          <p:spPr>
            <a:xfrm>
              <a:off x="7329354" y="4670476"/>
              <a:ext cx="555330" cy="0"/>
            </a:xfrm>
            <a:prstGeom prst="line">
              <a:avLst/>
            </a:prstGeom>
            <a:ln>
              <a:solidFill>
                <a:srgbClr val="AD1E24"/>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00379" y="4766889"/>
              <a:ext cx="2013280" cy="978729"/>
            </a:xfrm>
            <a:prstGeom prst="rect">
              <a:avLst/>
            </a:prstGeom>
          </p:spPr>
          <p:txBody>
            <a:bodyPr wrap="square">
              <a:spAutoFit/>
            </a:bodyPr>
            <a:lstStyle/>
            <a:p>
              <a:pPr algn="ctr">
                <a:lnSpc>
                  <a:spcPct val="120000"/>
                </a:lnSpc>
              </a:pPr>
              <a:r>
                <a:rPr lang="zh-CN" altLang="en-US" sz="1600">
                  <a:solidFill>
                    <a:schemeClr val="tx1">
                      <a:lumMod val="75000"/>
                      <a:lumOff val="25000"/>
                    </a:schemeClr>
                  </a:solidFill>
                  <a:latin typeface="华文细黑" panose="02010600040101010101" pitchFamily="2" charset="-122"/>
                  <a:ea typeface="华文细黑" panose="02010600040101010101" pitchFamily="2" charset="-122"/>
                </a:rPr>
                <a:t>请添加您要录入的模板内容，请添加您要录入的模板内容</a:t>
              </a:r>
            </a:p>
          </p:txBody>
        </p:sp>
        <p:sp>
          <p:nvSpPr>
            <p:cNvPr id="70" name="矩形 69"/>
            <p:cNvSpPr/>
            <p:nvPr/>
          </p:nvSpPr>
          <p:spPr>
            <a:xfrm>
              <a:off x="6535554" y="3985087"/>
              <a:ext cx="2031325" cy="424732"/>
            </a:xfrm>
            <a:prstGeom prst="rect">
              <a:avLst/>
            </a:prstGeom>
          </p:spPr>
          <p:txBody>
            <a:bodyPr wrap="square">
              <a:spAutoFit/>
            </a:bodyPr>
            <a:lstStyle/>
            <a:p>
              <a:pPr algn="ctr">
                <a:lnSpc>
                  <a:spcPct val="120000"/>
                </a:lnSpc>
              </a:pPr>
              <a:r>
                <a:rPr lang="zh-CN" altLang="en-US">
                  <a:solidFill>
                    <a:srgbClr val="AD1E24"/>
                  </a:solidFill>
                  <a:latin typeface="华文细黑" panose="02010600040101010101" pitchFamily="2" charset="-122"/>
                  <a:ea typeface="华文细黑" panose="02010600040101010101" pitchFamily="2" charset="-122"/>
                </a:rPr>
                <a:t>改革开放深入推进</a:t>
              </a:r>
            </a:p>
          </p:txBody>
        </p:sp>
      </p:grpSp>
      <p:grpSp>
        <p:nvGrpSpPr>
          <p:cNvPr id="71" name="组合 70"/>
          <p:cNvGrpSpPr/>
          <p:nvPr/>
        </p:nvGrpSpPr>
        <p:grpSpPr>
          <a:xfrm>
            <a:off x="9415525" y="3945613"/>
            <a:ext cx="2061786" cy="1800005"/>
            <a:chOff x="9415525" y="3945613"/>
            <a:chExt cx="2061786" cy="1800005"/>
          </a:xfrm>
        </p:grpSpPr>
        <p:cxnSp>
          <p:nvCxnSpPr>
            <p:cNvPr id="72" name="直接连接符 71"/>
            <p:cNvCxnSpPr/>
            <p:nvPr/>
          </p:nvCxnSpPr>
          <p:spPr>
            <a:xfrm>
              <a:off x="10130971" y="4658116"/>
              <a:ext cx="555330" cy="0"/>
            </a:xfrm>
            <a:prstGeom prst="line">
              <a:avLst/>
            </a:prstGeom>
            <a:ln>
              <a:solidFill>
                <a:srgbClr val="AD1E24"/>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9415525" y="4766889"/>
              <a:ext cx="2013280"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请添加您要录入的模板内容，请添加您要录入的模板内容</a:t>
              </a:r>
            </a:p>
          </p:txBody>
        </p:sp>
        <p:sp>
          <p:nvSpPr>
            <p:cNvPr id="74" name="矩形 73"/>
            <p:cNvSpPr/>
            <p:nvPr/>
          </p:nvSpPr>
          <p:spPr>
            <a:xfrm>
              <a:off x="9445986" y="3945613"/>
              <a:ext cx="2031325" cy="424732"/>
            </a:xfrm>
            <a:prstGeom prst="rect">
              <a:avLst/>
            </a:prstGeom>
          </p:spPr>
          <p:txBody>
            <a:bodyPr wrap="square">
              <a:spAutoFit/>
            </a:bodyPr>
            <a:lstStyle/>
            <a:p>
              <a:pPr algn="ctr">
                <a:lnSpc>
                  <a:spcPct val="120000"/>
                </a:lnSpc>
              </a:pPr>
              <a:r>
                <a:rPr lang="zh-CN" altLang="en-US">
                  <a:solidFill>
                    <a:srgbClr val="AD1E24"/>
                  </a:solidFill>
                  <a:latin typeface="华文细黑" panose="02010600040101010101" pitchFamily="2" charset="-122"/>
                  <a:ea typeface="华文细黑" panose="02010600040101010101" pitchFamily="2" charset="-122"/>
                </a:rPr>
                <a:t>经济结构加快调整</a:t>
              </a:r>
            </a:p>
          </p:txBody>
        </p:sp>
      </p:grpSp>
    </p:spTree>
    <p:extLst>
      <p:ext uri="{BB962C8B-B14F-4D97-AF65-F5344CB8AC3E}">
        <p14:creationId xmlns:p14="http://schemas.microsoft.com/office/powerpoint/2010/main" val="120787613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Scale>
                                      <p:cBhvr>
                                        <p:cTn id="7"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7"/>
                                        </p:tgtEl>
                                        <p:attrNameLst>
                                          <p:attrName>ppt_x</p:attrName>
                                          <p:attrName>ppt_y</p:attrName>
                                        </p:attrNameLst>
                                      </p:cBhvr>
                                    </p:animMotion>
                                    <p:animEffect transition="in" filter="fade">
                                      <p:cBhvr>
                                        <p:cTn id="9" dur="1000"/>
                                        <p:tgtEl>
                                          <p:spTgt spid="47"/>
                                        </p:tgtEl>
                                      </p:cBhvr>
                                    </p:animEffect>
                                  </p:childTnLst>
                                </p:cTn>
                              </p:par>
                              <p:par>
                                <p:cTn id="10" presetID="52" presetClass="entr" presetSubtype="0" fill="hold" nodeType="withEffect">
                                  <p:stCondLst>
                                    <p:cond delay="250"/>
                                  </p:stCondLst>
                                  <p:childTnLst>
                                    <p:set>
                                      <p:cBhvr>
                                        <p:cTn id="11" dur="1" fill="hold">
                                          <p:stCondLst>
                                            <p:cond delay="0"/>
                                          </p:stCondLst>
                                        </p:cTn>
                                        <p:tgtEl>
                                          <p:spTgt spid="50"/>
                                        </p:tgtEl>
                                        <p:attrNameLst>
                                          <p:attrName>style.visibility</p:attrName>
                                        </p:attrNameLst>
                                      </p:cBhvr>
                                      <p:to>
                                        <p:strVal val="visible"/>
                                      </p:to>
                                    </p:set>
                                    <p:animScale>
                                      <p:cBhvr>
                                        <p:cTn id="12"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0"/>
                                        </p:tgtEl>
                                        <p:attrNameLst>
                                          <p:attrName>ppt_x</p:attrName>
                                          <p:attrName>ppt_y</p:attrName>
                                        </p:attrNameLst>
                                      </p:cBhvr>
                                    </p:animMotion>
                                    <p:animEffect transition="in" filter="fade">
                                      <p:cBhvr>
                                        <p:cTn id="14" dur="1000"/>
                                        <p:tgtEl>
                                          <p:spTgt spid="50"/>
                                        </p:tgtEl>
                                      </p:cBhvr>
                                    </p:animEffect>
                                  </p:childTnLst>
                                </p:cTn>
                              </p:par>
                              <p:par>
                                <p:cTn id="15" presetID="52" presetClass="entr" presetSubtype="0" fill="hold" nodeType="withEffect">
                                  <p:stCondLst>
                                    <p:cond delay="500"/>
                                  </p:stCondLst>
                                  <p:childTnLst>
                                    <p:set>
                                      <p:cBhvr>
                                        <p:cTn id="16" dur="1" fill="hold">
                                          <p:stCondLst>
                                            <p:cond delay="0"/>
                                          </p:stCondLst>
                                        </p:cTn>
                                        <p:tgtEl>
                                          <p:spTgt spid="53"/>
                                        </p:tgtEl>
                                        <p:attrNameLst>
                                          <p:attrName>style.visibility</p:attrName>
                                        </p:attrNameLst>
                                      </p:cBhvr>
                                      <p:to>
                                        <p:strVal val="visible"/>
                                      </p:to>
                                    </p:set>
                                    <p:animScale>
                                      <p:cBhvr>
                                        <p:cTn id="17"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3"/>
                                        </p:tgtEl>
                                        <p:attrNameLst>
                                          <p:attrName>ppt_x</p:attrName>
                                          <p:attrName>ppt_y</p:attrName>
                                        </p:attrNameLst>
                                      </p:cBhvr>
                                    </p:animMotion>
                                    <p:animEffect transition="in" filter="fade">
                                      <p:cBhvr>
                                        <p:cTn id="19" dur="1000"/>
                                        <p:tgtEl>
                                          <p:spTgt spid="53"/>
                                        </p:tgtEl>
                                      </p:cBhvr>
                                    </p:animEffect>
                                  </p:childTnLst>
                                </p:cTn>
                              </p:par>
                              <p:par>
                                <p:cTn id="20" presetID="52" presetClass="entr" presetSubtype="0" fill="hold" nodeType="withEffect">
                                  <p:stCondLst>
                                    <p:cond delay="750"/>
                                  </p:stCondLst>
                                  <p:childTnLst>
                                    <p:set>
                                      <p:cBhvr>
                                        <p:cTn id="21" dur="1" fill="hold">
                                          <p:stCondLst>
                                            <p:cond delay="0"/>
                                          </p:stCondLst>
                                        </p:cTn>
                                        <p:tgtEl>
                                          <p:spTgt spid="56"/>
                                        </p:tgtEl>
                                        <p:attrNameLst>
                                          <p:attrName>style.visibility</p:attrName>
                                        </p:attrNameLst>
                                      </p:cBhvr>
                                      <p:to>
                                        <p:strVal val="visible"/>
                                      </p:to>
                                    </p:set>
                                    <p:animScale>
                                      <p:cBhvr>
                                        <p:cTn id="2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6"/>
                                        </p:tgtEl>
                                        <p:attrNameLst>
                                          <p:attrName>ppt_x</p:attrName>
                                          <p:attrName>ppt_y</p:attrName>
                                        </p:attrNameLst>
                                      </p:cBhvr>
                                    </p:animMotion>
                                    <p:animEffect transition="in" filter="fade">
                                      <p:cBhvr>
                                        <p:cTn id="24" dur="1000"/>
                                        <p:tgtEl>
                                          <p:spTgt spid="56"/>
                                        </p:tgtEl>
                                      </p:cBhvr>
                                    </p:animEffect>
                                  </p:childTnLst>
                                </p:cTn>
                              </p:par>
                            </p:childTnLst>
                          </p:cTn>
                        </p:par>
                        <p:par>
                          <p:cTn id="25" fill="hold">
                            <p:stCondLst>
                              <p:cond delay="1750"/>
                            </p:stCondLst>
                            <p:childTnLst>
                              <p:par>
                                <p:cTn id="26" presetID="25" presetClass="entr" presetSubtype="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31" dur="1000" fill="hold"/>
                                        <p:tgtEl>
                                          <p:spTgt spid="59"/>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59"/>
                                        </p:tgtEl>
                                      </p:cBhvr>
                                    </p:animEffect>
                                  </p:childTnLst>
                                </p:cTn>
                              </p:par>
                              <p:par>
                                <p:cTn id="36" presetID="25" presetClass="entr" presetSubtype="0" fill="hold" nodeType="withEffect">
                                  <p:stCondLst>
                                    <p:cond delay="25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41" dur="1000" fill="hold"/>
                                        <p:tgtEl>
                                          <p:spTgt spid="63"/>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63"/>
                                        </p:tgtEl>
                                      </p:cBhvr>
                                    </p:animEffect>
                                  </p:childTnLst>
                                </p:cTn>
                              </p:par>
                              <p:par>
                                <p:cTn id="46" presetID="25" presetClass="entr" presetSubtype="0" fill="hold" nodeType="withEffect">
                                  <p:stCondLst>
                                    <p:cond delay="50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51" dur="1000" fill="hold"/>
                                        <p:tgtEl>
                                          <p:spTgt spid="67"/>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67"/>
                                        </p:tgtEl>
                                      </p:cBhvr>
                                    </p:animEffect>
                                  </p:childTnLst>
                                </p:cTn>
                              </p:par>
                              <p:par>
                                <p:cTn id="56" presetID="25" presetClass="entr" presetSubtype="0" fill="hold" nodeType="withEffect">
                                  <p:stCondLst>
                                    <p:cond delay="75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61" dur="1000" fill="hold"/>
                                        <p:tgtEl>
                                          <p:spTgt spid="71"/>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608168" y="908720"/>
            <a:ext cx="3610778" cy="595941"/>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400" b="1" dirty="0" smtClean="0">
                <a:ln w="22225">
                  <a:noFill/>
                </a:ln>
                <a:solidFill>
                  <a:schemeClr val="bg1"/>
                </a:solidFill>
                <a:latin typeface="微软雅黑" panose="020B0503020204020204" charset="-122"/>
                <a:ea typeface="微软雅黑" panose="020B0503020204020204" charset="-122"/>
              </a:rPr>
              <a:t>01 . </a:t>
            </a:r>
            <a:r>
              <a:rPr lang="zh-CN" altLang="en-US" sz="2400" b="1" dirty="0" smtClean="0">
                <a:ln w="22225">
                  <a:noFill/>
                </a:ln>
                <a:solidFill>
                  <a:schemeClr val="bg1"/>
                </a:solidFill>
                <a:latin typeface="微软雅黑" panose="020B0503020204020204" charset="-122"/>
                <a:ea typeface="微软雅黑" panose="020B0503020204020204" charset="-122"/>
              </a:rPr>
              <a:t>去年</a:t>
            </a:r>
            <a:r>
              <a:rPr lang="zh-CN" altLang="en-US" sz="2400" b="1" dirty="0">
                <a:ln w="22225">
                  <a:noFill/>
                </a:ln>
                <a:solidFill>
                  <a:schemeClr val="bg1"/>
                </a:solidFill>
                <a:latin typeface="微软雅黑" panose="020B0503020204020204" charset="-122"/>
                <a:ea typeface="微软雅黑" panose="020B0503020204020204" charset="-122"/>
              </a:rPr>
              <a:t>工作回顾</a:t>
            </a:r>
            <a:endParaRPr lang="en-US" altLang="zh-CN" sz="2400" b="1" dirty="0">
              <a:ln w="22225">
                <a:noFill/>
              </a:ln>
              <a:solidFill>
                <a:schemeClr val="bg1"/>
              </a:solidFill>
              <a:latin typeface="微软雅黑" panose="020B0503020204020204" charset="-122"/>
              <a:ea typeface="微软雅黑" panose="020B0503020204020204" charset="-122"/>
            </a:endParaRPr>
          </a:p>
        </p:txBody>
      </p:sp>
      <p:grpSp>
        <p:nvGrpSpPr>
          <p:cNvPr id="31" name="组合 30"/>
          <p:cNvGrpSpPr/>
          <p:nvPr/>
        </p:nvGrpSpPr>
        <p:grpSpPr>
          <a:xfrm>
            <a:off x="3058171" y="1941253"/>
            <a:ext cx="2627475" cy="913008"/>
            <a:chOff x="1541521" y="3027917"/>
            <a:chExt cx="2627475" cy="913008"/>
          </a:xfrm>
        </p:grpSpPr>
        <p:sp>
          <p:nvSpPr>
            <p:cNvPr id="32" name="矩形 31"/>
            <p:cNvSpPr/>
            <p:nvPr/>
          </p:nvSpPr>
          <p:spPr>
            <a:xfrm>
              <a:off x="1702478" y="3027918"/>
              <a:ext cx="2305563" cy="913007"/>
            </a:xfrm>
            <a:prstGeom prst="rect">
              <a:avLst/>
            </a:prstGeom>
          </p:spPr>
          <p:txBody>
            <a:bodyPr wrap="square">
              <a:spAutoFit/>
            </a:bodyPr>
            <a:lstStyle/>
            <a:p>
              <a:pPr algn="ctr"/>
              <a:r>
                <a:rPr lang="zh-CN" altLang="en-US" sz="5333"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目 </a:t>
              </a:r>
              <a:r>
                <a:rPr lang="zh-CN" altLang="en-US" sz="5333" b="1" dirty="0" smtClean="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  录</a:t>
              </a:r>
              <a:endParaRPr lang="en-US" altLang="zh-CN" sz="5333"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33" name="矩形 32"/>
            <p:cNvSpPr/>
            <p:nvPr/>
          </p:nvSpPr>
          <p:spPr>
            <a:xfrm>
              <a:off x="1541521" y="3027917"/>
              <a:ext cx="2627475" cy="913007"/>
            </a:xfrm>
            <a:prstGeom prst="rect">
              <a:avLst/>
            </a:prstGeom>
          </p:spPr>
          <p:txBody>
            <a:bodyPr wrap="square">
              <a:spAutoFit/>
            </a:bodyPr>
            <a:lstStyle/>
            <a:p>
              <a:pPr algn="ctr"/>
              <a:r>
                <a:rPr lang="zh-CN" altLang="en-US" sz="5333" b="1" dirty="0" smtClean="0">
                  <a:ln w="57150">
                    <a:noFill/>
                  </a:ln>
                  <a:gradFill flip="none" rotWithShape="1">
                    <a:gsLst>
                      <a:gs pos="0">
                        <a:srgbClr val="E61E18"/>
                      </a:gs>
                      <a:gs pos="100000">
                        <a:srgbClr val="9A1E23"/>
                      </a:gs>
                    </a:gsLst>
                    <a:lin ang="0" scaled="1"/>
                    <a:tileRect/>
                  </a:gradFill>
                  <a:latin typeface="+mj-ea"/>
                  <a:ea typeface="+mj-ea"/>
                </a:rPr>
                <a:t>目   录</a:t>
              </a:r>
              <a:endParaRPr lang="en-US" altLang="zh-CN" sz="5333" b="1" dirty="0">
                <a:ln w="57150">
                  <a:noFill/>
                </a:ln>
                <a:gradFill flip="none" rotWithShape="1">
                  <a:gsLst>
                    <a:gs pos="0">
                      <a:srgbClr val="E61E18"/>
                    </a:gs>
                    <a:gs pos="100000">
                      <a:srgbClr val="9A1E23"/>
                    </a:gs>
                  </a:gsLst>
                  <a:lin ang="0" scaled="1"/>
                  <a:tileRect/>
                </a:gradFill>
                <a:latin typeface="+mj-ea"/>
                <a:ea typeface="+mj-ea"/>
              </a:endParaRPr>
            </a:p>
          </p:txBody>
        </p:sp>
      </p:grpSp>
      <p:sp>
        <p:nvSpPr>
          <p:cNvPr id="34" name="圆角矩形 33"/>
          <p:cNvSpPr/>
          <p:nvPr/>
        </p:nvSpPr>
        <p:spPr>
          <a:xfrm>
            <a:off x="7608168" y="2098137"/>
            <a:ext cx="3610778" cy="595941"/>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400" b="1" dirty="0" smtClean="0">
                <a:ln w="22225">
                  <a:noFill/>
                </a:ln>
                <a:solidFill>
                  <a:schemeClr val="bg1"/>
                </a:solidFill>
                <a:latin typeface="微软雅黑" panose="020B0503020204020204" charset="-122"/>
                <a:ea typeface="微软雅黑" panose="020B0503020204020204" charset="-122"/>
              </a:rPr>
              <a:t>02 . </a:t>
            </a:r>
            <a:r>
              <a:rPr lang="zh-CN" altLang="en-US" sz="2400" b="1" dirty="0" smtClean="0">
                <a:ln w="22225">
                  <a:noFill/>
                </a:ln>
                <a:solidFill>
                  <a:schemeClr val="bg1"/>
                </a:solidFill>
                <a:latin typeface="微软雅黑" panose="020B0503020204020204" charset="-122"/>
                <a:ea typeface="微软雅黑" panose="020B0503020204020204" charset="-122"/>
              </a:rPr>
              <a:t>今年工作目标</a:t>
            </a:r>
            <a:endParaRPr lang="en-US" altLang="zh-CN" sz="2400" b="1" dirty="0">
              <a:ln w="22225">
                <a:noFill/>
              </a:ln>
              <a:solidFill>
                <a:schemeClr val="bg1"/>
              </a:solidFill>
              <a:latin typeface="微软雅黑" panose="020B0503020204020204" charset="-122"/>
              <a:ea typeface="微软雅黑" panose="020B0503020204020204" charset="-122"/>
            </a:endParaRPr>
          </a:p>
        </p:txBody>
      </p:sp>
      <p:sp>
        <p:nvSpPr>
          <p:cNvPr id="35" name="圆角矩形 34"/>
          <p:cNvSpPr/>
          <p:nvPr/>
        </p:nvSpPr>
        <p:spPr>
          <a:xfrm>
            <a:off x="7608168" y="3287554"/>
            <a:ext cx="3610778" cy="595941"/>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400" b="1" dirty="0" smtClean="0">
                <a:ln w="22225">
                  <a:noFill/>
                </a:ln>
                <a:solidFill>
                  <a:schemeClr val="bg1"/>
                </a:solidFill>
                <a:latin typeface="微软雅黑" panose="020B0503020204020204" charset="-122"/>
                <a:ea typeface="微软雅黑" panose="020B0503020204020204" charset="-122"/>
              </a:rPr>
              <a:t>03 . </a:t>
            </a:r>
            <a:r>
              <a:rPr lang="zh-CN" altLang="en-US" sz="2400" b="1" dirty="0" smtClean="0">
                <a:ln w="22225">
                  <a:noFill/>
                </a:ln>
                <a:solidFill>
                  <a:schemeClr val="bg1"/>
                </a:solidFill>
                <a:latin typeface="微软雅黑" panose="020B0503020204020204" charset="-122"/>
                <a:ea typeface="微软雅黑" panose="020B0503020204020204" charset="-122"/>
              </a:rPr>
              <a:t>今年重点工作</a:t>
            </a:r>
            <a:endParaRPr lang="en-US" altLang="zh-CN" sz="2400" b="1" dirty="0">
              <a:ln w="22225">
                <a:noFill/>
              </a:ln>
              <a:solidFill>
                <a:schemeClr val="bg1"/>
              </a:solidFill>
              <a:latin typeface="微软雅黑" panose="020B0503020204020204" charset="-122"/>
              <a:ea typeface="微软雅黑" panose="020B050302020402020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6531793" y="907115"/>
            <a:ext cx="804836" cy="584751"/>
          </a:xfrm>
          <a:prstGeom prst="rect">
            <a:avLst/>
          </a:prstGeom>
        </p:spPr>
      </p:pic>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6531793" y="2102820"/>
            <a:ext cx="804836" cy="584751"/>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6531793" y="3262136"/>
            <a:ext cx="804836" cy="58475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Scale>
                                      <p:cBhvr>
                                        <p:cTn id="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1"/>
                                        </p:tgtEl>
                                        <p:attrNameLst>
                                          <p:attrName>ppt_x</p:attrName>
                                          <p:attrName>ppt_y</p:attrName>
                                        </p:attrNameLst>
                                      </p:cBhvr>
                                    </p:animMotion>
                                    <p:animEffect transition="in" filter="fade">
                                      <p:cBhvr>
                                        <p:cTn id="9" dur="1000"/>
                                        <p:tgtEl>
                                          <p:spTgt spid="31"/>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16" dur="1000" fill="hold"/>
                                        <p:tgtEl>
                                          <p:spTgt spid="36"/>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36"/>
                                        </p:tgtEl>
                                      </p:cBhvr>
                                    </p:animEffect>
                                  </p:childTnLst>
                                </p:cTn>
                              </p:par>
                              <p:par>
                                <p:cTn id="21" presetID="25" presetClass="entr" presetSubtype="0" fill="hold" nodeType="withEffect">
                                  <p:stCondLst>
                                    <p:cond delay="25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26" dur="1000" fill="hold"/>
                                        <p:tgtEl>
                                          <p:spTgt spid="37"/>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37"/>
                                        </p:tgtEl>
                                      </p:cBhvr>
                                    </p:animEffect>
                                  </p:childTnLst>
                                </p:cTn>
                              </p:par>
                              <p:par>
                                <p:cTn id="31" presetID="25" presetClass="entr" presetSubtype="0" fill="hold" nodeType="withEffect">
                                  <p:stCondLst>
                                    <p:cond delay="5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36" dur="1000" fill="hold"/>
                                        <p:tgtEl>
                                          <p:spTgt spid="3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38"/>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953225" y="2936"/>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今年的工作回顾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0" name="组合 9"/>
          <p:cNvGrpSpPr/>
          <p:nvPr/>
        </p:nvGrpSpPr>
        <p:grpSpPr>
          <a:xfrm>
            <a:off x="1247773" y="1479924"/>
            <a:ext cx="2583543" cy="4119555"/>
            <a:chOff x="1247773" y="1479924"/>
            <a:chExt cx="2583543" cy="4119555"/>
          </a:xfrm>
        </p:grpSpPr>
        <p:sp>
          <p:nvSpPr>
            <p:cNvPr id="11" name="矩形 10"/>
            <p:cNvSpPr/>
            <p:nvPr/>
          </p:nvSpPr>
          <p:spPr>
            <a:xfrm>
              <a:off x="1247773" y="1479924"/>
              <a:ext cx="2583543" cy="4119555"/>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7201" y="1971582"/>
              <a:ext cx="1204686" cy="1204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AD1E24"/>
                  </a:solidFill>
                  <a:latin typeface="微软雅黑" panose="020B0503020204020204" pitchFamily="34" charset="-122"/>
                  <a:ea typeface="微软雅黑" panose="020B0503020204020204" pitchFamily="34" charset="-122"/>
                </a:rPr>
                <a:t>发展</a:t>
              </a:r>
              <a:r>
                <a:rPr lang="en-US" altLang="zh-CN" sz="2000" b="1">
                  <a:solidFill>
                    <a:srgbClr val="AD1E24"/>
                  </a:solidFill>
                  <a:latin typeface="微软雅黑" panose="020B0503020204020204" pitchFamily="34" charset="-122"/>
                  <a:ea typeface="微软雅黑" panose="020B0503020204020204" pitchFamily="34" charset="-122"/>
                </a:rPr>
                <a:t> </a:t>
              </a:r>
              <a:endParaRPr lang="zh-CN" altLang="en-US" sz="2000" b="1">
                <a:solidFill>
                  <a:srgbClr val="AD1E24"/>
                </a:solidFill>
                <a:latin typeface="微软雅黑" panose="020B0503020204020204" pitchFamily="34" charset="-122"/>
                <a:ea typeface="微软雅黑" panose="020B0503020204020204" pitchFamily="34" charset="-122"/>
              </a:endParaRPr>
            </a:p>
          </p:txBody>
        </p:sp>
        <p:sp>
          <p:nvSpPr>
            <p:cNvPr id="13" name="矩形 12"/>
            <p:cNvSpPr/>
            <p:nvPr/>
          </p:nvSpPr>
          <p:spPr>
            <a:xfrm>
              <a:off x="1396067" y="3413621"/>
              <a:ext cx="2262158" cy="369332"/>
            </a:xfrm>
            <a:prstGeom prst="rect">
              <a:avLst/>
            </a:prstGeom>
          </p:spPr>
          <p:txBody>
            <a:bodyPr wrap="none">
              <a:spAutoFit/>
            </a:bodyPr>
            <a:lstStyle/>
            <a:p>
              <a:r>
                <a:rPr lang="zh-CN" altLang="en-US">
                  <a:solidFill>
                    <a:schemeClr val="bg1"/>
                  </a:solidFill>
                  <a:latin typeface="华文细黑" panose="02010600040101010101" pitchFamily="2" charset="-122"/>
                  <a:ea typeface="华文细黑" panose="02010600040101010101" pitchFamily="2" charset="-122"/>
                </a:rPr>
                <a:t>发展新动能不断增强</a:t>
              </a:r>
            </a:p>
          </p:txBody>
        </p:sp>
        <p:cxnSp>
          <p:nvCxnSpPr>
            <p:cNvPr id="14" name="直接连接符 13"/>
            <p:cNvCxnSpPr/>
            <p:nvPr/>
          </p:nvCxnSpPr>
          <p:spPr>
            <a:xfrm>
              <a:off x="2279987" y="4060857"/>
              <a:ext cx="519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532904" y="4114267"/>
              <a:ext cx="2013280" cy="978729"/>
            </a:xfrm>
            <a:prstGeom prst="rect">
              <a:avLst/>
            </a:prstGeom>
          </p:spPr>
          <p:txBody>
            <a:bodyPr wrap="square">
              <a:spAutoFit/>
            </a:bodyPr>
            <a:lstStyle/>
            <a:p>
              <a:pPr algn="ctr">
                <a:lnSpc>
                  <a:spcPct val="120000"/>
                </a:lnSpc>
              </a:pPr>
              <a:r>
                <a:rPr lang="zh-CN" altLang="en-US" sz="1600">
                  <a:solidFill>
                    <a:schemeClr val="bg1"/>
                  </a:solidFill>
                  <a:latin typeface="华文细黑" panose="02010600040101010101" pitchFamily="2" charset="-122"/>
                  <a:ea typeface="华文细黑" panose="02010600040101010101" pitchFamily="2" charset="-122"/>
                </a:rPr>
                <a:t>请添加您要录入的模板内容，请添加您要录入的模板内容</a:t>
              </a:r>
            </a:p>
          </p:txBody>
        </p:sp>
      </p:grpSp>
      <p:grpSp>
        <p:nvGrpSpPr>
          <p:cNvPr id="16" name="组合 15"/>
          <p:cNvGrpSpPr/>
          <p:nvPr/>
        </p:nvGrpSpPr>
        <p:grpSpPr>
          <a:xfrm>
            <a:off x="4702837" y="1479924"/>
            <a:ext cx="2583543" cy="4119555"/>
            <a:chOff x="4702837" y="1479924"/>
            <a:chExt cx="2583543" cy="4119555"/>
          </a:xfrm>
        </p:grpSpPr>
        <p:sp>
          <p:nvSpPr>
            <p:cNvPr id="17" name="矩形 16"/>
            <p:cNvSpPr/>
            <p:nvPr/>
          </p:nvSpPr>
          <p:spPr>
            <a:xfrm>
              <a:off x="4702837" y="1479924"/>
              <a:ext cx="2583543" cy="4119555"/>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392265" y="1971582"/>
              <a:ext cx="1204686" cy="1204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AD1E24"/>
                  </a:solidFill>
                  <a:latin typeface="微软雅黑" panose="020B0503020204020204" pitchFamily="34" charset="-122"/>
                  <a:ea typeface="微软雅黑" panose="020B0503020204020204" pitchFamily="34" charset="-122"/>
                </a:rPr>
                <a:t>基础设施</a:t>
              </a:r>
              <a:r>
                <a:rPr lang="en-US" altLang="zh-CN" sz="2000" b="1">
                  <a:solidFill>
                    <a:srgbClr val="AD1E24"/>
                  </a:solidFill>
                  <a:latin typeface="微软雅黑" panose="020B0503020204020204" pitchFamily="34" charset="-122"/>
                  <a:ea typeface="微软雅黑" panose="020B0503020204020204" pitchFamily="34" charset="-122"/>
                </a:rPr>
                <a:t> </a:t>
              </a:r>
              <a:endParaRPr lang="zh-CN" altLang="en-US" sz="2000" b="1">
                <a:solidFill>
                  <a:srgbClr val="AD1E24"/>
                </a:solidFill>
                <a:latin typeface="微软雅黑" panose="020B0503020204020204" pitchFamily="34" charset="-122"/>
                <a:ea typeface="微软雅黑" panose="020B0503020204020204" pitchFamily="34" charset="-122"/>
              </a:endParaRPr>
            </a:p>
          </p:txBody>
        </p:sp>
        <p:sp>
          <p:nvSpPr>
            <p:cNvPr id="19" name="矩形 18"/>
            <p:cNvSpPr/>
            <p:nvPr/>
          </p:nvSpPr>
          <p:spPr>
            <a:xfrm>
              <a:off x="4991884" y="3268267"/>
              <a:ext cx="2031325" cy="646331"/>
            </a:xfrm>
            <a:prstGeom prst="rect">
              <a:avLst/>
            </a:prstGeom>
          </p:spPr>
          <p:txBody>
            <a:bodyPr wrap="none">
              <a:spAutoFit/>
            </a:bodyPr>
            <a:lstStyle/>
            <a:p>
              <a:r>
                <a:rPr lang="zh-CN" altLang="en-US">
                  <a:solidFill>
                    <a:schemeClr val="bg1"/>
                  </a:solidFill>
                  <a:latin typeface="华文细黑" panose="02010600040101010101" pitchFamily="2" charset="-122"/>
                  <a:ea typeface="华文细黑" panose="02010600040101010101" pitchFamily="2" charset="-122"/>
                </a:rPr>
                <a:t>基础设施支撑能力</a:t>
              </a:r>
              <a:endParaRPr lang="en-US" altLang="zh-CN">
                <a:solidFill>
                  <a:schemeClr val="bg1"/>
                </a:solidFill>
                <a:latin typeface="华文细黑" panose="02010600040101010101" pitchFamily="2" charset="-122"/>
                <a:ea typeface="华文细黑" panose="02010600040101010101" pitchFamily="2" charset="-122"/>
              </a:endParaRPr>
            </a:p>
            <a:p>
              <a:pPr algn="ctr"/>
              <a:r>
                <a:rPr lang="zh-CN" altLang="en-US">
                  <a:solidFill>
                    <a:schemeClr val="bg1"/>
                  </a:solidFill>
                  <a:latin typeface="华文细黑" panose="02010600040101010101" pitchFamily="2" charset="-122"/>
                  <a:ea typeface="华文细黑" panose="02010600040101010101" pitchFamily="2" charset="-122"/>
                </a:rPr>
                <a:t>持续提升</a:t>
              </a:r>
            </a:p>
          </p:txBody>
        </p:sp>
        <p:cxnSp>
          <p:nvCxnSpPr>
            <p:cNvPr id="20" name="直接连接符 19"/>
            <p:cNvCxnSpPr/>
            <p:nvPr/>
          </p:nvCxnSpPr>
          <p:spPr>
            <a:xfrm>
              <a:off x="5735051" y="4060857"/>
              <a:ext cx="519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987968" y="4114267"/>
              <a:ext cx="2013280" cy="978729"/>
            </a:xfrm>
            <a:prstGeom prst="rect">
              <a:avLst/>
            </a:prstGeom>
          </p:spPr>
          <p:txBody>
            <a:bodyPr wrap="square">
              <a:spAutoFit/>
            </a:bodyPr>
            <a:lstStyle/>
            <a:p>
              <a:pPr algn="ctr">
                <a:lnSpc>
                  <a:spcPct val="120000"/>
                </a:lnSpc>
              </a:pPr>
              <a:r>
                <a:rPr lang="zh-CN" altLang="en-US" sz="1600">
                  <a:solidFill>
                    <a:schemeClr val="bg1"/>
                  </a:solidFill>
                  <a:latin typeface="华文细黑" panose="02010600040101010101" pitchFamily="2" charset="-122"/>
                  <a:ea typeface="华文细黑" panose="02010600040101010101" pitchFamily="2" charset="-122"/>
                </a:rPr>
                <a:t>请添加您要录入的模板内容，请添加您要录入的模板内容</a:t>
              </a:r>
            </a:p>
          </p:txBody>
        </p:sp>
      </p:grpSp>
      <p:grpSp>
        <p:nvGrpSpPr>
          <p:cNvPr id="24" name="组合 23"/>
          <p:cNvGrpSpPr/>
          <p:nvPr/>
        </p:nvGrpSpPr>
        <p:grpSpPr>
          <a:xfrm>
            <a:off x="8157901" y="1479924"/>
            <a:ext cx="2583543" cy="4119555"/>
            <a:chOff x="8157901" y="1479924"/>
            <a:chExt cx="2583543" cy="4119555"/>
          </a:xfrm>
        </p:grpSpPr>
        <p:sp>
          <p:nvSpPr>
            <p:cNvPr id="25" name="矩形 24"/>
            <p:cNvSpPr/>
            <p:nvPr/>
          </p:nvSpPr>
          <p:spPr>
            <a:xfrm>
              <a:off x="8157901" y="1479924"/>
              <a:ext cx="2583543" cy="4119555"/>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847329" y="1971582"/>
              <a:ext cx="1204686" cy="1204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AD1E24"/>
                  </a:solidFill>
                  <a:latin typeface="微软雅黑" panose="020B0503020204020204" pitchFamily="34" charset="-122"/>
                  <a:ea typeface="微软雅黑" panose="020B0503020204020204" pitchFamily="34" charset="-122"/>
                </a:rPr>
                <a:t>人民生活</a:t>
              </a:r>
              <a:r>
                <a:rPr lang="en-US" altLang="zh-CN" sz="2000" b="1">
                  <a:solidFill>
                    <a:srgbClr val="AD1E24"/>
                  </a:solidFill>
                  <a:latin typeface="微软雅黑" panose="020B0503020204020204" pitchFamily="34" charset="-122"/>
                  <a:ea typeface="微软雅黑" panose="020B0503020204020204" pitchFamily="34" charset="-122"/>
                </a:rPr>
                <a:t> </a:t>
              </a:r>
              <a:endParaRPr lang="zh-CN" altLang="en-US" sz="2000" b="1">
                <a:solidFill>
                  <a:srgbClr val="AD1E24"/>
                </a:solidFill>
                <a:latin typeface="微软雅黑" panose="020B0503020204020204" pitchFamily="34" charset="-122"/>
                <a:ea typeface="微软雅黑" panose="020B0503020204020204" pitchFamily="34" charset="-122"/>
              </a:endParaRPr>
            </a:p>
          </p:txBody>
        </p:sp>
        <p:sp>
          <p:nvSpPr>
            <p:cNvPr id="28" name="矩形 27"/>
            <p:cNvSpPr/>
            <p:nvPr/>
          </p:nvSpPr>
          <p:spPr>
            <a:xfrm>
              <a:off x="8443874" y="3444984"/>
              <a:ext cx="2031325" cy="369332"/>
            </a:xfrm>
            <a:prstGeom prst="rect">
              <a:avLst/>
            </a:prstGeom>
          </p:spPr>
          <p:txBody>
            <a:bodyPr wrap="none">
              <a:spAutoFit/>
            </a:bodyPr>
            <a:lstStyle/>
            <a:p>
              <a:r>
                <a:rPr lang="zh-CN" altLang="en-US">
                  <a:solidFill>
                    <a:schemeClr val="bg1"/>
                  </a:solidFill>
                  <a:latin typeface="华文细黑" panose="02010600040101010101" pitchFamily="2" charset="-122"/>
                  <a:ea typeface="华文细黑" panose="02010600040101010101" pitchFamily="2" charset="-122"/>
                </a:rPr>
                <a:t>人民生活继续改善</a:t>
              </a:r>
            </a:p>
          </p:txBody>
        </p:sp>
        <p:cxnSp>
          <p:nvCxnSpPr>
            <p:cNvPr id="30" name="直接连接符 29"/>
            <p:cNvCxnSpPr/>
            <p:nvPr/>
          </p:nvCxnSpPr>
          <p:spPr>
            <a:xfrm>
              <a:off x="9190115" y="4060857"/>
              <a:ext cx="519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443032" y="4114267"/>
              <a:ext cx="2013280" cy="978729"/>
            </a:xfrm>
            <a:prstGeom prst="rect">
              <a:avLst/>
            </a:prstGeom>
          </p:spPr>
          <p:txBody>
            <a:bodyPr wrap="square">
              <a:spAutoFit/>
            </a:bodyPr>
            <a:lstStyle/>
            <a:p>
              <a:pPr algn="ctr">
                <a:lnSpc>
                  <a:spcPct val="120000"/>
                </a:lnSpc>
              </a:pPr>
              <a:r>
                <a:rPr lang="zh-CN" altLang="en-US" sz="1600">
                  <a:solidFill>
                    <a:schemeClr val="bg1"/>
                  </a:solidFill>
                  <a:latin typeface="华文细黑" panose="02010600040101010101" pitchFamily="2" charset="-122"/>
                  <a:ea typeface="华文细黑" panose="02010600040101010101" pitchFamily="2" charset="-122"/>
                </a:rPr>
                <a:t>请添加您要录入的模板内容，请添加您要录入的模板内容</a:t>
              </a:r>
            </a:p>
          </p:txBody>
        </p:sp>
      </p:grpSp>
    </p:spTree>
    <p:extLst>
      <p:ext uri="{BB962C8B-B14F-4D97-AF65-F5344CB8AC3E}">
        <p14:creationId xmlns:p14="http://schemas.microsoft.com/office/powerpoint/2010/main" val="1201303756"/>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par>
                                <p:cTn id="8" presetID="18" presetClass="entr" presetSubtype="6"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Effect transition="in" filter="strips(downRight)">
                                      <p:cBhvr>
                                        <p:cTn id="10" dur="1000"/>
                                        <p:tgtEl>
                                          <p:spTgt spid="16"/>
                                        </p:tgtEl>
                                      </p:cBhvr>
                                    </p:animEffect>
                                  </p:childTnLst>
                                </p:cTn>
                              </p:par>
                              <p:par>
                                <p:cTn id="11" presetID="18" presetClass="entr" presetSubtype="6"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strips(downRight)">
                                      <p:cBhvr>
                                        <p:cTn id="1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992591" y="1137901"/>
            <a:ext cx="2558057" cy="995209"/>
            <a:chOff x="1944453" y="1919268"/>
            <a:chExt cx="5380135" cy="746407"/>
          </a:xfrm>
        </p:grpSpPr>
        <p:sp>
          <p:nvSpPr>
            <p:cNvPr id="10" name="矩形 9"/>
            <p:cNvSpPr/>
            <p:nvPr/>
          </p:nvSpPr>
          <p:spPr>
            <a:xfrm>
              <a:off x="1944455" y="1919268"/>
              <a:ext cx="5380133" cy="746407"/>
            </a:xfrm>
            <a:prstGeom prst="rect">
              <a:avLst/>
            </a:prstGeom>
          </p:spPr>
          <p:txBody>
            <a:bodyPr wrap="square">
              <a:spAutoFit/>
            </a:bodyPr>
            <a:lstStyle/>
            <a:p>
              <a:pPr algn="ctr" fontAlgn="auto">
                <a:spcBef>
                  <a:spcPts val="0"/>
                </a:spcBef>
                <a:spcAft>
                  <a:spcPts val="0"/>
                </a:spcAft>
              </a:pPr>
              <a:r>
                <a:rPr lang="zh-CN" altLang="en-US" sz="5867" dirty="0" smtClean="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第三章</a:t>
              </a:r>
              <a:endParaRPr lang="en-US" altLang="zh-CN" sz="5867" dirty="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11" name="矩形 10"/>
            <p:cNvSpPr/>
            <p:nvPr/>
          </p:nvSpPr>
          <p:spPr>
            <a:xfrm>
              <a:off x="1944453" y="1919268"/>
              <a:ext cx="5380133" cy="746407"/>
            </a:xfrm>
            <a:prstGeom prst="rect">
              <a:avLst/>
            </a:prstGeom>
          </p:spPr>
          <p:txBody>
            <a:bodyPr wrap="square">
              <a:spAutoFit/>
            </a:bodyPr>
            <a:lstStyle/>
            <a:p>
              <a:pPr algn="ctr" fontAlgn="auto">
                <a:spcBef>
                  <a:spcPts val="0"/>
                </a:spcBef>
                <a:spcAft>
                  <a:spcPts val="0"/>
                </a:spcAft>
              </a:pPr>
              <a:r>
                <a:rPr lang="zh-CN" altLang="en-US" sz="5867" dirty="0" smtClean="0">
                  <a:ln w="22225">
                    <a:noFill/>
                  </a:ln>
                  <a:gradFill flip="none" rotWithShape="1">
                    <a:gsLst>
                      <a:gs pos="0">
                        <a:srgbClr val="E61E18"/>
                      </a:gs>
                      <a:gs pos="100000">
                        <a:srgbClr val="9A1E23"/>
                      </a:gs>
                    </a:gsLst>
                    <a:lin ang="0" scaled="1"/>
                    <a:tileRect/>
                  </a:gradFill>
                  <a:latin typeface="微软雅黑"/>
                  <a:ea typeface="微软雅黑"/>
                </a:rPr>
                <a:t>第三章</a:t>
              </a:r>
              <a:endParaRPr lang="en-US" altLang="zh-CN" sz="5867" dirty="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2" name="组合 11"/>
          <p:cNvGrpSpPr/>
          <p:nvPr/>
        </p:nvGrpSpPr>
        <p:grpSpPr>
          <a:xfrm>
            <a:off x="5735960" y="2780928"/>
            <a:ext cx="5071317" cy="841813"/>
            <a:chOff x="-3435689" y="1254899"/>
            <a:chExt cx="12878141" cy="631360"/>
          </a:xfrm>
        </p:grpSpPr>
        <p:sp>
          <p:nvSpPr>
            <p:cNvPr id="13" name="矩形 12"/>
            <p:cNvSpPr/>
            <p:nvPr/>
          </p:nvSpPr>
          <p:spPr>
            <a:xfrm>
              <a:off x="-2839075" y="1254899"/>
              <a:ext cx="11684924" cy="623248"/>
            </a:xfrm>
            <a:prstGeom prst="rect">
              <a:avLst/>
            </a:prstGeom>
          </p:spPr>
          <p:txBody>
            <a:bodyPr wrap="square">
              <a:spAutoFit/>
            </a:bodyPr>
            <a:lstStyle/>
            <a:p>
              <a:pPr algn="ctr" fontAlgn="auto">
                <a:spcBef>
                  <a:spcPts val="0"/>
                </a:spcBef>
                <a:spcAft>
                  <a:spcPts val="0"/>
                </a:spcAft>
              </a:pPr>
              <a:r>
                <a:rPr lang="zh-CN" altLang="en-US" sz="4800" dirty="0" smtClean="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今年的重点工作</a:t>
              </a:r>
              <a:endParaRPr lang="en-US" altLang="zh-CN" sz="4800" dirty="0">
                <a:ln w="5715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21" name="矩形 20"/>
            <p:cNvSpPr/>
            <p:nvPr/>
          </p:nvSpPr>
          <p:spPr>
            <a:xfrm>
              <a:off x="-3435689" y="1263011"/>
              <a:ext cx="12878141" cy="623248"/>
            </a:xfrm>
            <a:prstGeom prst="rect">
              <a:avLst/>
            </a:prstGeom>
          </p:spPr>
          <p:txBody>
            <a:bodyPr wrap="square">
              <a:spAutoFit/>
            </a:bodyPr>
            <a:lstStyle/>
            <a:p>
              <a:pPr algn="ctr" fontAlgn="auto">
                <a:spcBef>
                  <a:spcPts val="0"/>
                </a:spcBef>
                <a:spcAft>
                  <a:spcPts val="0"/>
                </a:spcAft>
              </a:pPr>
              <a:r>
                <a:rPr lang="zh-CN" altLang="en-US" sz="4800" dirty="0" smtClean="0">
                  <a:ln w="22225">
                    <a:noFill/>
                  </a:ln>
                  <a:gradFill flip="none" rotWithShape="1">
                    <a:gsLst>
                      <a:gs pos="0">
                        <a:srgbClr val="E61E18"/>
                      </a:gs>
                      <a:gs pos="100000">
                        <a:srgbClr val="9A1E23"/>
                      </a:gs>
                    </a:gsLst>
                    <a:lin ang="0" scaled="1"/>
                    <a:tileRect/>
                  </a:gradFill>
                  <a:latin typeface="微软雅黑"/>
                  <a:ea typeface="微软雅黑"/>
                </a:rPr>
                <a:t>今年的重点工作</a:t>
              </a:r>
              <a:endParaRPr lang="en-US" altLang="zh-CN" sz="4800" dirty="0">
                <a:ln w="22225">
                  <a:noFill/>
                </a:ln>
                <a:gradFill flip="none" rotWithShape="1">
                  <a:gsLst>
                    <a:gs pos="0">
                      <a:srgbClr val="E61E18"/>
                    </a:gs>
                    <a:gs pos="100000">
                      <a:srgbClr val="9A1E23"/>
                    </a:gs>
                  </a:gsLst>
                  <a:lin ang="0" scaled="1"/>
                  <a:tileRect/>
                </a:gradFill>
                <a:latin typeface="微软雅黑"/>
                <a:ea typeface="微软雅黑"/>
              </a:endParaRPr>
            </a:p>
          </p:txBody>
        </p:sp>
      </p:gr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5068683" y="1081755"/>
            <a:ext cx="1524337" cy="1107503"/>
          </a:xfrm>
          <a:prstGeom prst="rect">
            <a:avLst/>
          </a:prstGeom>
        </p:spPr>
      </p:pic>
    </p:spTree>
    <p:extLst>
      <p:ext uri="{BB962C8B-B14F-4D97-AF65-F5344CB8AC3E}">
        <p14:creationId xmlns:p14="http://schemas.microsoft.com/office/powerpoint/2010/main" val="396560276"/>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Scale>
                                      <p:cBhvr>
                                        <p:cTn id="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2"/>
                                        </p:tgtEl>
                                        <p:attrNameLst>
                                          <p:attrName>ppt_x</p:attrName>
                                          <p:attrName>ppt_y</p:attrName>
                                        </p:attrNameLst>
                                      </p:cBhvr>
                                    </p:animMotion>
                                    <p:animEffect transition="in" filter="fade">
                                      <p:cBhvr>
                                        <p:cTn id="9" dur="1000"/>
                                        <p:tgtEl>
                                          <p:spTgt spid="22"/>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9"/>
                                        </p:tgtEl>
                                      </p:cBhvr>
                                    </p:animEffect>
                                  </p:childTnLst>
                                </p:cTn>
                              </p:par>
                            </p:childTnLst>
                          </p:cTn>
                        </p:par>
                        <p:par>
                          <p:cTn id="21" fill="hold">
                            <p:stCondLst>
                              <p:cond delay="2000"/>
                            </p:stCondLst>
                            <p:childTnLst>
                              <p:par>
                                <p:cTn id="22" presetID="16" presetClass="entr" presetSubtype="37"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outVertical)">
                                      <p:cBhvr>
                                        <p:cTn id="2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5" name="组合 4"/>
          <p:cNvGrpSpPr/>
          <p:nvPr/>
        </p:nvGrpSpPr>
        <p:grpSpPr>
          <a:xfrm>
            <a:off x="1242389" y="3843460"/>
            <a:ext cx="2762295" cy="1126127"/>
            <a:chOff x="1242389" y="3843460"/>
            <a:chExt cx="2762295" cy="1126127"/>
          </a:xfrm>
        </p:grpSpPr>
        <p:sp>
          <p:nvSpPr>
            <p:cNvPr id="13" name="矩形 12"/>
            <p:cNvSpPr/>
            <p:nvPr/>
          </p:nvSpPr>
          <p:spPr>
            <a:xfrm>
              <a:off x="1242389" y="4230923"/>
              <a:ext cx="2762295" cy="738664"/>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再压减钢铁产能</a:t>
              </a:r>
              <a:r>
                <a:rPr lang="en-US" altLang="zh-CN" sz="1400" b="0">
                  <a:solidFill>
                    <a:prstClr val="black"/>
                  </a:solidFill>
                  <a:latin typeface="微软雅黑"/>
                  <a:ea typeface="微软雅黑"/>
                </a:rPr>
                <a:t>5000</a:t>
              </a:r>
              <a:r>
                <a:rPr lang="zh-CN" altLang="en-US" sz="1400" b="0">
                  <a:solidFill>
                    <a:prstClr val="black"/>
                  </a:solidFill>
                  <a:latin typeface="微软雅黑"/>
                  <a:ea typeface="微软雅黑"/>
                </a:rPr>
                <a:t>万吨左右，</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退出煤炭产能</a:t>
              </a:r>
              <a:r>
                <a:rPr lang="en-US" altLang="zh-CN" sz="1400" b="0">
                  <a:solidFill>
                    <a:prstClr val="black"/>
                  </a:solidFill>
                  <a:latin typeface="微软雅黑"/>
                  <a:ea typeface="微软雅黑"/>
                </a:rPr>
                <a:t>1.5</a:t>
              </a:r>
              <a:r>
                <a:rPr lang="zh-CN" altLang="en-US" sz="1400" b="0">
                  <a:solidFill>
                    <a:prstClr val="black"/>
                  </a:solidFill>
                  <a:latin typeface="微软雅黑"/>
                  <a:ea typeface="微软雅黑"/>
                </a:rPr>
                <a:t>亿吨以上；</a:t>
              </a:r>
            </a:p>
          </p:txBody>
        </p:sp>
        <p:sp>
          <p:nvSpPr>
            <p:cNvPr id="15" name="矩形 14"/>
            <p:cNvSpPr/>
            <p:nvPr/>
          </p:nvSpPr>
          <p:spPr>
            <a:xfrm>
              <a:off x="2120033" y="3843460"/>
              <a:ext cx="1007007"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去产能</a:t>
              </a:r>
            </a:p>
          </p:txBody>
        </p:sp>
      </p:grpSp>
      <p:grpSp>
        <p:nvGrpSpPr>
          <p:cNvPr id="6" name="组合 5"/>
          <p:cNvGrpSpPr/>
          <p:nvPr/>
        </p:nvGrpSpPr>
        <p:grpSpPr>
          <a:xfrm>
            <a:off x="4639192" y="3843460"/>
            <a:ext cx="2913617" cy="1782053"/>
            <a:chOff x="4639192" y="3843460"/>
            <a:chExt cx="2913617" cy="1782053"/>
          </a:xfrm>
        </p:grpSpPr>
        <p:sp>
          <p:nvSpPr>
            <p:cNvPr id="16" name="矩形 15"/>
            <p:cNvSpPr/>
            <p:nvPr/>
          </p:nvSpPr>
          <p:spPr>
            <a:xfrm>
              <a:off x="4639192" y="4240518"/>
              <a:ext cx="2913617" cy="1384995"/>
            </a:xfrm>
            <a:prstGeom prst="rect">
              <a:avLst/>
            </a:prstGeom>
          </p:spPr>
          <p:txBody>
            <a:bodyPr wrap="squar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三四线城市要支持居民自住和进城人员购房需求；</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房价上涨压力大的城市要合理增加住宅用地；</a:t>
              </a:r>
            </a:p>
          </p:txBody>
        </p:sp>
        <p:sp>
          <p:nvSpPr>
            <p:cNvPr id="18" name="矩形 17"/>
            <p:cNvSpPr/>
            <p:nvPr/>
          </p:nvSpPr>
          <p:spPr>
            <a:xfrm>
              <a:off x="5592496" y="3843460"/>
              <a:ext cx="1007007"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去库存</a:t>
              </a:r>
            </a:p>
          </p:txBody>
        </p:sp>
      </p:grpSp>
      <p:grpSp>
        <p:nvGrpSpPr>
          <p:cNvPr id="7" name="组合 6"/>
          <p:cNvGrpSpPr/>
          <p:nvPr/>
        </p:nvGrpSpPr>
        <p:grpSpPr>
          <a:xfrm>
            <a:off x="8398912" y="3843460"/>
            <a:ext cx="2339102" cy="1458887"/>
            <a:chOff x="8398912" y="3843460"/>
            <a:chExt cx="2339102" cy="1458887"/>
          </a:xfrm>
        </p:grpSpPr>
        <p:sp>
          <p:nvSpPr>
            <p:cNvPr id="19" name="矩形 18"/>
            <p:cNvSpPr/>
            <p:nvPr/>
          </p:nvSpPr>
          <p:spPr>
            <a:xfrm>
              <a:off x="8398912" y="4240518"/>
              <a:ext cx="2339102" cy="1061829"/>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扩大小微企业享受减半征收</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所得税优惠范围，</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大幅降低企业非税负担；</a:t>
              </a:r>
            </a:p>
          </p:txBody>
        </p:sp>
        <p:sp>
          <p:nvSpPr>
            <p:cNvPr id="21" name="矩形 20"/>
            <p:cNvSpPr/>
            <p:nvPr/>
          </p:nvSpPr>
          <p:spPr>
            <a:xfrm>
              <a:off x="9064959" y="3843460"/>
              <a:ext cx="1007007" cy="420564"/>
            </a:xfrm>
            <a:prstGeom prst="rect">
              <a:avLst/>
            </a:prstGeom>
          </p:spPr>
          <p:txBody>
            <a:bodyPr wrap="none">
              <a:spAutoFit/>
            </a:bodyPr>
            <a:lstStyle/>
            <a:p>
              <a:pPr algn="ctr" fontAlgn="auto">
                <a:spcBef>
                  <a:spcPts val="0"/>
                </a:spcBef>
                <a:spcAft>
                  <a:spcPts val="0"/>
                </a:spcAft>
              </a:pPr>
              <a:r>
                <a:rPr lang="zh-CN" altLang="en-US" sz="2133" dirty="0">
                  <a:solidFill>
                    <a:srgbClr val="AF0B06"/>
                  </a:solidFill>
                  <a:latin typeface="微软雅黑"/>
                  <a:ea typeface="微软雅黑"/>
                </a:rPr>
                <a:t>降成本</a:t>
              </a:r>
            </a:p>
          </p:txBody>
        </p:sp>
      </p:grpSp>
      <p:grpSp>
        <p:nvGrpSpPr>
          <p:cNvPr id="2" name="组合 1"/>
          <p:cNvGrpSpPr/>
          <p:nvPr/>
        </p:nvGrpSpPr>
        <p:grpSpPr>
          <a:xfrm>
            <a:off x="1625600" y="1775173"/>
            <a:ext cx="1995875" cy="1995875"/>
            <a:chOff x="1625600" y="1775173"/>
            <a:chExt cx="1995875" cy="1995875"/>
          </a:xfrm>
        </p:grpSpPr>
        <p:sp>
          <p:nvSpPr>
            <p:cNvPr id="14" name="椭圆 13"/>
            <p:cNvSpPr/>
            <p:nvPr/>
          </p:nvSpPr>
          <p:spPr>
            <a:xfrm>
              <a:off x="1625600"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16729" r="16729"/>
            <a:stretch>
              <a:fillRect/>
            </a:stretch>
          </p:blipFill>
          <p:spPr>
            <a:xfrm>
              <a:off x="1764336" y="1931329"/>
              <a:ext cx="1718400" cy="1718400"/>
            </a:xfrm>
            <a:prstGeom prst="ellipse">
              <a:avLst/>
            </a:prstGeom>
          </p:spPr>
        </p:pic>
      </p:grpSp>
      <p:grpSp>
        <p:nvGrpSpPr>
          <p:cNvPr id="3" name="组合 2"/>
          <p:cNvGrpSpPr/>
          <p:nvPr/>
        </p:nvGrpSpPr>
        <p:grpSpPr>
          <a:xfrm>
            <a:off x="5098063" y="1775173"/>
            <a:ext cx="1995875" cy="1995875"/>
            <a:chOff x="5098063" y="1775173"/>
            <a:chExt cx="1995875" cy="1995875"/>
          </a:xfrm>
        </p:grpSpPr>
        <p:sp>
          <p:nvSpPr>
            <p:cNvPr id="17" name="椭圆 16"/>
            <p:cNvSpPr/>
            <p:nvPr/>
          </p:nvSpPr>
          <p:spPr>
            <a:xfrm>
              <a:off x="5098063"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199" t="2924" r="199" b="30842"/>
            <a:stretch>
              <a:fillRect/>
            </a:stretch>
          </p:blipFill>
          <p:spPr>
            <a:xfrm>
              <a:off x="5237281" y="1914393"/>
              <a:ext cx="1717436" cy="1717436"/>
            </a:xfrm>
            <a:prstGeom prst="ellipse">
              <a:avLst/>
            </a:prstGeom>
          </p:spPr>
        </p:pic>
      </p:grpSp>
      <p:grpSp>
        <p:nvGrpSpPr>
          <p:cNvPr id="4" name="组合 3"/>
          <p:cNvGrpSpPr/>
          <p:nvPr/>
        </p:nvGrpSpPr>
        <p:grpSpPr>
          <a:xfrm>
            <a:off x="8570525" y="1775173"/>
            <a:ext cx="1995875" cy="1995875"/>
            <a:chOff x="8570525" y="1775173"/>
            <a:chExt cx="1995875" cy="1995875"/>
          </a:xfrm>
        </p:grpSpPr>
        <p:sp>
          <p:nvSpPr>
            <p:cNvPr id="20" name="椭圆 19"/>
            <p:cNvSpPr/>
            <p:nvPr/>
          </p:nvSpPr>
          <p:spPr>
            <a:xfrm>
              <a:off x="8570525"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6" name="图片 25"/>
            <p:cNvPicPr>
              <a:picLocks noChangeAspect="1"/>
            </p:cNvPicPr>
            <p:nvPr/>
          </p:nvPicPr>
          <p:blipFill rotWithShape="1">
            <a:blip r:embed="rId5" cstate="print">
              <a:extLst>
                <a:ext uri="{28A0092B-C50C-407E-A947-70E740481C1C}">
                  <a14:useLocalDpi xmlns:a14="http://schemas.microsoft.com/office/drawing/2010/main" val="0"/>
                </a:ext>
              </a:extLst>
            </a:blip>
            <a:srcRect l="16667" r="16667"/>
            <a:stretch>
              <a:fillRect/>
            </a:stretch>
          </p:blipFill>
          <p:spPr>
            <a:xfrm>
              <a:off x="8709261" y="1946001"/>
              <a:ext cx="1718400" cy="1718400"/>
            </a:xfrm>
            <a:prstGeom prst="ellipse">
              <a:avLst/>
            </a:prstGeom>
          </p:spPr>
        </p:pic>
      </p:grpSp>
    </p:spTree>
    <p:extLst>
      <p:ext uri="{BB962C8B-B14F-4D97-AF65-F5344CB8AC3E}">
        <p14:creationId xmlns:p14="http://schemas.microsoft.com/office/powerpoint/2010/main" val="278617263"/>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1500"/>
                            </p:stCondLst>
                            <p:childTnLst>
                              <p:par>
                                <p:cTn id="21" presetID="2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5"/>
                                        </p:tgtEl>
                                      </p:cBhvr>
                                    </p:animEffect>
                                  </p:childTnLst>
                                </p:cTn>
                              </p:par>
                              <p:par>
                                <p:cTn id="31" presetID="25" presetClass="entr" presetSubtype="0"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6" dur="1000" fill="hold"/>
                                        <p:tgtEl>
                                          <p:spTgt spid="6"/>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6"/>
                                        </p:tgtEl>
                                      </p:cBhvr>
                                    </p:animEffect>
                                  </p:childTnLst>
                                </p:cTn>
                              </p:par>
                              <p:par>
                                <p:cTn id="41" presetID="25" presetClass="entr" presetSubtype="0" fill="hold" nodeType="withEffect">
                                  <p:stCondLst>
                                    <p:cond delay="50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5" name="组合 4"/>
          <p:cNvGrpSpPr/>
          <p:nvPr/>
        </p:nvGrpSpPr>
        <p:grpSpPr>
          <a:xfrm>
            <a:off x="1332158" y="3843460"/>
            <a:ext cx="2582758" cy="1126127"/>
            <a:chOff x="1332158" y="3843460"/>
            <a:chExt cx="2582758" cy="1126127"/>
          </a:xfrm>
        </p:grpSpPr>
        <p:sp>
          <p:nvSpPr>
            <p:cNvPr id="28" name="矩形 27"/>
            <p:cNvSpPr/>
            <p:nvPr/>
          </p:nvSpPr>
          <p:spPr>
            <a:xfrm>
              <a:off x="1332158" y="4230923"/>
              <a:ext cx="2582758" cy="738664"/>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完成铁路建设投资</a:t>
              </a:r>
              <a:r>
                <a:rPr lang="en-US" altLang="zh-CN" sz="1400" b="0">
                  <a:solidFill>
                    <a:prstClr val="black"/>
                  </a:solidFill>
                  <a:latin typeface="微软雅黑"/>
                  <a:ea typeface="微软雅黑"/>
                </a:rPr>
                <a:t>8000</a:t>
              </a:r>
              <a:r>
                <a:rPr lang="zh-CN" altLang="en-US" sz="1400" b="0">
                  <a:solidFill>
                    <a:prstClr val="black"/>
                  </a:solidFill>
                  <a:latin typeface="微软雅黑"/>
                  <a:ea typeface="微软雅黑"/>
                </a:rPr>
                <a:t>亿元、</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公路水运投资</a:t>
              </a:r>
              <a:r>
                <a:rPr lang="en-US" altLang="zh-CN" sz="1400" b="0">
                  <a:solidFill>
                    <a:prstClr val="black"/>
                  </a:solidFill>
                  <a:latin typeface="微软雅黑"/>
                  <a:ea typeface="微软雅黑"/>
                </a:rPr>
                <a:t>1.8</a:t>
              </a:r>
              <a:r>
                <a:rPr lang="zh-CN" altLang="en-US" sz="1400" b="0">
                  <a:solidFill>
                    <a:prstClr val="black"/>
                  </a:solidFill>
                  <a:latin typeface="微软雅黑"/>
                  <a:ea typeface="微软雅黑"/>
                </a:rPr>
                <a:t>万亿元；</a:t>
              </a:r>
            </a:p>
          </p:txBody>
        </p:sp>
        <p:sp>
          <p:nvSpPr>
            <p:cNvPr id="32" name="矩形 31"/>
            <p:cNvSpPr/>
            <p:nvPr/>
          </p:nvSpPr>
          <p:spPr>
            <a:xfrm>
              <a:off x="2120301" y="3843460"/>
              <a:ext cx="732893"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投资</a:t>
              </a:r>
            </a:p>
          </p:txBody>
        </p:sp>
      </p:grpSp>
      <p:grpSp>
        <p:nvGrpSpPr>
          <p:cNvPr id="6" name="组合 5"/>
          <p:cNvGrpSpPr/>
          <p:nvPr/>
        </p:nvGrpSpPr>
        <p:grpSpPr>
          <a:xfrm>
            <a:off x="4639192" y="3843460"/>
            <a:ext cx="2913617" cy="1135722"/>
            <a:chOff x="4639192" y="3843460"/>
            <a:chExt cx="2913617" cy="1135722"/>
          </a:xfrm>
        </p:grpSpPr>
        <p:sp>
          <p:nvSpPr>
            <p:cNvPr id="33" name="矩形 32"/>
            <p:cNvSpPr/>
            <p:nvPr/>
          </p:nvSpPr>
          <p:spPr>
            <a:xfrm>
              <a:off x="4639192" y="4240518"/>
              <a:ext cx="2913617" cy="738664"/>
            </a:xfrm>
            <a:prstGeom prst="rect">
              <a:avLst/>
            </a:prstGeom>
          </p:spPr>
          <p:txBody>
            <a:bodyPr wrap="squar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加快新材料、人工智能、第五代移动通信等技术研发和转化；</a:t>
              </a:r>
            </a:p>
          </p:txBody>
        </p:sp>
        <p:sp>
          <p:nvSpPr>
            <p:cNvPr id="35" name="矩形 34"/>
            <p:cNvSpPr/>
            <p:nvPr/>
          </p:nvSpPr>
          <p:spPr>
            <a:xfrm>
              <a:off x="5729553" y="3843460"/>
              <a:ext cx="732893"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创新</a:t>
              </a:r>
            </a:p>
          </p:txBody>
        </p:sp>
      </p:grpSp>
      <p:grpSp>
        <p:nvGrpSpPr>
          <p:cNvPr id="7" name="组合 6"/>
          <p:cNvGrpSpPr/>
          <p:nvPr/>
        </p:nvGrpSpPr>
        <p:grpSpPr>
          <a:xfrm>
            <a:off x="8308341" y="3843460"/>
            <a:ext cx="2520242" cy="1135722"/>
            <a:chOff x="8308341" y="3843460"/>
            <a:chExt cx="2520242" cy="1135722"/>
          </a:xfrm>
        </p:grpSpPr>
        <p:sp>
          <p:nvSpPr>
            <p:cNvPr id="36" name="矩形 35"/>
            <p:cNvSpPr/>
            <p:nvPr/>
          </p:nvSpPr>
          <p:spPr>
            <a:xfrm>
              <a:off x="8308341" y="4240518"/>
              <a:ext cx="2520242" cy="738664"/>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重点地区细颗粒物（</a:t>
              </a:r>
              <a:r>
                <a:rPr lang="en-US" altLang="zh-CN" sz="1400" b="0">
                  <a:solidFill>
                    <a:prstClr val="black"/>
                  </a:solidFill>
                  <a:latin typeface="微软雅黑"/>
                  <a:ea typeface="微软雅黑"/>
                </a:rPr>
                <a:t>PM2.5</a:t>
              </a:r>
              <a:r>
                <a:rPr lang="zh-CN" altLang="en-US" sz="1400" b="0">
                  <a:solidFill>
                    <a:prstClr val="black"/>
                  </a:solidFill>
                  <a:latin typeface="微软雅黑"/>
                  <a:ea typeface="微软雅黑"/>
                </a:rPr>
                <a:t>）</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浓度明显下降</a:t>
              </a:r>
              <a:r>
                <a:rPr lang="en-US" altLang="zh-CN" sz="1400" b="0">
                  <a:solidFill>
                    <a:prstClr val="black"/>
                  </a:solidFill>
                  <a:latin typeface="微软雅黑"/>
                  <a:ea typeface="微软雅黑"/>
                </a:rPr>
                <a:t>;</a:t>
              </a:r>
              <a:endParaRPr lang="zh-CN" altLang="en-US" sz="1400" b="0">
                <a:solidFill>
                  <a:prstClr val="black"/>
                </a:solidFill>
                <a:latin typeface="微软雅黑"/>
                <a:ea typeface="微软雅黑"/>
              </a:endParaRPr>
            </a:p>
          </p:txBody>
        </p:sp>
        <p:sp>
          <p:nvSpPr>
            <p:cNvPr id="38" name="矩形 37"/>
            <p:cNvSpPr/>
            <p:nvPr/>
          </p:nvSpPr>
          <p:spPr>
            <a:xfrm>
              <a:off x="9202014" y="3843460"/>
              <a:ext cx="732893"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环保</a:t>
              </a:r>
            </a:p>
          </p:txBody>
        </p:sp>
      </p:grpSp>
      <p:grpSp>
        <p:nvGrpSpPr>
          <p:cNvPr id="2" name="组合 1"/>
          <p:cNvGrpSpPr/>
          <p:nvPr/>
        </p:nvGrpSpPr>
        <p:grpSpPr>
          <a:xfrm>
            <a:off x="1625600" y="1775173"/>
            <a:ext cx="1995875" cy="1995875"/>
            <a:chOff x="1625600" y="1775173"/>
            <a:chExt cx="1995875" cy="1995875"/>
          </a:xfrm>
        </p:grpSpPr>
        <p:sp>
          <p:nvSpPr>
            <p:cNvPr id="30" name="椭圆 29"/>
            <p:cNvSpPr/>
            <p:nvPr/>
          </p:nvSpPr>
          <p:spPr>
            <a:xfrm>
              <a:off x="1625600"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39" name="图片 38"/>
            <p:cNvPicPr>
              <a:picLocks noChangeAspect="1"/>
            </p:cNvPicPr>
            <p:nvPr/>
          </p:nvPicPr>
          <p:blipFill rotWithShape="1">
            <a:blip r:embed="rId3" cstate="print">
              <a:extLst>
                <a:ext uri="{28A0092B-C50C-407E-A947-70E740481C1C}">
                  <a14:useLocalDpi xmlns:a14="http://schemas.microsoft.com/office/drawing/2010/main" val="0"/>
                </a:ext>
              </a:extLst>
            </a:blip>
            <a:srcRect l="16700" r="16700"/>
            <a:stretch>
              <a:fillRect/>
            </a:stretch>
          </p:blipFill>
          <p:spPr>
            <a:xfrm>
              <a:off x="1764336" y="1913428"/>
              <a:ext cx="1718400" cy="1718400"/>
            </a:xfrm>
            <a:prstGeom prst="ellipse">
              <a:avLst/>
            </a:prstGeom>
          </p:spPr>
        </p:pic>
      </p:grpSp>
      <p:grpSp>
        <p:nvGrpSpPr>
          <p:cNvPr id="3" name="组合 2"/>
          <p:cNvGrpSpPr/>
          <p:nvPr/>
        </p:nvGrpSpPr>
        <p:grpSpPr>
          <a:xfrm>
            <a:off x="5098063" y="1775173"/>
            <a:ext cx="1995875" cy="1995875"/>
            <a:chOff x="5098063" y="1775173"/>
            <a:chExt cx="1995875" cy="1995875"/>
          </a:xfrm>
        </p:grpSpPr>
        <p:sp>
          <p:nvSpPr>
            <p:cNvPr id="34" name="椭圆 33"/>
            <p:cNvSpPr/>
            <p:nvPr/>
          </p:nvSpPr>
          <p:spPr>
            <a:xfrm>
              <a:off x="5098063"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40" name="图片 39"/>
            <p:cNvPicPr>
              <a:picLocks noChangeAspect="1"/>
            </p:cNvPicPr>
            <p:nvPr/>
          </p:nvPicPr>
          <p:blipFill rotWithShape="1">
            <a:blip r:embed="rId4" cstate="print">
              <a:extLst>
                <a:ext uri="{28A0092B-C50C-407E-A947-70E740481C1C}">
                  <a14:useLocalDpi xmlns:a14="http://schemas.microsoft.com/office/drawing/2010/main" val="0"/>
                </a:ext>
              </a:extLst>
            </a:blip>
            <a:srcRect l="21875" r="21875"/>
            <a:stretch>
              <a:fillRect/>
            </a:stretch>
          </p:blipFill>
          <p:spPr>
            <a:xfrm>
              <a:off x="5184000" y="1860628"/>
              <a:ext cx="1824000" cy="1824000"/>
            </a:xfrm>
            <a:prstGeom prst="ellipse">
              <a:avLst/>
            </a:prstGeom>
          </p:spPr>
        </p:pic>
      </p:grpSp>
      <p:grpSp>
        <p:nvGrpSpPr>
          <p:cNvPr id="4" name="组合 3"/>
          <p:cNvGrpSpPr/>
          <p:nvPr/>
        </p:nvGrpSpPr>
        <p:grpSpPr>
          <a:xfrm>
            <a:off x="8570525" y="1775173"/>
            <a:ext cx="1995875" cy="1995875"/>
            <a:chOff x="8570525" y="1775173"/>
            <a:chExt cx="1995875" cy="1995875"/>
          </a:xfrm>
        </p:grpSpPr>
        <p:sp>
          <p:nvSpPr>
            <p:cNvPr id="37" name="椭圆 36"/>
            <p:cNvSpPr/>
            <p:nvPr/>
          </p:nvSpPr>
          <p:spPr>
            <a:xfrm>
              <a:off x="8570525"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41" name="图片 40"/>
            <p:cNvPicPr>
              <a:picLocks noChangeAspect="1"/>
            </p:cNvPicPr>
            <p:nvPr/>
          </p:nvPicPr>
          <p:blipFill rotWithShape="1">
            <a:blip r:embed="rId5" cstate="print">
              <a:extLst>
                <a:ext uri="{28A0092B-C50C-407E-A947-70E740481C1C}">
                  <a14:useLocalDpi xmlns:a14="http://schemas.microsoft.com/office/drawing/2010/main" val="0"/>
                </a:ext>
              </a:extLst>
            </a:blip>
            <a:srcRect l="38411" t="26691" r="14661" b="791"/>
            <a:stretch>
              <a:fillRect/>
            </a:stretch>
          </p:blipFill>
          <p:spPr>
            <a:xfrm>
              <a:off x="8709261" y="1926532"/>
              <a:ext cx="1718400" cy="1718400"/>
            </a:xfrm>
            <a:prstGeom prst="ellipse">
              <a:avLst/>
            </a:prstGeom>
          </p:spPr>
        </p:pic>
      </p:grpSp>
    </p:spTree>
    <p:extLst>
      <p:ext uri="{BB962C8B-B14F-4D97-AF65-F5344CB8AC3E}">
        <p14:creationId xmlns:p14="http://schemas.microsoft.com/office/powerpoint/2010/main" val="1294981110"/>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1500"/>
                            </p:stCondLst>
                            <p:childTnLst>
                              <p:par>
                                <p:cTn id="21" presetID="2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5"/>
                                        </p:tgtEl>
                                      </p:cBhvr>
                                    </p:animEffect>
                                  </p:childTnLst>
                                </p:cTn>
                              </p:par>
                              <p:par>
                                <p:cTn id="31" presetID="25" presetClass="entr" presetSubtype="0"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6" dur="1000" fill="hold"/>
                                        <p:tgtEl>
                                          <p:spTgt spid="6"/>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6"/>
                                        </p:tgtEl>
                                      </p:cBhvr>
                                    </p:animEffect>
                                  </p:childTnLst>
                                </p:cTn>
                              </p:par>
                              <p:par>
                                <p:cTn id="41" presetID="25" presetClass="entr" presetSubtype="0" fill="hold" nodeType="withEffect">
                                  <p:stCondLst>
                                    <p:cond delay="50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5" name="组合 4"/>
          <p:cNvGrpSpPr/>
          <p:nvPr/>
        </p:nvGrpSpPr>
        <p:grpSpPr>
          <a:xfrm>
            <a:off x="735841" y="3843460"/>
            <a:ext cx="3775393" cy="1126127"/>
            <a:chOff x="735841" y="3843460"/>
            <a:chExt cx="3775393" cy="1126127"/>
          </a:xfrm>
        </p:grpSpPr>
        <p:sp>
          <p:nvSpPr>
            <p:cNvPr id="9" name="矩形 8"/>
            <p:cNvSpPr/>
            <p:nvPr/>
          </p:nvSpPr>
          <p:spPr>
            <a:xfrm>
              <a:off x="735841" y="4230923"/>
              <a:ext cx="3775393" cy="738664"/>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基本完成公司制改革。深化混合所有制改革，</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在电力、石油等领域迈出实质性步伐；</a:t>
              </a:r>
            </a:p>
          </p:txBody>
        </p:sp>
        <p:sp>
          <p:nvSpPr>
            <p:cNvPr id="14" name="矩形 13"/>
            <p:cNvSpPr/>
            <p:nvPr/>
          </p:nvSpPr>
          <p:spPr>
            <a:xfrm>
              <a:off x="1846188" y="3843460"/>
              <a:ext cx="1281120"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国企改革</a:t>
              </a:r>
            </a:p>
          </p:txBody>
        </p:sp>
      </p:grpSp>
      <p:grpSp>
        <p:nvGrpSpPr>
          <p:cNvPr id="6" name="组合 5"/>
          <p:cNvGrpSpPr/>
          <p:nvPr/>
        </p:nvGrpSpPr>
        <p:grpSpPr>
          <a:xfrm>
            <a:off x="4426910" y="3843460"/>
            <a:ext cx="3592717" cy="1135722"/>
            <a:chOff x="4426910" y="3843460"/>
            <a:chExt cx="3592717" cy="1135722"/>
          </a:xfrm>
        </p:grpSpPr>
        <p:sp>
          <p:nvSpPr>
            <p:cNvPr id="15" name="矩形 14"/>
            <p:cNvSpPr/>
            <p:nvPr/>
          </p:nvSpPr>
          <p:spPr>
            <a:xfrm>
              <a:off x="4426910" y="4240518"/>
              <a:ext cx="3592717" cy="738664"/>
            </a:xfrm>
            <a:prstGeom prst="rect">
              <a:avLst/>
            </a:prstGeom>
          </p:spPr>
          <p:txBody>
            <a:bodyPr wrap="squar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促进电商、快递进社区进农村；</a:t>
              </a:r>
              <a:endParaRPr lang="en-US" altLang="zh-CN" sz="1400" b="0">
                <a:solidFill>
                  <a:prstClr val="black"/>
                </a:solidFill>
                <a:latin typeface="微软雅黑"/>
                <a:ea typeface="微软雅黑"/>
              </a:endParaRPr>
            </a:p>
            <a:p>
              <a:pPr algn="ctr" fontAlgn="auto">
                <a:lnSpc>
                  <a:spcPct val="150000"/>
                </a:lnSpc>
                <a:spcBef>
                  <a:spcPts val="0"/>
                </a:spcBef>
                <a:spcAft>
                  <a:spcPts val="0"/>
                </a:spcAft>
              </a:pPr>
              <a:r>
                <a:rPr lang="zh-CN" altLang="en-US" sz="1400" b="0">
                  <a:solidFill>
                    <a:prstClr val="black"/>
                  </a:solidFill>
                  <a:latin typeface="微软雅黑"/>
                  <a:ea typeface="微软雅黑"/>
                </a:rPr>
                <a:t>扩大内外销产品“同线同标同质”实施范围；</a:t>
              </a:r>
            </a:p>
          </p:txBody>
        </p:sp>
        <p:sp>
          <p:nvSpPr>
            <p:cNvPr id="17" name="矩形 16"/>
            <p:cNvSpPr/>
            <p:nvPr/>
          </p:nvSpPr>
          <p:spPr>
            <a:xfrm>
              <a:off x="5729553" y="3843460"/>
              <a:ext cx="732893"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消费</a:t>
              </a:r>
            </a:p>
          </p:txBody>
        </p:sp>
      </p:grpSp>
      <p:grpSp>
        <p:nvGrpSpPr>
          <p:cNvPr id="7" name="组合 6"/>
          <p:cNvGrpSpPr/>
          <p:nvPr/>
        </p:nvGrpSpPr>
        <p:grpSpPr>
          <a:xfrm>
            <a:off x="8129609" y="3843460"/>
            <a:ext cx="2877711" cy="812556"/>
            <a:chOff x="8129609" y="3843460"/>
            <a:chExt cx="2877711" cy="812556"/>
          </a:xfrm>
        </p:grpSpPr>
        <p:sp>
          <p:nvSpPr>
            <p:cNvPr id="18" name="矩形 17"/>
            <p:cNvSpPr/>
            <p:nvPr/>
          </p:nvSpPr>
          <p:spPr>
            <a:xfrm>
              <a:off x="8129609" y="4240518"/>
              <a:ext cx="2877711" cy="415498"/>
            </a:xfrm>
            <a:prstGeom prst="rect">
              <a:avLst/>
            </a:prstGeom>
          </p:spPr>
          <p:txBody>
            <a:bodyPr wrap="none">
              <a:spAutoFit/>
            </a:bodyPr>
            <a:lstStyle/>
            <a:p>
              <a:pPr algn="ctr" fontAlgn="auto">
                <a:lnSpc>
                  <a:spcPct val="150000"/>
                </a:lnSpc>
                <a:spcBef>
                  <a:spcPts val="0"/>
                </a:spcBef>
                <a:spcAft>
                  <a:spcPts val="0"/>
                </a:spcAft>
              </a:pPr>
              <a:r>
                <a:rPr lang="zh-CN" altLang="en-US" sz="1400" b="0">
                  <a:solidFill>
                    <a:prstClr val="black"/>
                  </a:solidFill>
                  <a:latin typeface="微软雅黑"/>
                  <a:ea typeface="微软雅黑"/>
                </a:rPr>
                <a:t>实现异地就医住院费用直接结算；</a:t>
              </a:r>
            </a:p>
          </p:txBody>
        </p:sp>
        <p:sp>
          <p:nvSpPr>
            <p:cNvPr id="20" name="矩形 19"/>
            <p:cNvSpPr/>
            <p:nvPr/>
          </p:nvSpPr>
          <p:spPr>
            <a:xfrm>
              <a:off x="9202014" y="3843460"/>
              <a:ext cx="732893" cy="420564"/>
            </a:xfrm>
            <a:prstGeom prst="rect">
              <a:avLst/>
            </a:prstGeom>
          </p:spPr>
          <p:txBody>
            <a:bodyPr wrap="none">
              <a:spAutoFit/>
            </a:bodyPr>
            <a:lstStyle/>
            <a:p>
              <a:pPr algn="ctr" fontAlgn="auto">
                <a:spcBef>
                  <a:spcPts val="0"/>
                </a:spcBef>
                <a:spcAft>
                  <a:spcPts val="0"/>
                </a:spcAft>
              </a:pPr>
              <a:r>
                <a:rPr lang="zh-CN" altLang="en-US" sz="2133">
                  <a:solidFill>
                    <a:srgbClr val="AF0B06"/>
                  </a:solidFill>
                  <a:latin typeface="微软雅黑"/>
                  <a:ea typeface="微软雅黑"/>
                </a:rPr>
                <a:t>医疗</a:t>
              </a:r>
            </a:p>
          </p:txBody>
        </p:sp>
      </p:grpSp>
      <p:grpSp>
        <p:nvGrpSpPr>
          <p:cNvPr id="2" name="组合 1"/>
          <p:cNvGrpSpPr/>
          <p:nvPr/>
        </p:nvGrpSpPr>
        <p:grpSpPr>
          <a:xfrm>
            <a:off x="1625600" y="1775173"/>
            <a:ext cx="1995875" cy="1995875"/>
            <a:chOff x="1625600" y="1775173"/>
            <a:chExt cx="1995875" cy="1995875"/>
          </a:xfrm>
        </p:grpSpPr>
        <p:sp>
          <p:nvSpPr>
            <p:cNvPr id="13" name="椭圆 12"/>
            <p:cNvSpPr/>
            <p:nvPr/>
          </p:nvSpPr>
          <p:spPr>
            <a:xfrm>
              <a:off x="1625600"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a:fillRect/>
            </a:stretch>
          </p:blipFill>
          <p:spPr>
            <a:xfrm>
              <a:off x="1759175" y="1913911"/>
              <a:ext cx="1718400" cy="1718400"/>
            </a:xfrm>
            <a:prstGeom prst="ellipse">
              <a:avLst/>
            </a:prstGeom>
          </p:spPr>
        </p:pic>
      </p:grpSp>
      <p:grpSp>
        <p:nvGrpSpPr>
          <p:cNvPr id="3" name="组合 2"/>
          <p:cNvGrpSpPr/>
          <p:nvPr/>
        </p:nvGrpSpPr>
        <p:grpSpPr>
          <a:xfrm>
            <a:off x="5098063" y="1775173"/>
            <a:ext cx="1995875" cy="1995875"/>
            <a:chOff x="5098063" y="1775173"/>
            <a:chExt cx="1995875" cy="1995875"/>
          </a:xfrm>
        </p:grpSpPr>
        <p:sp>
          <p:nvSpPr>
            <p:cNvPr id="16" name="椭圆 15"/>
            <p:cNvSpPr/>
            <p:nvPr/>
          </p:nvSpPr>
          <p:spPr>
            <a:xfrm>
              <a:off x="5098063"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16879" r="16879"/>
            <a:stretch>
              <a:fillRect/>
            </a:stretch>
          </p:blipFill>
          <p:spPr>
            <a:xfrm>
              <a:off x="5236799" y="1926532"/>
              <a:ext cx="1718400" cy="1718400"/>
            </a:xfrm>
            <a:prstGeom prst="ellipse">
              <a:avLst/>
            </a:prstGeom>
          </p:spPr>
        </p:pic>
      </p:grpSp>
      <p:grpSp>
        <p:nvGrpSpPr>
          <p:cNvPr id="4" name="组合 3"/>
          <p:cNvGrpSpPr/>
          <p:nvPr/>
        </p:nvGrpSpPr>
        <p:grpSpPr>
          <a:xfrm>
            <a:off x="8570525" y="1775173"/>
            <a:ext cx="1995875" cy="1995875"/>
            <a:chOff x="8570525" y="1775173"/>
            <a:chExt cx="1995875" cy="1995875"/>
          </a:xfrm>
        </p:grpSpPr>
        <p:sp>
          <p:nvSpPr>
            <p:cNvPr id="19" name="椭圆 18"/>
            <p:cNvSpPr/>
            <p:nvPr/>
          </p:nvSpPr>
          <p:spPr>
            <a:xfrm>
              <a:off x="8570525" y="1775173"/>
              <a:ext cx="1995875" cy="19958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14509" r="14509"/>
            <a:stretch>
              <a:fillRect/>
            </a:stretch>
          </p:blipFill>
          <p:spPr>
            <a:xfrm>
              <a:off x="8709261" y="1926532"/>
              <a:ext cx="1718400" cy="1718400"/>
            </a:xfrm>
            <a:prstGeom prst="ellipse">
              <a:avLst/>
            </a:prstGeom>
          </p:spPr>
        </p:pic>
      </p:grpSp>
    </p:spTree>
    <p:extLst>
      <p:ext uri="{BB962C8B-B14F-4D97-AF65-F5344CB8AC3E}">
        <p14:creationId xmlns:p14="http://schemas.microsoft.com/office/powerpoint/2010/main" val="279885621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1500"/>
                            </p:stCondLst>
                            <p:childTnLst>
                              <p:par>
                                <p:cTn id="21" presetID="2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5"/>
                                        </p:tgtEl>
                                      </p:cBhvr>
                                    </p:animEffect>
                                  </p:childTnLst>
                                </p:cTn>
                              </p:par>
                              <p:par>
                                <p:cTn id="31" presetID="25" presetClass="entr" presetSubtype="0"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6" dur="1000" fill="hold"/>
                                        <p:tgtEl>
                                          <p:spTgt spid="6"/>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6"/>
                                        </p:tgtEl>
                                      </p:cBhvr>
                                    </p:animEffect>
                                  </p:childTnLst>
                                </p:cTn>
                              </p:par>
                              <p:par>
                                <p:cTn id="41" presetID="25" presetClass="entr" presetSubtype="0" fill="hold" nodeType="withEffect">
                                  <p:stCondLst>
                                    <p:cond delay="50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9" name="组合 8"/>
          <p:cNvGrpSpPr/>
          <p:nvPr/>
        </p:nvGrpSpPr>
        <p:grpSpPr>
          <a:xfrm>
            <a:off x="331686" y="1559247"/>
            <a:ext cx="4689612" cy="3113772"/>
            <a:chOff x="248764" y="1806151"/>
            <a:chExt cx="2749550" cy="1825625"/>
          </a:xfrm>
          <a:solidFill>
            <a:schemeClr val="accent1"/>
          </a:solidFill>
          <a:effectLst>
            <a:outerShdw blurRad="50800" dist="38100" dir="5400000" algn="t" rotWithShape="0">
              <a:prstClr val="black">
                <a:alpha val="40000"/>
              </a:prstClr>
            </a:outerShdw>
          </a:effectLst>
        </p:grpSpPr>
        <p:sp>
          <p:nvSpPr>
            <p:cNvPr id="13" name="Freeform 141"/>
            <p:cNvSpPr>
              <a:spLocks noEditPoints="1"/>
            </p:cNvSpPr>
            <p:nvPr/>
          </p:nvSpPr>
          <p:spPr bwMode="auto">
            <a:xfrm>
              <a:off x="248764" y="2533226"/>
              <a:ext cx="1517650" cy="377825"/>
            </a:xfrm>
            <a:custGeom>
              <a:avLst/>
              <a:gdLst>
                <a:gd name="T0" fmla="*/ 465 w 478"/>
                <a:gd name="T1" fmla="*/ 46 h 119"/>
                <a:gd name="T2" fmla="*/ 142 w 478"/>
                <a:gd name="T3" fmla="*/ 46 h 119"/>
                <a:gd name="T4" fmla="*/ 111 w 478"/>
                <a:gd name="T5" fmla="*/ 6 h 119"/>
                <a:gd name="T6" fmla="*/ 101 w 478"/>
                <a:gd name="T7" fmla="*/ 0 h 119"/>
                <a:gd name="T8" fmla="*/ 13 w 478"/>
                <a:gd name="T9" fmla="*/ 0 h 119"/>
                <a:gd name="T10" fmla="*/ 2 w 478"/>
                <a:gd name="T11" fmla="*/ 8 h 119"/>
                <a:gd name="T12" fmla="*/ 3 w 478"/>
                <a:gd name="T13" fmla="*/ 21 h 119"/>
                <a:gd name="T14" fmla="*/ 32 w 478"/>
                <a:gd name="T15" fmla="*/ 60 h 119"/>
                <a:gd name="T16" fmla="*/ 3 w 478"/>
                <a:gd name="T17" fmla="*/ 98 h 119"/>
                <a:gd name="T18" fmla="*/ 2 w 478"/>
                <a:gd name="T19" fmla="*/ 112 h 119"/>
                <a:gd name="T20" fmla="*/ 13 w 478"/>
                <a:gd name="T21" fmla="*/ 119 h 119"/>
                <a:gd name="T22" fmla="*/ 101 w 478"/>
                <a:gd name="T23" fmla="*/ 119 h 119"/>
                <a:gd name="T24" fmla="*/ 111 w 478"/>
                <a:gd name="T25" fmla="*/ 114 h 119"/>
                <a:gd name="T26" fmla="*/ 143 w 478"/>
                <a:gd name="T27" fmla="*/ 72 h 119"/>
                <a:gd name="T28" fmla="*/ 465 w 478"/>
                <a:gd name="T29" fmla="*/ 72 h 119"/>
                <a:gd name="T30" fmla="*/ 478 w 478"/>
                <a:gd name="T31" fmla="*/ 59 h 119"/>
                <a:gd name="T32" fmla="*/ 465 w 478"/>
                <a:gd name="T33" fmla="*/ 46 h 119"/>
                <a:gd name="T34" fmla="*/ 95 w 478"/>
                <a:gd name="T35" fmla="*/ 26 h 119"/>
                <a:gd name="T36" fmla="*/ 109 w 478"/>
                <a:gd name="T37" fmla="*/ 46 h 119"/>
                <a:gd name="T38" fmla="*/ 59 w 478"/>
                <a:gd name="T39" fmla="*/ 46 h 119"/>
                <a:gd name="T40" fmla="*/ 59 w 478"/>
                <a:gd name="T41" fmla="*/ 46 h 119"/>
                <a:gd name="T42" fmla="*/ 54 w 478"/>
                <a:gd name="T43" fmla="*/ 46 h 119"/>
                <a:gd name="T44" fmla="*/ 40 w 478"/>
                <a:gd name="T45" fmla="*/ 26 h 119"/>
                <a:gd name="T46" fmla="*/ 95 w 478"/>
                <a:gd name="T47" fmla="*/ 26 h 119"/>
                <a:gd name="T48" fmla="*/ 95 w 478"/>
                <a:gd name="T49" fmla="*/ 93 h 119"/>
                <a:gd name="T50" fmla="*/ 40 w 478"/>
                <a:gd name="T51" fmla="*/ 93 h 119"/>
                <a:gd name="T52" fmla="*/ 54 w 478"/>
                <a:gd name="T53" fmla="*/ 73 h 119"/>
                <a:gd name="T54" fmla="*/ 109 w 478"/>
                <a:gd name="T55" fmla="*/ 73 h 119"/>
                <a:gd name="T56" fmla="*/ 95 w 478"/>
                <a:gd name="T57" fmla="*/ 9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8" h="119">
                  <a:moveTo>
                    <a:pt x="465" y="46"/>
                  </a:moveTo>
                  <a:cubicBezTo>
                    <a:pt x="142" y="46"/>
                    <a:pt x="142" y="46"/>
                    <a:pt x="142" y="46"/>
                  </a:cubicBezTo>
                  <a:cubicBezTo>
                    <a:pt x="111" y="6"/>
                    <a:pt x="111" y="6"/>
                    <a:pt x="111" y="6"/>
                  </a:cubicBezTo>
                  <a:cubicBezTo>
                    <a:pt x="109" y="2"/>
                    <a:pt x="105" y="0"/>
                    <a:pt x="101" y="0"/>
                  </a:cubicBezTo>
                  <a:cubicBezTo>
                    <a:pt x="13" y="0"/>
                    <a:pt x="13" y="0"/>
                    <a:pt x="13" y="0"/>
                  </a:cubicBezTo>
                  <a:cubicBezTo>
                    <a:pt x="8" y="0"/>
                    <a:pt x="4" y="3"/>
                    <a:pt x="2" y="8"/>
                  </a:cubicBezTo>
                  <a:cubicBezTo>
                    <a:pt x="0" y="12"/>
                    <a:pt x="0" y="17"/>
                    <a:pt x="3" y="21"/>
                  </a:cubicBezTo>
                  <a:cubicBezTo>
                    <a:pt x="32" y="60"/>
                    <a:pt x="32" y="60"/>
                    <a:pt x="32" y="60"/>
                  </a:cubicBezTo>
                  <a:cubicBezTo>
                    <a:pt x="3" y="98"/>
                    <a:pt x="3" y="98"/>
                    <a:pt x="3" y="98"/>
                  </a:cubicBezTo>
                  <a:cubicBezTo>
                    <a:pt x="0" y="102"/>
                    <a:pt x="0" y="107"/>
                    <a:pt x="2" y="112"/>
                  </a:cubicBezTo>
                  <a:cubicBezTo>
                    <a:pt x="4" y="116"/>
                    <a:pt x="8" y="119"/>
                    <a:pt x="13" y="119"/>
                  </a:cubicBezTo>
                  <a:cubicBezTo>
                    <a:pt x="101" y="119"/>
                    <a:pt x="101" y="119"/>
                    <a:pt x="101" y="119"/>
                  </a:cubicBezTo>
                  <a:cubicBezTo>
                    <a:pt x="105" y="119"/>
                    <a:pt x="109" y="117"/>
                    <a:pt x="111" y="114"/>
                  </a:cubicBezTo>
                  <a:cubicBezTo>
                    <a:pt x="143" y="72"/>
                    <a:pt x="143" y="72"/>
                    <a:pt x="143" y="72"/>
                  </a:cubicBezTo>
                  <a:cubicBezTo>
                    <a:pt x="465" y="72"/>
                    <a:pt x="465" y="72"/>
                    <a:pt x="465" y="72"/>
                  </a:cubicBezTo>
                  <a:cubicBezTo>
                    <a:pt x="472" y="72"/>
                    <a:pt x="478" y="66"/>
                    <a:pt x="478" y="59"/>
                  </a:cubicBezTo>
                  <a:cubicBezTo>
                    <a:pt x="478" y="52"/>
                    <a:pt x="472" y="46"/>
                    <a:pt x="465" y="46"/>
                  </a:cubicBezTo>
                  <a:close/>
                  <a:moveTo>
                    <a:pt x="95" y="26"/>
                  </a:moveTo>
                  <a:cubicBezTo>
                    <a:pt x="109" y="46"/>
                    <a:pt x="109" y="46"/>
                    <a:pt x="109" y="46"/>
                  </a:cubicBezTo>
                  <a:cubicBezTo>
                    <a:pt x="59" y="46"/>
                    <a:pt x="59" y="46"/>
                    <a:pt x="59" y="46"/>
                  </a:cubicBezTo>
                  <a:cubicBezTo>
                    <a:pt x="59" y="46"/>
                    <a:pt x="59" y="46"/>
                    <a:pt x="59" y="46"/>
                  </a:cubicBezTo>
                  <a:cubicBezTo>
                    <a:pt x="54" y="46"/>
                    <a:pt x="54" y="46"/>
                    <a:pt x="54" y="46"/>
                  </a:cubicBezTo>
                  <a:cubicBezTo>
                    <a:pt x="40" y="26"/>
                    <a:pt x="40" y="26"/>
                    <a:pt x="40" y="26"/>
                  </a:cubicBezTo>
                  <a:lnTo>
                    <a:pt x="95" y="26"/>
                  </a:lnTo>
                  <a:close/>
                  <a:moveTo>
                    <a:pt x="95" y="93"/>
                  </a:moveTo>
                  <a:cubicBezTo>
                    <a:pt x="40" y="93"/>
                    <a:pt x="40" y="93"/>
                    <a:pt x="40" y="93"/>
                  </a:cubicBezTo>
                  <a:cubicBezTo>
                    <a:pt x="54" y="73"/>
                    <a:pt x="54" y="73"/>
                    <a:pt x="54" y="73"/>
                  </a:cubicBezTo>
                  <a:cubicBezTo>
                    <a:pt x="109" y="73"/>
                    <a:pt x="109" y="73"/>
                    <a:pt x="109" y="73"/>
                  </a:cubicBezTo>
                  <a:lnTo>
                    <a:pt x="95" y="93"/>
                  </a:lnTo>
                  <a:close/>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sp>
          <p:nvSpPr>
            <p:cNvPr id="14" name="Freeform 142"/>
            <p:cNvSpPr/>
            <p:nvPr/>
          </p:nvSpPr>
          <p:spPr bwMode="auto">
            <a:xfrm>
              <a:off x="2553814" y="2545926"/>
              <a:ext cx="444500" cy="342900"/>
            </a:xfrm>
            <a:custGeom>
              <a:avLst/>
              <a:gdLst>
                <a:gd name="T0" fmla="*/ 140 w 140"/>
                <a:gd name="T1" fmla="*/ 55 h 108"/>
                <a:gd name="T2" fmla="*/ 131 w 140"/>
                <a:gd name="T3" fmla="*/ 64 h 108"/>
                <a:gd name="T4" fmla="*/ 90 w 140"/>
                <a:gd name="T5" fmla="*/ 105 h 108"/>
                <a:gd name="T6" fmla="*/ 86 w 140"/>
                <a:gd name="T7" fmla="*/ 107 h 108"/>
                <a:gd name="T8" fmla="*/ 80 w 140"/>
                <a:gd name="T9" fmla="*/ 108 h 108"/>
                <a:gd name="T10" fmla="*/ 71 w 140"/>
                <a:gd name="T11" fmla="*/ 105 h 108"/>
                <a:gd name="T12" fmla="*/ 71 w 140"/>
                <a:gd name="T13" fmla="*/ 86 h 108"/>
                <a:gd name="T14" fmla="*/ 90 w 140"/>
                <a:gd name="T15" fmla="*/ 68 h 108"/>
                <a:gd name="T16" fmla="*/ 13 w 140"/>
                <a:gd name="T17" fmla="*/ 68 h 108"/>
                <a:gd name="T18" fmla="*/ 1 w 140"/>
                <a:gd name="T19" fmla="*/ 60 h 108"/>
                <a:gd name="T20" fmla="*/ 0 w 140"/>
                <a:gd name="T21" fmla="*/ 55 h 108"/>
                <a:gd name="T22" fmla="*/ 13 w 140"/>
                <a:gd name="T23" fmla="*/ 42 h 108"/>
                <a:gd name="T24" fmla="*/ 90 w 140"/>
                <a:gd name="T25" fmla="*/ 42 h 108"/>
                <a:gd name="T26" fmla="*/ 71 w 140"/>
                <a:gd name="T27" fmla="*/ 23 h 108"/>
                <a:gd name="T28" fmla="*/ 68 w 140"/>
                <a:gd name="T29" fmla="*/ 19 h 108"/>
                <a:gd name="T30" fmla="*/ 71 w 140"/>
                <a:gd name="T31" fmla="*/ 5 h 108"/>
                <a:gd name="T32" fmla="*/ 90 w 140"/>
                <a:gd name="T33" fmla="*/ 5 h 108"/>
                <a:gd name="T34" fmla="*/ 130 w 140"/>
                <a:gd name="T35" fmla="*/ 46 h 108"/>
                <a:gd name="T36" fmla="*/ 140 w 140"/>
                <a:gd name="T37" fmla="*/ 5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 h="108">
                  <a:moveTo>
                    <a:pt x="140" y="55"/>
                  </a:moveTo>
                  <a:cubicBezTo>
                    <a:pt x="131" y="64"/>
                    <a:pt x="131" y="64"/>
                    <a:pt x="131" y="64"/>
                  </a:cubicBezTo>
                  <a:cubicBezTo>
                    <a:pt x="90" y="105"/>
                    <a:pt x="90" y="105"/>
                    <a:pt x="90" y="105"/>
                  </a:cubicBezTo>
                  <a:cubicBezTo>
                    <a:pt x="88" y="106"/>
                    <a:pt x="87" y="107"/>
                    <a:pt x="86" y="107"/>
                  </a:cubicBezTo>
                  <a:cubicBezTo>
                    <a:pt x="84" y="108"/>
                    <a:pt x="82" y="108"/>
                    <a:pt x="80" y="108"/>
                  </a:cubicBezTo>
                  <a:cubicBezTo>
                    <a:pt x="77" y="108"/>
                    <a:pt x="74" y="107"/>
                    <a:pt x="71" y="105"/>
                  </a:cubicBezTo>
                  <a:cubicBezTo>
                    <a:pt x="66" y="100"/>
                    <a:pt x="66" y="91"/>
                    <a:pt x="71" y="86"/>
                  </a:cubicBezTo>
                  <a:cubicBezTo>
                    <a:pt x="90" y="68"/>
                    <a:pt x="90" y="68"/>
                    <a:pt x="90" y="68"/>
                  </a:cubicBezTo>
                  <a:cubicBezTo>
                    <a:pt x="13" y="68"/>
                    <a:pt x="13" y="68"/>
                    <a:pt x="13" y="68"/>
                  </a:cubicBezTo>
                  <a:cubicBezTo>
                    <a:pt x="7" y="68"/>
                    <a:pt x="3" y="64"/>
                    <a:pt x="1" y="60"/>
                  </a:cubicBezTo>
                  <a:cubicBezTo>
                    <a:pt x="0" y="58"/>
                    <a:pt x="0" y="57"/>
                    <a:pt x="0" y="55"/>
                  </a:cubicBezTo>
                  <a:cubicBezTo>
                    <a:pt x="0" y="48"/>
                    <a:pt x="5" y="42"/>
                    <a:pt x="13" y="42"/>
                  </a:cubicBezTo>
                  <a:cubicBezTo>
                    <a:pt x="90" y="42"/>
                    <a:pt x="90" y="42"/>
                    <a:pt x="90" y="42"/>
                  </a:cubicBezTo>
                  <a:cubicBezTo>
                    <a:pt x="71" y="23"/>
                    <a:pt x="71" y="23"/>
                    <a:pt x="71" y="23"/>
                  </a:cubicBezTo>
                  <a:cubicBezTo>
                    <a:pt x="70" y="22"/>
                    <a:pt x="69" y="21"/>
                    <a:pt x="68" y="19"/>
                  </a:cubicBezTo>
                  <a:cubicBezTo>
                    <a:pt x="66" y="14"/>
                    <a:pt x="67" y="9"/>
                    <a:pt x="71" y="5"/>
                  </a:cubicBezTo>
                  <a:cubicBezTo>
                    <a:pt x="76" y="0"/>
                    <a:pt x="85" y="0"/>
                    <a:pt x="90" y="5"/>
                  </a:cubicBezTo>
                  <a:cubicBezTo>
                    <a:pt x="130" y="46"/>
                    <a:pt x="130" y="46"/>
                    <a:pt x="130" y="46"/>
                  </a:cubicBezTo>
                  <a:lnTo>
                    <a:pt x="140" y="55"/>
                  </a:lnTo>
                  <a:close/>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sp>
          <p:nvSpPr>
            <p:cNvPr id="15" name="Freeform 143"/>
            <p:cNvSpPr/>
            <p:nvPr/>
          </p:nvSpPr>
          <p:spPr bwMode="auto">
            <a:xfrm>
              <a:off x="1540989" y="2507826"/>
              <a:ext cx="393700" cy="425450"/>
            </a:xfrm>
            <a:custGeom>
              <a:avLst/>
              <a:gdLst>
                <a:gd name="T0" fmla="*/ 57 w 124"/>
                <a:gd name="T1" fmla="*/ 134 h 134"/>
                <a:gd name="T2" fmla="*/ 124 w 124"/>
                <a:gd name="T3" fmla="*/ 67 h 134"/>
                <a:gd name="T4" fmla="*/ 57 w 124"/>
                <a:gd name="T5" fmla="*/ 0 h 134"/>
                <a:gd name="T6" fmla="*/ 5 w 124"/>
                <a:gd name="T7" fmla="*/ 25 h 134"/>
                <a:gd name="T8" fmla="*/ 7 w 124"/>
                <a:gd name="T9" fmla="*/ 43 h 134"/>
                <a:gd name="T10" fmla="*/ 25 w 124"/>
                <a:gd name="T11" fmla="*/ 41 h 134"/>
                <a:gd name="T12" fmla="*/ 57 w 124"/>
                <a:gd name="T13" fmla="*/ 26 h 134"/>
                <a:gd name="T14" fmla="*/ 98 w 124"/>
                <a:gd name="T15" fmla="*/ 67 h 134"/>
                <a:gd name="T16" fmla="*/ 57 w 124"/>
                <a:gd name="T17" fmla="*/ 108 h 134"/>
                <a:gd name="T18" fmla="*/ 25 w 124"/>
                <a:gd name="T19" fmla="*/ 92 h 134"/>
                <a:gd name="T20" fmla="*/ 7 w 124"/>
                <a:gd name="T21" fmla="*/ 90 h 134"/>
                <a:gd name="T22" fmla="*/ 5 w 124"/>
                <a:gd name="T23" fmla="*/ 109 h 134"/>
                <a:gd name="T24" fmla="*/ 57 w 124"/>
                <a:gd name="T2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34">
                  <a:moveTo>
                    <a:pt x="57" y="134"/>
                  </a:moveTo>
                  <a:cubicBezTo>
                    <a:pt x="94" y="134"/>
                    <a:pt x="124" y="104"/>
                    <a:pt x="124" y="67"/>
                  </a:cubicBezTo>
                  <a:cubicBezTo>
                    <a:pt x="124" y="30"/>
                    <a:pt x="94" y="0"/>
                    <a:pt x="57" y="0"/>
                  </a:cubicBezTo>
                  <a:cubicBezTo>
                    <a:pt x="36" y="0"/>
                    <a:pt x="17" y="10"/>
                    <a:pt x="5" y="25"/>
                  </a:cubicBezTo>
                  <a:cubicBezTo>
                    <a:pt x="0" y="31"/>
                    <a:pt x="1" y="39"/>
                    <a:pt x="7" y="43"/>
                  </a:cubicBezTo>
                  <a:cubicBezTo>
                    <a:pt x="12" y="48"/>
                    <a:pt x="21" y="47"/>
                    <a:pt x="25" y="41"/>
                  </a:cubicBezTo>
                  <a:cubicBezTo>
                    <a:pt x="33" y="32"/>
                    <a:pt x="44" y="26"/>
                    <a:pt x="57" y="26"/>
                  </a:cubicBezTo>
                  <a:cubicBezTo>
                    <a:pt x="80" y="26"/>
                    <a:pt x="98" y="44"/>
                    <a:pt x="98" y="67"/>
                  </a:cubicBezTo>
                  <a:cubicBezTo>
                    <a:pt x="98" y="89"/>
                    <a:pt x="80" y="108"/>
                    <a:pt x="57" y="108"/>
                  </a:cubicBezTo>
                  <a:cubicBezTo>
                    <a:pt x="44" y="108"/>
                    <a:pt x="33" y="102"/>
                    <a:pt x="25" y="92"/>
                  </a:cubicBezTo>
                  <a:cubicBezTo>
                    <a:pt x="21" y="87"/>
                    <a:pt x="12" y="86"/>
                    <a:pt x="7" y="90"/>
                  </a:cubicBezTo>
                  <a:cubicBezTo>
                    <a:pt x="1" y="95"/>
                    <a:pt x="0" y="103"/>
                    <a:pt x="5" y="109"/>
                  </a:cubicBezTo>
                  <a:cubicBezTo>
                    <a:pt x="17" y="124"/>
                    <a:pt x="36" y="134"/>
                    <a:pt x="57" y="134"/>
                  </a:cubicBezTo>
                  <a:close/>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sp>
          <p:nvSpPr>
            <p:cNvPr id="16" name="Freeform 144"/>
            <p:cNvSpPr/>
            <p:nvPr/>
          </p:nvSpPr>
          <p:spPr bwMode="auto">
            <a:xfrm>
              <a:off x="1312389" y="2298276"/>
              <a:ext cx="831850" cy="841375"/>
            </a:xfrm>
            <a:custGeom>
              <a:avLst/>
              <a:gdLst>
                <a:gd name="T0" fmla="*/ 129 w 262"/>
                <a:gd name="T1" fmla="*/ 0 h 265"/>
                <a:gd name="T2" fmla="*/ 129 w 262"/>
                <a:gd name="T3" fmla="*/ 0 h 265"/>
                <a:gd name="T4" fmla="*/ 2 w 262"/>
                <a:gd name="T5" fmla="*/ 96 h 265"/>
                <a:gd name="T6" fmla="*/ 11 w 262"/>
                <a:gd name="T7" fmla="*/ 112 h 265"/>
                <a:gd name="T8" fmla="*/ 14 w 262"/>
                <a:gd name="T9" fmla="*/ 112 h 265"/>
                <a:gd name="T10" fmla="*/ 27 w 262"/>
                <a:gd name="T11" fmla="*/ 103 h 265"/>
                <a:gd name="T12" fmla="*/ 129 w 262"/>
                <a:gd name="T13" fmla="*/ 26 h 265"/>
                <a:gd name="T14" fmla="*/ 129 w 262"/>
                <a:gd name="T15" fmla="*/ 26 h 265"/>
                <a:gd name="T16" fmla="*/ 129 w 262"/>
                <a:gd name="T17" fmla="*/ 26 h 265"/>
                <a:gd name="T18" fmla="*/ 204 w 262"/>
                <a:gd name="T19" fmla="*/ 57 h 265"/>
                <a:gd name="T20" fmla="*/ 236 w 262"/>
                <a:gd name="T21" fmla="*/ 133 h 265"/>
                <a:gd name="T22" fmla="*/ 205 w 262"/>
                <a:gd name="T23" fmla="*/ 208 h 265"/>
                <a:gd name="T24" fmla="*/ 129 w 262"/>
                <a:gd name="T25" fmla="*/ 239 h 265"/>
                <a:gd name="T26" fmla="*/ 129 w 262"/>
                <a:gd name="T27" fmla="*/ 239 h 265"/>
                <a:gd name="T28" fmla="*/ 27 w 262"/>
                <a:gd name="T29" fmla="*/ 163 h 265"/>
                <a:gd name="T30" fmla="*/ 14 w 262"/>
                <a:gd name="T31" fmla="*/ 153 h 265"/>
                <a:gd name="T32" fmla="*/ 11 w 262"/>
                <a:gd name="T33" fmla="*/ 154 h 265"/>
                <a:gd name="T34" fmla="*/ 2 w 262"/>
                <a:gd name="T35" fmla="*/ 170 h 265"/>
                <a:gd name="T36" fmla="*/ 129 w 262"/>
                <a:gd name="T37" fmla="*/ 265 h 265"/>
                <a:gd name="T38" fmla="*/ 262 w 262"/>
                <a:gd name="T39" fmla="*/ 133 h 265"/>
                <a:gd name="T40" fmla="*/ 129 w 262"/>
                <a:gd name="T41"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 h="265">
                  <a:moveTo>
                    <a:pt x="129" y="0"/>
                  </a:moveTo>
                  <a:cubicBezTo>
                    <a:pt x="129" y="0"/>
                    <a:pt x="129" y="0"/>
                    <a:pt x="129" y="0"/>
                  </a:cubicBezTo>
                  <a:cubicBezTo>
                    <a:pt x="69" y="0"/>
                    <a:pt x="18" y="40"/>
                    <a:pt x="2" y="96"/>
                  </a:cubicBezTo>
                  <a:cubicBezTo>
                    <a:pt x="0" y="102"/>
                    <a:pt x="4" y="110"/>
                    <a:pt x="11" y="112"/>
                  </a:cubicBezTo>
                  <a:cubicBezTo>
                    <a:pt x="12" y="112"/>
                    <a:pt x="13" y="112"/>
                    <a:pt x="14" y="112"/>
                  </a:cubicBezTo>
                  <a:cubicBezTo>
                    <a:pt x="20" y="112"/>
                    <a:pt x="25" y="108"/>
                    <a:pt x="27" y="103"/>
                  </a:cubicBezTo>
                  <a:cubicBezTo>
                    <a:pt x="40" y="59"/>
                    <a:pt x="81" y="26"/>
                    <a:pt x="129" y="26"/>
                  </a:cubicBezTo>
                  <a:cubicBezTo>
                    <a:pt x="129" y="26"/>
                    <a:pt x="129" y="26"/>
                    <a:pt x="129" y="26"/>
                  </a:cubicBezTo>
                  <a:cubicBezTo>
                    <a:pt x="129" y="26"/>
                    <a:pt x="129" y="26"/>
                    <a:pt x="129" y="26"/>
                  </a:cubicBezTo>
                  <a:cubicBezTo>
                    <a:pt x="159" y="26"/>
                    <a:pt x="185" y="38"/>
                    <a:pt x="204" y="57"/>
                  </a:cubicBezTo>
                  <a:cubicBezTo>
                    <a:pt x="224" y="77"/>
                    <a:pt x="236" y="103"/>
                    <a:pt x="236" y="133"/>
                  </a:cubicBezTo>
                  <a:cubicBezTo>
                    <a:pt x="236" y="162"/>
                    <a:pt x="224" y="189"/>
                    <a:pt x="205" y="208"/>
                  </a:cubicBezTo>
                  <a:cubicBezTo>
                    <a:pt x="185" y="228"/>
                    <a:pt x="159" y="239"/>
                    <a:pt x="129" y="239"/>
                  </a:cubicBezTo>
                  <a:cubicBezTo>
                    <a:pt x="129" y="239"/>
                    <a:pt x="129" y="239"/>
                    <a:pt x="129" y="239"/>
                  </a:cubicBezTo>
                  <a:cubicBezTo>
                    <a:pt x="81" y="239"/>
                    <a:pt x="40" y="207"/>
                    <a:pt x="27" y="163"/>
                  </a:cubicBezTo>
                  <a:cubicBezTo>
                    <a:pt x="25" y="157"/>
                    <a:pt x="20" y="153"/>
                    <a:pt x="14" y="153"/>
                  </a:cubicBezTo>
                  <a:cubicBezTo>
                    <a:pt x="13" y="153"/>
                    <a:pt x="12" y="154"/>
                    <a:pt x="11" y="154"/>
                  </a:cubicBezTo>
                  <a:cubicBezTo>
                    <a:pt x="4" y="156"/>
                    <a:pt x="0" y="163"/>
                    <a:pt x="2" y="170"/>
                  </a:cubicBezTo>
                  <a:cubicBezTo>
                    <a:pt x="18" y="225"/>
                    <a:pt x="69" y="265"/>
                    <a:pt x="129" y="265"/>
                  </a:cubicBezTo>
                  <a:cubicBezTo>
                    <a:pt x="202" y="265"/>
                    <a:pt x="262" y="206"/>
                    <a:pt x="262" y="133"/>
                  </a:cubicBezTo>
                  <a:cubicBezTo>
                    <a:pt x="262" y="60"/>
                    <a:pt x="202" y="0"/>
                    <a:pt x="129" y="0"/>
                  </a:cubicBezTo>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sp>
          <p:nvSpPr>
            <p:cNvPr id="17" name="Freeform 145"/>
            <p:cNvSpPr/>
            <p:nvPr/>
          </p:nvSpPr>
          <p:spPr bwMode="auto">
            <a:xfrm>
              <a:off x="1052039" y="2044276"/>
              <a:ext cx="1346200" cy="1349375"/>
            </a:xfrm>
            <a:custGeom>
              <a:avLst/>
              <a:gdLst>
                <a:gd name="T0" fmla="*/ 211 w 424"/>
                <a:gd name="T1" fmla="*/ 0 h 425"/>
                <a:gd name="T2" fmla="*/ 211 w 424"/>
                <a:gd name="T3" fmla="*/ 0 h 425"/>
                <a:gd name="T4" fmla="*/ 2 w 424"/>
                <a:gd name="T5" fmla="*/ 177 h 425"/>
                <a:gd name="T6" fmla="*/ 12 w 424"/>
                <a:gd name="T7" fmla="*/ 192 h 425"/>
                <a:gd name="T8" fmla="*/ 14 w 424"/>
                <a:gd name="T9" fmla="*/ 192 h 425"/>
                <a:gd name="T10" fmla="*/ 27 w 424"/>
                <a:gd name="T11" fmla="*/ 181 h 425"/>
                <a:gd name="T12" fmla="*/ 211 w 424"/>
                <a:gd name="T13" fmla="*/ 26 h 425"/>
                <a:gd name="T14" fmla="*/ 211 w 424"/>
                <a:gd name="T15" fmla="*/ 26 h 425"/>
                <a:gd name="T16" fmla="*/ 343 w 424"/>
                <a:gd name="T17" fmla="*/ 81 h 425"/>
                <a:gd name="T18" fmla="*/ 398 w 424"/>
                <a:gd name="T19" fmla="*/ 213 h 425"/>
                <a:gd name="T20" fmla="*/ 343 w 424"/>
                <a:gd name="T21" fmla="*/ 345 h 425"/>
                <a:gd name="T22" fmla="*/ 211 w 424"/>
                <a:gd name="T23" fmla="*/ 399 h 425"/>
                <a:gd name="T24" fmla="*/ 211 w 424"/>
                <a:gd name="T25" fmla="*/ 399 h 425"/>
                <a:gd name="T26" fmla="*/ 27 w 424"/>
                <a:gd name="T27" fmla="*/ 244 h 425"/>
                <a:gd name="T28" fmla="*/ 14 w 424"/>
                <a:gd name="T29" fmla="*/ 233 h 425"/>
                <a:gd name="T30" fmla="*/ 12 w 424"/>
                <a:gd name="T31" fmla="*/ 234 h 425"/>
                <a:gd name="T32" fmla="*/ 2 w 424"/>
                <a:gd name="T33" fmla="*/ 249 h 425"/>
                <a:gd name="T34" fmla="*/ 211 w 424"/>
                <a:gd name="T35" fmla="*/ 425 h 425"/>
                <a:gd name="T36" fmla="*/ 424 w 424"/>
                <a:gd name="T37" fmla="*/ 213 h 425"/>
                <a:gd name="T38" fmla="*/ 211 w 424"/>
                <a:gd name="T3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4" h="425">
                  <a:moveTo>
                    <a:pt x="211" y="0"/>
                  </a:moveTo>
                  <a:cubicBezTo>
                    <a:pt x="211" y="0"/>
                    <a:pt x="211" y="0"/>
                    <a:pt x="211" y="0"/>
                  </a:cubicBezTo>
                  <a:cubicBezTo>
                    <a:pt x="106" y="0"/>
                    <a:pt x="19" y="77"/>
                    <a:pt x="2" y="177"/>
                  </a:cubicBezTo>
                  <a:cubicBezTo>
                    <a:pt x="0" y="184"/>
                    <a:pt x="5" y="191"/>
                    <a:pt x="12" y="192"/>
                  </a:cubicBezTo>
                  <a:cubicBezTo>
                    <a:pt x="13" y="192"/>
                    <a:pt x="14" y="192"/>
                    <a:pt x="14" y="192"/>
                  </a:cubicBezTo>
                  <a:cubicBezTo>
                    <a:pt x="21" y="192"/>
                    <a:pt x="26" y="188"/>
                    <a:pt x="27" y="181"/>
                  </a:cubicBezTo>
                  <a:cubicBezTo>
                    <a:pt x="42" y="93"/>
                    <a:pt x="119" y="26"/>
                    <a:pt x="211" y="26"/>
                  </a:cubicBezTo>
                  <a:cubicBezTo>
                    <a:pt x="211" y="26"/>
                    <a:pt x="211" y="26"/>
                    <a:pt x="211" y="26"/>
                  </a:cubicBezTo>
                  <a:cubicBezTo>
                    <a:pt x="263" y="26"/>
                    <a:pt x="309" y="47"/>
                    <a:pt x="343" y="81"/>
                  </a:cubicBezTo>
                  <a:cubicBezTo>
                    <a:pt x="377" y="115"/>
                    <a:pt x="398" y="161"/>
                    <a:pt x="398" y="213"/>
                  </a:cubicBezTo>
                  <a:cubicBezTo>
                    <a:pt x="398" y="264"/>
                    <a:pt x="377" y="311"/>
                    <a:pt x="343" y="345"/>
                  </a:cubicBezTo>
                  <a:cubicBezTo>
                    <a:pt x="309" y="378"/>
                    <a:pt x="263" y="399"/>
                    <a:pt x="211" y="399"/>
                  </a:cubicBezTo>
                  <a:cubicBezTo>
                    <a:pt x="211" y="399"/>
                    <a:pt x="211" y="399"/>
                    <a:pt x="211" y="399"/>
                  </a:cubicBezTo>
                  <a:cubicBezTo>
                    <a:pt x="119" y="399"/>
                    <a:pt x="42" y="332"/>
                    <a:pt x="27" y="244"/>
                  </a:cubicBezTo>
                  <a:cubicBezTo>
                    <a:pt x="26" y="238"/>
                    <a:pt x="21" y="233"/>
                    <a:pt x="14" y="233"/>
                  </a:cubicBezTo>
                  <a:cubicBezTo>
                    <a:pt x="14" y="233"/>
                    <a:pt x="13" y="234"/>
                    <a:pt x="12" y="234"/>
                  </a:cubicBezTo>
                  <a:cubicBezTo>
                    <a:pt x="5" y="235"/>
                    <a:pt x="0" y="242"/>
                    <a:pt x="2" y="249"/>
                  </a:cubicBezTo>
                  <a:cubicBezTo>
                    <a:pt x="19" y="349"/>
                    <a:pt x="106" y="425"/>
                    <a:pt x="211" y="425"/>
                  </a:cubicBezTo>
                  <a:cubicBezTo>
                    <a:pt x="328" y="425"/>
                    <a:pt x="424" y="330"/>
                    <a:pt x="424" y="213"/>
                  </a:cubicBezTo>
                  <a:cubicBezTo>
                    <a:pt x="423" y="95"/>
                    <a:pt x="328" y="0"/>
                    <a:pt x="211" y="0"/>
                  </a:cubicBezTo>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sp>
          <p:nvSpPr>
            <p:cNvPr id="18" name="Freeform 146"/>
            <p:cNvSpPr/>
            <p:nvPr/>
          </p:nvSpPr>
          <p:spPr bwMode="auto">
            <a:xfrm>
              <a:off x="813914" y="1806151"/>
              <a:ext cx="1822450" cy="1825625"/>
            </a:xfrm>
            <a:custGeom>
              <a:avLst/>
              <a:gdLst>
                <a:gd name="T0" fmla="*/ 574 w 574"/>
                <a:gd name="T1" fmla="*/ 288 h 575"/>
                <a:gd name="T2" fmla="*/ 286 w 574"/>
                <a:gd name="T3" fmla="*/ 0 h 575"/>
                <a:gd name="T4" fmla="*/ 1 w 574"/>
                <a:gd name="T5" fmla="*/ 253 h 575"/>
                <a:gd name="T6" fmla="*/ 12 w 574"/>
                <a:gd name="T7" fmla="*/ 267 h 575"/>
                <a:gd name="T8" fmla="*/ 26 w 574"/>
                <a:gd name="T9" fmla="*/ 256 h 575"/>
                <a:gd name="T10" fmla="*/ 286 w 574"/>
                <a:gd name="T11" fmla="*/ 26 h 575"/>
                <a:gd name="T12" fmla="*/ 471 w 574"/>
                <a:gd name="T13" fmla="*/ 103 h 575"/>
                <a:gd name="T14" fmla="*/ 548 w 574"/>
                <a:gd name="T15" fmla="*/ 288 h 575"/>
                <a:gd name="T16" fmla="*/ 471 w 574"/>
                <a:gd name="T17" fmla="*/ 473 h 575"/>
                <a:gd name="T18" fmla="*/ 286 w 574"/>
                <a:gd name="T19" fmla="*/ 549 h 575"/>
                <a:gd name="T20" fmla="*/ 27 w 574"/>
                <a:gd name="T21" fmla="*/ 320 h 575"/>
                <a:gd name="T22" fmla="*/ 12 w 574"/>
                <a:gd name="T23" fmla="*/ 309 h 575"/>
                <a:gd name="T24" fmla="*/ 1 w 574"/>
                <a:gd name="T25" fmla="*/ 323 h 575"/>
                <a:gd name="T26" fmla="*/ 286 w 574"/>
                <a:gd name="T27" fmla="*/ 575 h 575"/>
                <a:gd name="T28" fmla="*/ 574 w 574"/>
                <a:gd name="T29" fmla="*/ 28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75">
                  <a:moveTo>
                    <a:pt x="574" y="288"/>
                  </a:moveTo>
                  <a:cubicBezTo>
                    <a:pt x="574" y="129"/>
                    <a:pt x="445" y="0"/>
                    <a:pt x="286" y="0"/>
                  </a:cubicBezTo>
                  <a:cubicBezTo>
                    <a:pt x="139" y="0"/>
                    <a:pt x="18" y="110"/>
                    <a:pt x="1" y="253"/>
                  </a:cubicBezTo>
                  <a:cubicBezTo>
                    <a:pt x="0" y="260"/>
                    <a:pt x="5" y="266"/>
                    <a:pt x="12" y="267"/>
                  </a:cubicBezTo>
                  <a:cubicBezTo>
                    <a:pt x="19" y="268"/>
                    <a:pt x="26" y="263"/>
                    <a:pt x="26" y="256"/>
                  </a:cubicBezTo>
                  <a:cubicBezTo>
                    <a:pt x="42" y="127"/>
                    <a:pt x="152" y="26"/>
                    <a:pt x="286" y="26"/>
                  </a:cubicBezTo>
                  <a:cubicBezTo>
                    <a:pt x="358" y="26"/>
                    <a:pt x="424" y="56"/>
                    <a:pt x="471" y="103"/>
                  </a:cubicBezTo>
                  <a:cubicBezTo>
                    <a:pt x="518" y="150"/>
                    <a:pt x="548" y="215"/>
                    <a:pt x="548" y="288"/>
                  </a:cubicBezTo>
                  <a:cubicBezTo>
                    <a:pt x="548" y="360"/>
                    <a:pt x="518" y="425"/>
                    <a:pt x="471" y="473"/>
                  </a:cubicBezTo>
                  <a:cubicBezTo>
                    <a:pt x="424" y="520"/>
                    <a:pt x="358" y="549"/>
                    <a:pt x="286" y="549"/>
                  </a:cubicBezTo>
                  <a:cubicBezTo>
                    <a:pt x="153" y="549"/>
                    <a:pt x="42" y="449"/>
                    <a:pt x="27" y="320"/>
                  </a:cubicBezTo>
                  <a:cubicBezTo>
                    <a:pt x="26" y="313"/>
                    <a:pt x="19" y="308"/>
                    <a:pt x="12" y="309"/>
                  </a:cubicBezTo>
                  <a:cubicBezTo>
                    <a:pt x="5" y="309"/>
                    <a:pt x="0" y="316"/>
                    <a:pt x="1" y="323"/>
                  </a:cubicBezTo>
                  <a:cubicBezTo>
                    <a:pt x="18" y="465"/>
                    <a:pt x="139" y="575"/>
                    <a:pt x="286" y="575"/>
                  </a:cubicBezTo>
                  <a:cubicBezTo>
                    <a:pt x="445" y="575"/>
                    <a:pt x="574" y="447"/>
                    <a:pt x="574" y="288"/>
                  </a:cubicBezTo>
                  <a:close/>
                </a:path>
              </a:pathLst>
            </a:cu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en-US" sz="2400" b="0">
                <a:solidFill>
                  <a:prstClr val="white"/>
                </a:solidFill>
              </a:endParaRPr>
            </a:p>
          </p:txBody>
        </p:sp>
      </p:grpSp>
      <p:grpSp>
        <p:nvGrpSpPr>
          <p:cNvPr id="5" name="组合 4"/>
          <p:cNvGrpSpPr/>
          <p:nvPr/>
        </p:nvGrpSpPr>
        <p:grpSpPr>
          <a:xfrm>
            <a:off x="6439207" y="964189"/>
            <a:ext cx="463483" cy="463483"/>
            <a:chOff x="6439207" y="964189"/>
            <a:chExt cx="463483" cy="463483"/>
          </a:xfrm>
        </p:grpSpPr>
        <p:sp>
          <p:nvSpPr>
            <p:cNvPr id="19" name="椭圆 18"/>
            <p:cNvSpPr/>
            <p:nvPr/>
          </p:nvSpPr>
          <p:spPr>
            <a:xfrm>
              <a:off x="6439207" y="964189"/>
              <a:ext cx="463483" cy="463483"/>
            </a:xfrm>
            <a:prstGeom prst="ellipse">
              <a:avLst/>
            </a:pr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zh-CN" altLang="en-US" sz="2400" b="0">
                <a:solidFill>
                  <a:prstClr val="white"/>
                </a:solidFill>
              </a:endParaRPr>
            </a:p>
          </p:txBody>
        </p:sp>
        <p:grpSp>
          <p:nvGrpSpPr>
            <p:cNvPr id="21" name="Group 216"/>
            <p:cNvGrpSpPr/>
            <p:nvPr/>
          </p:nvGrpSpPr>
          <p:grpSpPr>
            <a:xfrm>
              <a:off x="6503156" y="1068915"/>
              <a:ext cx="335584" cy="271551"/>
              <a:chOff x="1209675" y="6354763"/>
              <a:chExt cx="449263" cy="363538"/>
            </a:xfrm>
            <a:solidFill>
              <a:schemeClr val="bg1"/>
            </a:solidFill>
          </p:grpSpPr>
          <p:sp>
            <p:nvSpPr>
              <p:cNvPr id="24"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5"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6"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7"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3" name="组合 2"/>
          <p:cNvGrpSpPr/>
          <p:nvPr/>
        </p:nvGrpSpPr>
        <p:grpSpPr>
          <a:xfrm>
            <a:off x="6439207" y="3407778"/>
            <a:ext cx="463483" cy="463483"/>
            <a:chOff x="6439207" y="3407778"/>
            <a:chExt cx="463483" cy="463483"/>
          </a:xfrm>
        </p:grpSpPr>
        <p:sp>
          <p:nvSpPr>
            <p:cNvPr id="28" name="椭圆 27"/>
            <p:cNvSpPr/>
            <p:nvPr/>
          </p:nvSpPr>
          <p:spPr>
            <a:xfrm>
              <a:off x="6439207" y="3407778"/>
              <a:ext cx="463483" cy="463483"/>
            </a:xfrm>
            <a:prstGeom prst="ellipse">
              <a:avLst/>
            </a:pr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zh-CN" altLang="en-US" sz="2400" b="0">
                <a:solidFill>
                  <a:prstClr val="white"/>
                </a:solidFill>
              </a:endParaRPr>
            </a:p>
          </p:txBody>
        </p:sp>
        <p:sp>
          <p:nvSpPr>
            <p:cNvPr id="32" name="Freeform 12"/>
            <p:cNvSpPr>
              <a:spLocks noEditPoints="1"/>
            </p:cNvSpPr>
            <p:nvPr/>
          </p:nvSpPr>
          <p:spPr bwMode="auto">
            <a:xfrm>
              <a:off x="6530719" y="3499290"/>
              <a:ext cx="280459" cy="280459"/>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2" name="组合 1"/>
          <p:cNvGrpSpPr/>
          <p:nvPr/>
        </p:nvGrpSpPr>
        <p:grpSpPr>
          <a:xfrm>
            <a:off x="6439207" y="2081362"/>
            <a:ext cx="463483" cy="463483"/>
            <a:chOff x="6439207" y="2081362"/>
            <a:chExt cx="463483" cy="463483"/>
          </a:xfrm>
        </p:grpSpPr>
        <p:sp>
          <p:nvSpPr>
            <p:cNvPr id="20" name="椭圆 19"/>
            <p:cNvSpPr/>
            <p:nvPr/>
          </p:nvSpPr>
          <p:spPr>
            <a:xfrm>
              <a:off x="6439207" y="2081362"/>
              <a:ext cx="463483" cy="463483"/>
            </a:xfrm>
            <a:prstGeom prst="ellipse">
              <a:avLst/>
            </a:pr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zh-CN" altLang="en-US" sz="2400" b="0">
                <a:solidFill>
                  <a:prstClr val="white"/>
                </a:solidFill>
              </a:endParaRPr>
            </a:p>
          </p:txBody>
        </p:sp>
        <p:grpSp>
          <p:nvGrpSpPr>
            <p:cNvPr id="33" name="Group 35"/>
            <p:cNvGrpSpPr/>
            <p:nvPr/>
          </p:nvGrpSpPr>
          <p:grpSpPr>
            <a:xfrm>
              <a:off x="6530719" y="2208575"/>
              <a:ext cx="280459" cy="236009"/>
              <a:chOff x="4605338" y="3814763"/>
              <a:chExt cx="420688" cy="354013"/>
            </a:xfrm>
            <a:solidFill>
              <a:schemeClr val="bg1"/>
            </a:solidFill>
          </p:grpSpPr>
          <p:sp>
            <p:nvSpPr>
              <p:cNvPr id="34"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5" name="Oval 33"/>
              <p:cNvSpPr>
                <a:spLocks noChangeArrowheads="1"/>
              </p:cNvSpPr>
              <p:nvPr/>
            </p:nvSpPr>
            <p:spPr bwMode="auto">
              <a:xfrm>
                <a:off x="4932363" y="4103688"/>
                <a:ext cx="6350" cy="4763"/>
              </a:xfrm>
              <a:prstGeom prst="ellipse">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6"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7"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8"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9"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0"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1"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4" name="组合 3"/>
          <p:cNvGrpSpPr/>
          <p:nvPr/>
        </p:nvGrpSpPr>
        <p:grpSpPr>
          <a:xfrm>
            <a:off x="6439207" y="4636541"/>
            <a:ext cx="463483" cy="463483"/>
            <a:chOff x="6439207" y="4636541"/>
            <a:chExt cx="463483" cy="463483"/>
          </a:xfrm>
        </p:grpSpPr>
        <p:sp>
          <p:nvSpPr>
            <p:cNvPr id="30" name="椭圆 29"/>
            <p:cNvSpPr/>
            <p:nvPr/>
          </p:nvSpPr>
          <p:spPr>
            <a:xfrm>
              <a:off x="6439207" y="4636541"/>
              <a:ext cx="463483" cy="463483"/>
            </a:xfrm>
            <a:prstGeom prst="ellipse">
              <a:avLst/>
            </a:prstGeom>
            <a:gradFill>
              <a:gsLst>
                <a:gs pos="26000">
                  <a:srgbClr val="E61E18"/>
                </a:gs>
                <a:gs pos="100000">
                  <a:srgbClr val="9A1E23"/>
                </a:gs>
              </a:gsLst>
              <a:lin ang="5400000" scaled="1"/>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auto">
                <a:spcBef>
                  <a:spcPts val="0"/>
                </a:spcBef>
                <a:spcAft>
                  <a:spcPts val="0"/>
                </a:spcAft>
              </a:pPr>
              <a:endParaRPr lang="zh-CN" altLang="en-US" sz="2400" b="0">
                <a:solidFill>
                  <a:prstClr val="white"/>
                </a:solidFill>
              </a:endParaRPr>
            </a:p>
          </p:txBody>
        </p:sp>
        <p:grpSp>
          <p:nvGrpSpPr>
            <p:cNvPr id="42" name="Group 85"/>
            <p:cNvGrpSpPr/>
            <p:nvPr/>
          </p:nvGrpSpPr>
          <p:grpSpPr>
            <a:xfrm>
              <a:off x="6522252" y="4716830"/>
              <a:ext cx="297392" cy="297392"/>
              <a:chOff x="1200150" y="3768725"/>
              <a:chExt cx="446088" cy="446088"/>
            </a:xfrm>
            <a:solidFill>
              <a:schemeClr val="bg1"/>
            </a:solidFill>
          </p:grpSpPr>
          <p:sp>
            <p:nvSpPr>
              <p:cNvPr id="43"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4"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45"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6" name="组合 5"/>
          <p:cNvGrpSpPr/>
          <p:nvPr/>
        </p:nvGrpSpPr>
        <p:grpSpPr>
          <a:xfrm>
            <a:off x="6900221" y="957863"/>
            <a:ext cx="4127739" cy="1068499"/>
            <a:chOff x="6900221" y="957863"/>
            <a:chExt cx="4127739" cy="1068499"/>
          </a:xfrm>
        </p:grpSpPr>
        <p:sp>
          <p:nvSpPr>
            <p:cNvPr id="46" name="矩形 45"/>
            <p:cNvSpPr/>
            <p:nvPr/>
          </p:nvSpPr>
          <p:spPr>
            <a:xfrm>
              <a:off x="6900221" y="1287698"/>
              <a:ext cx="4127739"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7" name="矩形 46"/>
            <p:cNvSpPr/>
            <p:nvPr/>
          </p:nvSpPr>
          <p:spPr>
            <a:xfrm>
              <a:off x="6900221" y="957863"/>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grpSp>
        <p:nvGrpSpPr>
          <p:cNvPr id="7" name="组合 6"/>
          <p:cNvGrpSpPr/>
          <p:nvPr/>
        </p:nvGrpSpPr>
        <p:grpSpPr>
          <a:xfrm>
            <a:off x="6911241" y="2093058"/>
            <a:ext cx="4145730" cy="1065502"/>
            <a:chOff x="6911241" y="2093058"/>
            <a:chExt cx="4145730" cy="1065502"/>
          </a:xfrm>
        </p:grpSpPr>
        <p:sp>
          <p:nvSpPr>
            <p:cNvPr id="48" name="矩形 47"/>
            <p:cNvSpPr/>
            <p:nvPr/>
          </p:nvSpPr>
          <p:spPr>
            <a:xfrm>
              <a:off x="6929232" y="2419896"/>
              <a:ext cx="4127739"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9" name="矩形 48"/>
            <p:cNvSpPr/>
            <p:nvPr/>
          </p:nvSpPr>
          <p:spPr>
            <a:xfrm>
              <a:off x="6911241" y="2093058"/>
              <a:ext cx="2646878" cy="461665"/>
            </a:xfrm>
            <a:prstGeom prst="rect">
              <a:avLst/>
            </a:prstGeom>
            <a:ln>
              <a:noFill/>
            </a:ln>
          </p:spPr>
          <p:txBody>
            <a:bodyPr wrap="none">
              <a:spAutoFit/>
            </a:bodyPr>
            <a:lstStyle/>
            <a:p>
              <a:pP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grpSp>
        <p:nvGrpSpPr>
          <p:cNvPr id="8" name="组合 7"/>
          <p:cNvGrpSpPr/>
          <p:nvPr/>
        </p:nvGrpSpPr>
        <p:grpSpPr>
          <a:xfrm>
            <a:off x="6900221" y="3419545"/>
            <a:ext cx="4127739" cy="1029662"/>
            <a:chOff x="6900221" y="3419545"/>
            <a:chExt cx="4127739" cy="1029662"/>
          </a:xfrm>
        </p:grpSpPr>
        <p:sp>
          <p:nvSpPr>
            <p:cNvPr id="50" name="矩形 49"/>
            <p:cNvSpPr/>
            <p:nvPr/>
          </p:nvSpPr>
          <p:spPr>
            <a:xfrm>
              <a:off x="6900221" y="3710543"/>
              <a:ext cx="4127739"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51" name="矩形 50"/>
            <p:cNvSpPr/>
            <p:nvPr/>
          </p:nvSpPr>
          <p:spPr>
            <a:xfrm>
              <a:off x="6900221" y="3419545"/>
              <a:ext cx="2646878" cy="461665"/>
            </a:xfrm>
            <a:prstGeom prst="rect">
              <a:avLst/>
            </a:prstGeom>
            <a:ln>
              <a:noFill/>
            </a:ln>
          </p:spPr>
          <p:txBody>
            <a:bodyPr wrap="none">
              <a:spAutoFit/>
            </a:bodyPr>
            <a:lstStyle/>
            <a:p>
              <a:pP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grpSp>
        <p:nvGrpSpPr>
          <p:cNvPr id="54" name="组合 53"/>
          <p:cNvGrpSpPr/>
          <p:nvPr/>
        </p:nvGrpSpPr>
        <p:grpSpPr>
          <a:xfrm>
            <a:off x="6900221" y="4656590"/>
            <a:ext cx="4127739" cy="1034914"/>
            <a:chOff x="6900221" y="4656590"/>
            <a:chExt cx="4127739" cy="1034914"/>
          </a:xfrm>
        </p:grpSpPr>
        <p:sp>
          <p:nvSpPr>
            <p:cNvPr id="52" name="矩形 51"/>
            <p:cNvSpPr/>
            <p:nvPr/>
          </p:nvSpPr>
          <p:spPr>
            <a:xfrm>
              <a:off x="6900221" y="4952840"/>
              <a:ext cx="4127739"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53" name="矩形 52"/>
            <p:cNvSpPr/>
            <p:nvPr/>
          </p:nvSpPr>
          <p:spPr>
            <a:xfrm>
              <a:off x="6900221" y="4656590"/>
              <a:ext cx="2646878" cy="461665"/>
            </a:xfrm>
            <a:prstGeom prst="rect">
              <a:avLst/>
            </a:prstGeom>
            <a:ln>
              <a:noFill/>
            </a:ln>
          </p:spPr>
          <p:txBody>
            <a:bodyPr wrap="none">
              <a:spAutoFit/>
            </a:bodyPr>
            <a:lstStyle/>
            <a:p>
              <a:pP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spTree>
    <p:extLst>
      <p:ext uri="{BB962C8B-B14F-4D97-AF65-F5344CB8AC3E}">
        <p14:creationId xmlns:p14="http://schemas.microsoft.com/office/powerpoint/2010/main" val="34007386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5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8"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55" name="组合 54"/>
          <p:cNvGrpSpPr/>
          <p:nvPr/>
        </p:nvGrpSpPr>
        <p:grpSpPr>
          <a:xfrm>
            <a:off x="3969932" y="1204541"/>
            <a:ext cx="4252137" cy="741216"/>
            <a:chOff x="3924300" y="1204541"/>
            <a:chExt cx="4252137" cy="741216"/>
          </a:xfrm>
        </p:grpSpPr>
        <p:grpSp>
          <p:nvGrpSpPr>
            <p:cNvPr id="56" name="组合 55"/>
            <p:cNvGrpSpPr/>
            <p:nvPr/>
          </p:nvGrpSpPr>
          <p:grpSpPr>
            <a:xfrm>
              <a:off x="3924300" y="1204541"/>
              <a:ext cx="4252137" cy="741216"/>
              <a:chOff x="3469759" y="1342765"/>
              <a:chExt cx="3781646" cy="741216"/>
            </a:xfrm>
          </p:grpSpPr>
          <p:sp>
            <p:nvSpPr>
              <p:cNvPr id="58" name="矩形 5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4173722" y="1289603"/>
              <a:ext cx="3753293" cy="523220"/>
            </a:xfrm>
            <a:prstGeom prst="rect">
              <a:avLst/>
            </a:prstGeom>
            <a:noFill/>
          </p:spPr>
          <p:txBody>
            <a:bodyPr wrap="square" rtlCol="0">
              <a:spAutoFit/>
            </a:bodyPr>
            <a:lstStyle/>
            <a:p>
              <a:pPr algn="ctr"/>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脱贫攻坚有哪些新要求</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grpSp>
      <p:sp>
        <p:nvSpPr>
          <p:cNvPr id="60" name="矩形 59"/>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20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r>
              <a:rPr lang="zh-CN" altLang="en-US" sz="1500" dirty="0" smtClean="0">
                <a:solidFill>
                  <a:schemeClr val="tx1">
                    <a:lumMod val="85000"/>
                    <a:lumOff val="15000"/>
                  </a:schemeClr>
                </a:solidFill>
                <a:latin typeface="+mn-ea"/>
              </a:rPr>
              <a:t>要深入实施精准扶贫精准脱贫，今年再减少农村贫困人口１０００万以上，完成易地扶贫搬迁３４０万人。中央财政专项扶贫资金增长３０％以上；严肃查处假脱贫、“被脱贫”、数字脱贫，确保脱贫得到群众认可、经得起历史检验。</a:t>
            </a:r>
          </a:p>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smtClean="0">
                <a:solidFill>
                  <a:schemeClr val="tx1">
                    <a:lumMod val="85000"/>
                    <a:lumOff val="15000"/>
                  </a:schemeClr>
                </a:solidFill>
                <a:latin typeface="+mn-ea"/>
              </a:rPr>
              <a:t>全国人大代表、宁夏同心县罗家河湾村村医马玉花说，中央精准扶贫的政策非常好，村里的一些贫困户因此受益。脱贫不脱贫，贫困户生活的改善和切身体会最直接，要多听听他们的心声。</a:t>
            </a:r>
            <a:endParaRPr lang="en-US" altLang="zh-CN" sz="1500" dirty="0" smtClean="0">
              <a:solidFill>
                <a:schemeClr val="tx1">
                  <a:lumMod val="85000"/>
                  <a:lumOff val="15000"/>
                </a:schemeClr>
              </a:solidFill>
              <a:latin typeface="+mn-ea"/>
            </a:endParaRPr>
          </a:p>
        </p:txBody>
      </p:sp>
      <p:grpSp>
        <p:nvGrpSpPr>
          <p:cNvPr id="62" name="组合 61"/>
          <p:cNvGrpSpPr/>
          <p:nvPr/>
        </p:nvGrpSpPr>
        <p:grpSpPr>
          <a:xfrm>
            <a:off x="797393" y="2586725"/>
            <a:ext cx="4880043" cy="3230931"/>
            <a:chOff x="797393" y="2586725"/>
            <a:chExt cx="4880043" cy="3230931"/>
          </a:xfrm>
        </p:grpSpPr>
        <p:sp>
          <p:nvSpPr>
            <p:cNvPr id="63" name="矩形 62"/>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62474699"/>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circle(in)">
                                      <p:cBhvr>
                                        <p:cTn id="11" dur="2000"/>
                                        <p:tgtEl>
                                          <p:spTgt spid="60"/>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randombar(horizontal)">
                                      <p:cBhvr>
                                        <p:cTn id="15" dur="500"/>
                                        <p:tgtEl>
                                          <p:spTgt spid="62"/>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grpSp>
        <p:nvGrpSpPr>
          <p:cNvPr id="9" name="组合 8"/>
          <p:cNvGrpSpPr/>
          <p:nvPr/>
        </p:nvGrpSpPr>
        <p:grpSpPr>
          <a:xfrm>
            <a:off x="3969932" y="1204541"/>
            <a:ext cx="4252137" cy="741216"/>
            <a:chOff x="3924300" y="1204541"/>
            <a:chExt cx="4252137" cy="741216"/>
          </a:xfrm>
        </p:grpSpPr>
        <p:grpSp>
          <p:nvGrpSpPr>
            <p:cNvPr id="13" name="组合 12"/>
            <p:cNvGrpSpPr/>
            <p:nvPr/>
          </p:nvGrpSpPr>
          <p:grpSpPr>
            <a:xfrm>
              <a:off x="3924300" y="1204541"/>
              <a:ext cx="4252137" cy="741216"/>
              <a:chOff x="3469759" y="1342765"/>
              <a:chExt cx="3781646" cy="741216"/>
            </a:xfrm>
          </p:grpSpPr>
          <p:sp>
            <p:nvSpPr>
              <p:cNvPr id="15" name="矩形 14"/>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173722" y="1289603"/>
              <a:ext cx="3753293" cy="523220"/>
            </a:xfrm>
            <a:prstGeom prst="rect">
              <a:avLst/>
            </a:prstGeom>
            <a:noFill/>
          </p:spPr>
          <p:txBody>
            <a:bodyPr wrap="square" rtlCol="0">
              <a:spAutoFit/>
            </a:bodyPr>
            <a:lstStyle/>
            <a:p>
              <a:pPr algn="ctr"/>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减税降费如何推进</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grpSp>
      <p:sp>
        <p:nvSpPr>
          <p:cNvPr id="17" name="矩形 16"/>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smtClean="0">
                <a:solidFill>
                  <a:schemeClr val="tx1">
                    <a:lumMod val="85000"/>
                    <a:lumOff val="15000"/>
                  </a:schemeClr>
                </a:solidFill>
                <a:latin typeface="+mn-ea"/>
              </a:rPr>
              <a:t>全年再减少企业税负３５００亿元左右、涉企收费约２０００亿元，一定要让市场主体有切身感受；各级政府要坚持过紧日子，中央部门要带头，一律按不低于５％的幅度压减一般性支出，决不允许增加“三公”经费，挤出更多资金用于减税降费。</a:t>
            </a:r>
          </a:p>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smtClean="0">
                <a:solidFill>
                  <a:schemeClr val="tx1">
                    <a:lumMod val="85000"/>
                    <a:lumOff val="15000"/>
                  </a:schemeClr>
                </a:solidFill>
                <a:latin typeface="+mn-ea"/>
              </a:rPr>
              <a:t>全国人大代表王麒表示，政府工作报告中提出的一系列减税降费政策说到了企业经营者的心头上。尤其是提出让市场主体有切身感受，就要求进一步降低企业的制度性交易成本、物流成本等，真正让企业轻装上阵。</a:t>
            </a:r>
            <a:endParaRPr lang="en-US" altLang="zh-CN" sz="1500" dirty="0" smtClean="0">
              <a:solidFill>
                <a:schemeClr val="tx1">
                  <a:lumMod val="85000"/>
                  <a:lumOff val="15000"/>
                </a:schemeClr>
              </a:solidFill>
              <a:latin typeface="+mn-ea"/>
            </a:endParaRPr>
          </a:p>
        </p:txBody>
      </p:sp>
      <p:grpSp>
        <p:nvGrpSpPr>
          <p:cNvPr id="19" name="组合 18"/>
          <p:cNvGrpSpPr/>
          <p:nvPr/>
        </p:nvGrpSpPr>
        <p:grpSpPr>
          <a:xfrm>
            <a:off x="797393" y="2586725"/>
            <a:ext cx="4880043" cy="3230931"/>
            <a:chOff x="797393" y="2586725"/>
            <a:chExt cx="4880043" cy="3230931"/>
          </a:xfrm>
        </p:grpSpPr>
        <p:sp>
          <p:nvSpPr>
            <p:cNvPr id="20" name="矩形 19"/>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54958216"/>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ircle(in)">
                                      <p:cBhvr>
                                        <p:cTn id="11" dur="2000"/>
                                        <p:tgtEl>
                                          <p:spTgt spid="17"/>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969932" y="1204541"/>
            <a:ext cx="4252137" cy="741216"/>
            <a:chOff x="3924300" y="1204541"/>
            <a:chExt cx="4252137" cy="741216"/>
          </a:xfrm>
        </p:grpSpPr>
        <p:grpSp>
          <p:nvGrpSpPr>
            <p:cNvPr id="14" name="组合 13"/>
            <p:cNvGrpSpPr/>
            <p:nvPr/>
          </p:nvGrpSpPr>
          <p:grpSpPr>
            <a:xfrm>
              <a:off x="3924300" y="1204541"/>
              <a:ext cx="4252137" cy="741216"/>
              <a:chOff x="3469759" y="1342765"/>
              <a:chExt cx="3781646" cy="741216"/>
            </a:xfrm>
          </p:grpSpPr>
          <p:sp>
            <p:nvSpPr>
              <p:cNvPr id="16" name="矩形 15"/>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173722" y="1289603"/>
              <a:ext cx="3753293" cy="523220"/>
            </a:xfrm>
            <a:prstGeom prst="rect">
              <a:avLst/>
            </a:prstGeom>
            <a:noFill/>
          </p:spPr>
          <p:txBody>
            <a:bodyPr wrap="square" rtlCol="0">
              <a:spAutoFit/>
            </a:bodyPr>
            <a:lstStyle/>
            <a:p>
              <a:pPr algn="ctr"/>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如何调控房地产</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grpSp>
      <p:sp>
        <p:nvSpPr>
          <p:cNvPr id="18" name="矩形 17"/>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smtClean="0">
                <a:solidFill>
                  <a:schemeClr val="tx1">
                    <a:lumMod val="85000"/>
                    <a:lumOff val="15000"/>
                  </a:schemeClr>
                </a:solidFill>
                <a:latin typeface="+mn-ea"/>
              </a:rPr>
              <a:t>因城施策去库存；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６００万套。</a:t>
            </a:r>
          </a:p>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smtClean="0">
                <a:solidFill>
                  <a:schemeClr val="tx1">
                    <a:lumMod val="85000"/>
                    <a:lumOff val="15000"/>
                  </a:schemeClr>
                </a:solidFill>
                <a:latin typeface="+mn-ea"/>
              </a:rPr>
              <a:t>全国人大代表、湖北信义兄弟建筑工程有限公司董事长孙东林表示，必须坚持“房子是用来住的，不是用来炒的”基本原则，既要有效抑制房地产泡沫，又要防止出现房价大起大落。</a:t>
            </a:r>
            <a:endParaRPr lang="en-US" altLang="zh-CN" sz="1500" dirty="0" smtClean="0">
              <a:solidFill>
                <a:schemeClr val="tx1">
                  <a:lumMod val="85000"/>
                  <a:lumOff val="15000"/>
                </a:schemeClr>
              </a:solidFill>
              <a:latin typeface="+mn-ea"/>
            </a:endParaRPr>
          </a:p>
        </p:txBody>
      </p:sp>
      <p:grpSp>
        <p:nvGrpSpPr>
          <p:cNvPr id="20" name="组合 19"/>
          <p:cNvGrpSpPr/>
          <p:nvPr/>
        </p:nvGrpSpPr>
        <p:grpSpPr>
          <a:xfrm>
            <a:off x="797393" y="2586725"/>
            <a:ext cx="4880043" cy="3230931"/>
            <a:chOff x="797393" y="2586725"/>
            <a:chExt cx="4880043" cy="3230931"/>
          </a:xfrm>
        </p:grpSpPr>
        <p:sp>
          <p:nvSpPr>
            <p:cNvPr id="21" name="矩形 20"/>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927809"/>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in)">
                                      <p:cBhvr>
                                        <p:cTn id="11" dur="2000"/>
                                        <p:tgtEl>
                                          <p:spTgt spid="18"/>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969932" y="1204541"/>
            <a:ext cx="4252137" cy="741216"/>
            <a:chOff x="3924300" y="1204541"/>
            <a:chExt cx="4252137" cy="741216"/>
          </a:xfrm>
        </p:grpSpPr>
        <p:grpSp>
          <p:nvGrpSpPr>
            <p:cNvPr id="26" name="组合 25"/>
            <p:cNvGrpSpPr/>
            <p:nvPr/>
          </p:nvGrpSpPr>
          <p:grpSpPr>
            <a:xfrm>
              <a:off x="3924300" y="1204541"/>
              <a:ext cx="4252137" cy="741216"/>
              <a:chOff x="3469759" y="1342765"/>
              <a:chExt cx="3781646" cy="741216"/>
            </a:xfrm>
          </p:grpSpPr>
          <p:sp>
            <p:nvSpPr>
              <p:cNvPr id="28" name="矩形 2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4173722" y="1289603"/>
              <a:ext cx="3753293" cy="523220"/>
            </a:xfrm>
            <a:prstGeom prst="rect">
              <a:avLst/>
            </a:prstGeom>
            <a:noFill/>
          </p:spPr>
          <p:txBody>
            <a:bodyPr wrap="square" rtlCol="0">
              <a:spAutoFit/>
            </a:bodyPr>
            <a:lstStyle/>
            <a:p>
              <a:pPr algn="ctr"/>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如何提高就业率</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grpSp>
      <p:sp>
        <p:nvSpPr>
          <p:cNvPr id="32" name="矩形 31"/>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23"/>
          <p:cNvSpPr txBox="1"/>
          <p:nvPr/>
        </p:nvSpPr>
        <p:spPr>
          <a:xfrm>
            <a:off x="6176054" y="2433643"/>
            <a:ext cx="5365208" cy="3277820"/>
          </a:xfrm>
          <a:prstGeom prst="rect">
            <a:avLst/>
          </a:prstGeom>
          <a:noFill/>
        </p:spPr>
        <p:txBody>
          <a:bodyPr wrap="square" rtlCol="0">
            <a:spAutoFit/>
          </a:bodyPr>
          <a:lstStyle/>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400" dirty="0" smtClean="0">
                <a:solidFill>
                  <a:schemeClr val="tx1">
                    <a:lumMod val="85000"/>
                    <a:lumOff val="15000"/>
                  </a:schemeClr>
                </a:solidFill>
                <a:latin typeface="+mn-ea"/>
              </a:rPr>
              <a:t>城镇新增就业１１００万人以上，城镇登记失业率４．５％以内；去产能必须安置好职工；确保分流职工就业有出路、生活有保障；今年高校毕业生７９５万人，再创历史新高，要实施好就业促进、创业引领、基层成长等计划，促进多渠道就业创业。切实做好退役军人安置工作。加大就业援助力度，扶持城镇困难人员、残疾人就业，确保零就业家庭至少有一人稳定就业。</a:t>
            </a:r>
          </a:p>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400" dirty="0" smtClean="0">
                <a:solidFill>
                  <a:schemeClr val="tx1">
                    <a:lumMod val="85000"/>
                    <a:lumOff val="15000"/>
                  </a:schemeClr>
                </a:solidFill>
                <a:latin typeface="+mn-ea"/>
              </a:rPr>
              <a:t>全国政协委员车黎明表示，做好就业创业保障工作就是最大的民生，大力促进就业创业、提高就业创业支持力度，将为更多人提供更好的生活保障，有利于经济社会健康稳定发展。</a:t>
            </a:r>
            <a:endParaRPr lang="en-US" altLang="zh-CN" sz="1400" dirty="0" smtClean="0">
              <a:solidFill>
                <a:schemeClr val="tx1">
                  <a:lumMod val="85000"/>
                  <a:lumOff val="15000"/>
                </a:schemeClr>
              </a:solidFill>
              <a:latin typeface="+mn-ea"/>
            </a:endParaRPr>
          </a:p>
        </p:txBody>
      </p:sp>
      <p:grpSp>
        <p:nvGrpSpPr>
          <p:cNvPr id="34" name="组合 33"/>
          <p:cNvGrpSpPr/>
          <p:nvPr/>
        </p:nvGrpSpPr>
        <p:grpSpPr>
          <a:xfrm>
            <a:off x="797393" y="2586725"/>
            <a:ext cx="4880043" cy="3230931"/>
            <a:chOff x="797393" y="2586725"/>
            <a:chExt cx="4880043" cy="3230931"/>
          </a:xfrm>
        </p:grpSpPr>
        <p:sp>
          <p:nvSpPr>
            <p:cNvPr id="35" name="矩形 34"/>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86109" y="2586725"/>
              <a:ext cx="4791327" cy="3147520"/>
            </a:xfrm>
            <a:prstGeom prst="rect">
              <a:avLst/>
            </a:prstGeom>
            <a:blipFill dpi="0" rotWithShape="1">
              <a:blip r:embed="rId3"/>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05121886"/>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circle(in)">
                                      <p:cBhvr>
                                        <p:cTn id="11" dur="2000"/>
                                        <p:tgtEl>
                                          <p:spTgt spid="32"/>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744072" y="1268760"/>
            <a:ext cx="2558056" cy="995209"/>
            <a:chOff x="1944455" y="1919268"/>
            <a:chExt cx="5380133" cy="746407"/>
          </a:xfrm>
        </p:grpSpPr>
        <p:sp>
          <p:nvSpPr>
            <p:cNvPr id="8" name="矩形 7"/>
            <p:cNvSpPr/>
            <p:nvPr/>
          </p:nvSpPr>
          <p:spPr>
            <a:xfrm>
              <a:off x="1944455" y="1919268"/>
              <a:ext cx="5380133" cy="746407"/>
            </a:xfrm>
            <a:prstGeom prst="rect">
              <a:avLst/>
            </a:prstGeom>
          </p:spPr>
          <p:txBody>
            <a:bodyPr wrap="square">
              <a:spAutoFit/>
            </a:bodyPr>
            <a:lstStyle/>
            <a:p>
              <a:pPr algn="ctr"/>
              <a:r>
                <a:rPr lang="zh-CN" altLang="en-US" sz="5867" b="1">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第一章</a:t>
              </a:r>
              <a:endParaRPr lang="en-US" altLang="zh-CN" sz="5867" b="1">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9" name="矩形 8"/>
            <p:cNvSpPr/>
            <p:nvPr/>
          </p:nvSpPr>
          <p:spPr>
            <a:xfrm>
              <a:off x="1944455" y="1919268"/>
              <a:ext cx="5380133" cy="746407"/>
            </a:xfrm>
            <a:prstGeom prst="rect">
              <a:avLst/>
            </a:prstGeom>
          </p:spPr>
          <p:txBody>
            <a:bodyPr wrap="square">
              <a:spAutoFit/>
            </a:bodyPr>
            <a:lstStyle/>
            <a:p>
              <a:pPr algn="ctr"/>
              <a:r>
                <a:rPr lang="zh-CN" altLang="en-US" sz="5867" b="1" dirty="0">
                  <a:ln w="22225">
                    <a:noFill/>
                  </a:ln>
                  <a:gradFill flip="none" rotWithShape="1">
                    <a:gsLst>
                      <a:gs pos="0">
                        <a:srgbClr val="E61E18"/>
                      </a:gs>
                      <a:gs pos="100000">
                        <a:srgbClr val="9A1E23"/>
                      </a:gs>
                    </a:gsLst>
                    <a:lin ang="0" scaled="1"/>
                    <a:tileRect/>
                  </a:gradFill>
                  <a:latin typeface="+mj-ea"/>
                  <a:ea typeface="+mj-ea"/>
                </a:rPr>
                <a:t>第一章</a:t>
              </a:r>
              <a:endParaRPr lang="en-US" altLang="zh-CN" sz="5867" b="1" dirty="0">
                <a:ln w="22225">
                  <a:noFill/>
                </a:ln>
                <a:gradFill flip="none" rotWithShape="1">
                  <a:gsLst>
                    <a:gs pos="0">
                      <a:srgbClr val="E61E18"/>
                    </a:gs>
                    <a:gs pos="100000">
                      <a:srgbClr val="9A1E23"/>
                    </a:gs>
                  </a:gsLst>
                  <a:lin ang="0" scaled="1"/>
                  <a:tileRect/>
                </a:gradFill>
                <a:latin typeface="+mj-ea"/>
                <a:ea typeface="+mj-ea"/>
              </a:endParaRPr>
            </a:p>
          </p:txBody>
        </p:sp>
      </p:grpSp>
      <p:grpSp>
        <p:nvGrpSpPr>
          <p:cNvPr id="10" name="组合 9"/>
          <p:cNvGrpSpPr/>
          <p:nvPr/>
        </p:nvGrpSpPr>
        <p:grpSpPr>
          <a:xfrm>
            <a:off x="5487443" y="2911787"/>
            <a:ext cx="5071317" cy="830997"/>
            <a:chOff x="-3435681" y="1254899"/>
            <a:chExt cx="12878141" cy="623248"/>
          </a:xfrm>
        </p:grpSpPr>
        <p:sp>
          <p:nvSpPr>
            <p:cNvPr id="11" name="矩形 10"/>
            <p:cNvSpPr/>
            <p:nvPr/>
          </p:nvSpPr>
          <p:spPr>
            <a:xfrm>
              <a:off x="-2839075" y="1254899"/>
              <a:ext cx="11684924" cy="623248"/>
            </a:xfrm>
            <a:prstGeom prst="rect">
              <a:avLst/>
            </a:prstGeom>
          </p:spPr>
          <p:txBody>
            <a:bodyPr wrap="square">
              <a:spAutoFit/>
            </a:bodyPr>
            <a:lstStyle/>
            <a:p>
              <a:pPr algn="ctr"/>
              <a:r>
                <a:rPr lang="zh-CN" altLang="en-US" sz="4800" b="1">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去年的工作回顾</a:t>
              </a:r>
              <a:endParaRPr lang="en-US" altLang="zh-CN" sz="4800" b="1">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12" name="矩形 11"/>
            <p:cNvSpPr/>
            <p:nvPr/>
          </p:nvSpPr>
          <p:spPr>
            <a:xfrm>
              <a:off x="-3435681" y="1254899"/>
              <a:ext cx="12878141" cy="623248"/>
            </a:xfrm>
            <a:prstGeom prst="rect">
              <a:avLst/>
            </a:prstGeom>
          </p:spPr>
          <p:txBody>
            <a:bodyPr wrap="square">
              <a:spAutoFit/>
            </a:bodyPr>
            <a:lstStyle/>
            <a:p>
              <a:pPr algn="ctr"/>
              <a:r>
                <a:rPr lang="zh-CN" altLang="en-US" sz="4800" b="1" dirty="0">
                  <a:ln w="22225">
                    <a:noFill/>
                  </a:ln>
                  <a:gradFill flip="none" rotWithShape="1">
                    <a:gsLst>
                      <a:gs pos="0">
                        <a:srgbClr val="E61E18"/>
                      </a:gs>
                      <a:gs pos="100000">
                        <a:srgbClr val="9A1E23"/>
                      </a:gs>
                    </a:gsLst>
                    <a:lin ang="0" scaled="1"/>
                    <a:tileRect/>
                  </a:gradFill>
                  <a:latin typeface="+mj-ea"/>
                  <a:ea typeface="+mj-ea"/>
                </a:rPr>
                <a:t>去年的工作回顾</a:t>
              </a:r>
              <a:endParaRPr lang="en-US" altLang="zh-CN" sz="4800" b="1" dirty="0">
                <a:ln w="22225">
                  <a:noFill/>
                </a:ln>
                <a:gradFill flip="none" rotWithShape="1">
                  <a:gsLst>
                    <a:gs pos="0">
                      <a:srgbClr val="E61E18"/>
                    </a:gs>
                    <a:gs pos="100000">
                      <a:srgbClr val="9A1E23"/>
                    </a:gs>
                  </a:gsLst>
                  <a:lin ang="0" scaled="1"/>
                  <a:tileRect/>
                </a:gradFill>
                <a:latin typeface="+mj-ea"/>
                <a:ea typeface="+mj-ea"/>
              </a:endParaRP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21976" t="21420" r="23953"/>
          <a:stretch>
            <a:fillRect/>
          </a:stretch>
        </p:blipFill>
        <p:spPr>
          <a:xfrm>
            <a:off x="4820163" y="1212614"/>
            <a:ext cx="1524337" cy="11075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000"/>
                            </p:stCondLst>
                            <p:childTnLst>
                              <p:par>
                                <p:cTn id="22" presetID="16" presetClass="entr" presetSubtype="37"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10" name="组合 9"/>
          <p:cNvGrpSpPr/>
          <p:nvPr/>
        </p:nvGrpSpPr>
        <p:grpSpPr>
          <a:xfrm>
            <a:off x="1063262" y="11534"/>
            <a:ext cx="3555789" cy="595665"/>
            <a:chOff x="-3498579" y="1254898"/>
            <a:chExt cx="13003921" cy="446749"/>
          </a:xfrm>
        </p:grpSpPr>
        <p:sp>
          <p:nvSpPr>
            <p:cNvPr id="11" name="矩形 10"/>
            <p:cNvSpPr/>
            <p:nvPr/>
          </p:nvSpPr>
          <p:spPr>
            <a:xfrm>
              <a:off x="-3498579" y="1263066"/>
              <a:ext cx="13003921"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今年几项重点工作</a:t>
              </a:r>
            </a:p>
          </p:txBody>
        </p:sp>
        <p:sp>
          <p:nvSpPr>
            <p:cNvPr id="12" name="矩形 11"/>
            <p:cNvSpPr/>
            <p:nvPr/>
          </p:nvSpPr>
          <p:spPr>
            <a:xfrm>
              <a:off x="-3435688" y="1254898"/>
              <a:ext cx="12878142"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rPr>
                <a:t>今年几项重点工作</a:t>
              </a:r>
              <a:endParaRPr lang="en-US" altLang="zh-CN" sz="3200">
                <a:ln w="22225">
                  <a:noFill/>
                </a:ln>
                <a:gradFill flip="none" rotWithShape="1">
                  <a:gsLst>
                    <a:gs pos="0">
                      <a:srgbClr val="E61E18"/>
                    </a:gs>
                    <a:gs pos="100000">
                      <a:srgbClr val="9A1E23"/>
                    </a:gs>
                  </a:gsLst>
                  <a:lin ang="0" scaled="1"/>
                  <a:tileRect/>
                </a:gradFill>
                <a:latin typeface="微软雅黑" panose="020B0503020204020204" charset="-122"/>
                <a:ea typeface="微软雅黑" panose="020B0503020204020204" charset="-122"/>
              </a:endParaRPr>
            </a:p>
          </p:txBody>
        </p:sp>
      </p:gr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969932" y="1204541"/>
            <a:ext cx="4252137" cy="741216"/>
            <a:chOff x="3924300" y="1204541"/>
            <a:chExt cx="4252137" cy="741216"/>
          </a:xfrm>
        </p:grpSpPr>
        <p:grpSp>
          <p:nvGrpSpPr>
            <p:cNvPr id="15" name="组合 14"/>
            <p:cNvGrpSpPr/>
            <p:nvPr/>
          </p:nvGrpSpPr>
          <p:grpSpPr>
            <a:xfrm>
              <a:off x="3924300" y="1204541"/>
              <a:ext cx="4252137" cy="741216"/>
              <a:chOff x="3469759" y="1342765"/>
              <a:chExt cx="3781646" cy="741216"/>
            </a:xfrm>
          </p:grpSpPr>
          <p:sp>
            <p:nvSpPr>
              <p:cNvPr id="17" name="矩形 16"/>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173722" y="1289603"/>
              <a:ext cx="3753293" cy="523220"/>
            </a:xfrm>
            <a:prstGeom prst="rect">
              <a:avLst/>
            </a:prstGeom>
            <a:noFill/>
          </p:spPr>
          <p:txBody>
            <a:bodyPr wrap="square" rtlCol="0">
              <a:spAutoFit/>
            </a:bodyPr>
            <a:lstStyle/>
            <a:p>
              <a:pPr algn="ctr"/>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如何治理空气污染</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grpSp>
      <p:sp>
        <p:nvSpPr>
          <p:cNvPr id="19" name="矩形 18"/>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smtClean="0">
                <a:solidFill>
                  <a:schemeClr val="tx1">
                    <a:lumMod val="85000"/>
                    <a:lumOff val="15000"/>
                  </a:schemeClr>
                </a:solidFill>
                <a:latin typeface="+mn-ea"/>
              </a:rPr>
              <a:t>今年二氧化硫、氮氧化物排放量要分别下降３％，重点地区细颗粒物（ＰＭ２．５）浓度明显下降；要加快解决燃煤污染问题；要全面推进污染源治理；要强化机动车尾气治理；要有效应对重污染天气；要严格环境执法和督查问责；治理雾霾人人有责，贵在行动、成在坚持。</a:t>
            </a:r>
          </a:p>
          <a:p>
            <a:pPr>
              <a:lnSpc>
                <a:spcPct val="150000"/>
              </a:lnSpc>
            </a:pPr>
            <a:r>
              <a:rPr lang="zh-CN" altLang="en-US" sz="2000" dirty="0" smtClean="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smtClean="0">
                <a:solidFill>
                  <a:schemeClr val="tx1">
                    <a:lumMod val="85000"/>
                    <a:lumOff val="15000"/>
                  </a:schemeClr>
                </a:solidFill>
                <a:latin typeface="+mn-ea"/>
              </a:rPr>
              <a:t>全国政协委员、华中农业大学资源与环境学院院长黄巧云认为，全社会必须达成下大力气治理环境污染的共识，措施要突出针对性和有效性。治霾关键在执行，要让环保执法真正长出“牙齿”。</a:t>
            </a:r>
            <a:endParaRPr lang="en-US" altLang="zh-CN" sz="1500" dirty="0" smtClean="0">
              <a:solidFill>
                <a:schemeClr val="tx1">
                  <a:lumMod val="85000"/>
                  <a:lumOff val="15000"/>
                </a:schemeClr>
              </a:solidFill>
              <a:latin typeface="+mn-ea"/>
            </a:endParaRPr>
          </a:p>
        </p:txBody>
      </p:sp>
      <p:grpSp>
        <p:nvGrpSpPr>
          <p:cNvPr id="21" name="组合 20"/>
          <p:cNvGrpSpPr/>
          <p:nvPr/>
        </p:nvGrpSpPr>
        <p:grpSpPr>
          <a:xfrm>
            <a:off x="797393" y="2586725"/>
            <a:ext cx="4880043" cy="3230931"/>
            <a:chOff x="797393" y="2586725"/>
            <a:chExt cx="4880043" cy="3230931"/>
          </a:xfrm>
        </p:grpSpPr>
        <p:sp>
          <p:nvSpPr>
            <p:cNvPr id="24" name="矩形 23"/>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91049577"/>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in)">
                                      <p:cBhvr>
                                        <p:cTn id="11" dur="2000"/>
                                        <p:tgtEl>
                                          <p:spTgt spid="19"/>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6403" b="3042"/>
          <a:stretch>
            <a:fillRect/>
          </a:stretch>
        </p:blipFill>
        <p:spPr>
          <a:xfrm>
            <a:off x="0" y="0"/>
            <a:ext cx="6562613" cy="6885384"/>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15620" r="6282"/>
          <a:stretch>
            <a:fillRect/>
          </a:stretch>
        </p:blipFill>
        <p:spPr>
          <a:xfrm>
            <a:off x="0" y="4063192"/>
            <a:ext cx="12216680" cy="278092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92270" y="4119923"/>
            <a:ext cx="2365364" cy="2109383"/>
          </a:xfrm>
          <a:prstGeom prst="rect">
            <a:avLst/>
          </a:prstGeom>
        </p:spPr>
      </p:pic>
      <p:sp>
        <p:nvSpPr>
          <p:cNvPr id="21" name="TextBox 20"/>
          <p:cNvSpPr txBox="1"/>
          <p:nvPr/>
        </p:nvSpPr>
        <p:spPr>
          <a:xfrm>
            <a:off x="5503464" y="3505109"/>
            <a:ext cx="4840262" cy="400110"/>
          </a:xfrm>
          <a:prstGeom prst="rect">
            <a:avLst/>
          </a:prstGeom>
          <a:noFill/>
        </p:spPr>
        <p:txBody>
          <a:bodyPr wrap="square" rtlCol="0">
            <a:spAutoFit/>
            <a:scene3d>
              <a:camera prst="orthographicFront"/>
              <a:lightRig rig="threePt" dir="t">
                <a:rot lat="0" lon="0" rev="600000"/>
              </a:lightRig>
            </a:scene3d>
            <a:sp3d extrusionH="76200" contourW="6350" prstMaterial="plastic">
              <a:bevelT w="88900" h="12700"/>
              <a:bevelB w="69850" h="44450"/>
              <a:extrusionClr>
                <a:schemeClr val="bg2">
                  <a:lumMod val="10000"/>
                </a:schemeClr>
              </a:extrusionClr>
              <a:contourClr>
                <a:schemeClr val="accent6">
                  <a:lumMod val="50000"/>
                </a:schemeClr>
              </a:contourClr>
            </a:sp3d>
          </a:bodyPr>
          <a:lstStyle>
            <a:defPPr>
              <a:defRPr lang="zh-CN"/>
            </a:defPPr>
            <a:lvl1pPr algn="ctr">
              <a:defRPr sz="3200" b="1" i="1">
                <a:ln w="15875">
                  <a:solidFill>
                    <a:schemeClr val="accent6">
                      <a:lumMod val="50000"/>
                      <a:alpha val="30000"/>
                    </a:schemeClr>
                  </a:solidFill>
                </a:ln>
                <a:gradFill flip="none" rotWithShape="1">
                  <a:gsLst>
                    <a:gs pos="13000">
                      <a:schemeClr val="bg1"/>
                    </a:gs>
                    <a:gs pos="67103">
                      <a:srgbClr val="FFE000"/>
                    </a:gs>
                    <a:gs pos="30000">
                      <a:srgbClr val="FFFF00"/>
                    </a:gs>
                    <a:gs pos="100000">
                      <a:schemeClr val="bg1">
                        <a:lumMod val="95000"/>
                      </a:schemeClr>
                    </a:gs>
                  </a:gsLst>
                  <a:lin ang="5400000" scaled="1"/>
                  <a:tileRect/>
                </a:gradFill>
                <a:effectLst/>
                <a:latin typeface="方正正大黑简体" panose="02000000000000000000" pitchFamily="2" charset="-122"/>
                <a:ea typeface="方正正大黑简体" panose="02000000000000000000" pitchFamily="2" charset="-122"/>
              </a:defRPr>
            </a:lvl1pPr>
          </a:lstStyle>
          <a:p>
            <a:r>
              <a:rPr lang="zh-CN" altLang="en-US" sz="2000" i="0" dirty="0">
                <a:ln w="25400">
                  <a:noFill/>
                </a:ln>
                <a:solidFill>
                  <a:srgbClr val="C00000"/>
                </a:solidFill>
                <a:latin typeface="+mj-ea"/>
              </a:rPr>
              <a:t>相关部门专用设计</a:t>
            </a:r>
          </a:p>
        </p:txBody>
      </p:sp>
      <p:sp>
        <p:nvSpPr>
          <p:cNvPr id="24" name="AutoShape 5"/>
          <p:cNvSpPr/>
          <p:nvPr/>
        </p:nvSpPr>
        <p:spPr bwMode="auto">
          <a:xfrm>
            <a:off x="4219021" y="2627954"/>
            <a:ext cx="7409149" cy="646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p>
            <a:pPr algn="ctr"/>
            <a:r>
              <a:rPr lang="zh-CN" altLang="en-US" sz="1800" b="0" dirty="0">
                <a:ln w="25400">
                  <a:noFill/>
                </a:ln>
                <a:solidFill>
                  <a:srgbClr val="C00000"/>
                </a:solidFill>
                <a:effectLst/>
                <a:latin typeface="+mj-ea"/>
                <a:ea typeface="+mj-ea"/>
              </a:rPr>
              <a:t>“撸起袖子加油干”，是时代赋予我们这一代人的使命，更是我们向未来作出的承诺。</a:t>
            </a:r>
            <a:endParaRPr lang="es-ES" altLang="zh-CN" sz="1800" b="0" dirty="0">
              <a:ln w="25400">
                <a:noFill/>
              </a:ln>
              <a:solidFill>
                <a:srgbClr val="C00000"/>
              </a:solidFill>
              <a:effectLst/>
              <a:latin typeface="+mj-ea"/>
              <a:ea typeface="+mj-ea"/>
              <a:sym typeface="+mn-lt"/>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13481" r="-1" b="9491"/>
          <a:stretch>
            <a:fillRect/>
          </a:stretch>
        </p:blipFill>
        <p:spPr>
          <a:xfrm>
            <a:off x="8720" y="314556"/>
            <a:ext cx="5007160" cy="6543443"/>
          </a:xfrm>
          <a:prstGeom prst="rect">
            <a:avLst/>
          </a:prstGeom>
        </p:spPr>
      </p:pic>
      <p:grpSp>
        <p:nvGrpSpPr>
          <p:cNvPr id="11" name="组合 10"/>
          <p:cNvGrpSpPr/>
          <p:nvPr/>
        </p:nvGrpSpPr>
        <p:grpSpPr>
          <a:xfrm>
            <a:off x="4866414" y="1193665"/>
            <a:ext cx="7173511" cy="995209"/>
            <a:chOff x="1944455" y="1919268"/>
            <a:chExt cx="5380133" cy="746407"/>
          </a:xfrm>
        </p:grpSpPr>
        <p:sp>
          <p:nvSpPr>
            <p:cNvPr id="12" name="矩形 11"/>
            <p:cNvSpPr/>
            <p:nvPr/>
          </p:nvSpPr>
          <p:spPr>
            <a:xfrm>
              <a:off x="1944455" y="1919268"/>
              <a:ext cx="5380133" cy="746407"/>
            </a:xfrm>
            <a:prstGeom prst="rect">
              <a:avLst/>
            </a:prstGeom>
          </p:spPr>
          <p:txBody>
            <a:bodyPr wrap="square">
              <a:spAutoFit/>
            </a:bodyPr>
            <a:lstStyle/>
            <a:p>
              <a:pPr algn="ctr"/>
              <a:r>
                <a:rPr lang="zh-CN" altLang="en-US" sz="5867" b="1" dirty="0" smtClean="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感谢在座各位的聆听</a:t>
              </a:r>
              <a:endParaRPr lang="en-US" altLang="zh-CN" sz="5867"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13" name="矩形 12"/>
            <p:cNvSpPr/>
            <p:nvPr/>
          </p:nvSpPr>
          <p:spPr>
            <a:xfrm>
              <a:off x="1944455" y="1919268"/>
              <a:ext cx="5380133" cy="746407"/>
            </a:xfrm>
            <a:prstGeom prst="rect">
              <a:avLst/>
            </a:prstGeom>
          </p:spPr>
          <p:txBody>
            <a:bodyPr wrap="square">
              <a:spAutoFit/>
            </a:bodyPr>
            <a:lstStyle/>
            <a:p>
              <a:pPr algn="ctr"/>
              <a:r>
                <a:rPr lang="zh-CN" altLang="en-US" sz="5867" b="1" dirty="0" smtClean="0">
                  <a:ln w="22225">
                    <a:noFill/>
                  </a:ln>
                  <a:gradFill flip="none" rotWithShape="1">
                    <a:gsLst>
                      <a:gs pos="0">
                        <a:srgbClr val="E61E18"/>
                      </a:gs>
                      <a:gs pos="100000">
                        <a:srgbClr val="9A1E23"/>
                      </a:gs>
                    </a:gsLst>
                    <a:lin ang="0" scaled="1"/>
                    <a:tileRect/>
                  </a:gradFill>
                  <a:latin typeface="+mj-ea"/>
                  <a:ea typeface="+mj-ea"/>
                </a:rPr>
                <a:t>感谢在座各位的聆听</a:t>
              </a:r>
              <a:endParaRPr lang="en-US" altLang="zh-CN" sz="5867" b="1" dirty="0">
                <a:ln w="22225">
                  <a:noFill/>
                </a:ln>
                <a:gradFill flip="none" rotWithShape="1">
                  <a:gsLst>
                    <a:gs pos="0">
                      <a:srgbClr val="E61E18"/>
                    </a:gs>
                    <a:gs pos="100000">
                      <a:srgbClr val="9A1E23"/>
                    </a:gs>
                  </a:gsLst>
                  <a:lin ang="0" scaled="1"/>
                  <a:tileRect/>
                </a:gradFill>
                <a:latin typeface="+mj-ea"/>
                <a:ea typeface="+mj-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42"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3250"/>
                                        <p:tgtEl>
                                          <p:spTgt spid="10"/>
                                        </p:tgtEl>
                                      </p:cBhvr>
                                    </p:animEffect>
                                    <p:anim calcmode="lin" valueType="num">
                                      <p:cBhvr>
                                        <p:cTn id="16" dur="3250" fill="hold"/>
                                        <p:tgtEl>
                                          <p:spTgt spid="10"/>
                                        </p:tgtEl>
                                        <p:attrNameLst>
                                          <p:attrName>ppt_x</p:attrName>
                                        </p:attrNameLst>
                                      </p:cBhvr>
                                      <p:tavLst>
                                        <p:tav tm="0">
                                          <p:val>
                                            <p:strVal val="#ppt_x"/>
                                          </p:val>
                                        </p:tav>
                                        <p:tav tm="100000">
                                          <p:val>
                                            <p:strVal val="#ppt_x"/>
                                          </p:val>
                                        </p:tav>
                                      </p:tavLst>
                                    </p:anim>
                                    <p:anim calcmode="lin" valueType="num">
                                      <p:cBhvr>
                                        <p:cTn id="17" dur="325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3750"/>
                            </p:stCondLst>
                            <p:childTnLst>
                              <p:par>
                                <p:cTn id="19" presetID="16" presetClass="entr" presetSubtype="37"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1000"/>
                                        <p:tgtEl>
                                          <p:spTgt spid="11"/>
                                        </p:tgtEl>
                                      </p:cBhvr>
                                    </p:animEffect>
                                  </p:childTnLst>
                                </p:cTn>
                              </p:par>
                              <p:par>
                                <p:cTn id="22" presetID="10" presetClass="entr" presetSubtype="0" fill="hold" grpId="0" nodeType="withEffect">
                                  <p:stCondLst>
                                    <p:cond delay="2000"/>
                                  </p:stCondLst>
                                  <p:iterate type="wd">
                                    <p:tmPct val="10000"/>
                                  </p:iterate>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7500"/>
                            </p:stCondLst>
                            <p:childTnLst>
                              <p:par>
                                <p:cTn id="26" presetID="14"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par>
                                <p:cTn id="29" presetID="2" presetClass="entr" presetSubtype="2" fill="hold" grpId="0" nodeType="with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33" name="组合 32"/>
          <p:cNvGrpSpPr/>
          <p:nvPr/>
        </p:nvGrpSpPr>
        <p:grpSpPr>
          <a:xfrm>
            <a:off x="1006449" y="23383"/>
            <a:ext cx="3521396" cy="584776"/>
            <a:chOff x="-3435686" y="1254898"/>
            <a:chExt cx="12878141" cy="438582"/>
          </a:xfrm>
        </p:grpSpPr>
        <p:sp>
          <p:nvSpPr>
            <p:cNvPr id="34" name="矩形 33"/>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35" name="矩形 34"/>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6" name="组合 5"/>
          <p:cNvGrpSpPr/>
          <p:nvPr/>
        </p:nvGrpSpPr>
        <p:grpSpPr>
          <a:xfrm>
            <a:off x="675616" y="3618764"/>
            <a:ext cx="2144913" cy="1431161"/>
            <a:chOff x="675616" y="3618764"/>
            <a:chExt cx="2144913" cy="1431161"/>
          </a:xfrm>
        </p:grpSpPr>
        <p:sp>
          <p:nvSpPr>
            <p:cNvPr id="37" name="矩形 36"/>
            <p:cNvSpPr/>
            <p:nvPr/>
          </p:nvSpPr>
          <p:spPr>
            <a:xfrm>
              <a:off x="675616" y="3988096"/>
              <a:ext cx="2144913" cy="1061829"/>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endParaRPr lang="en-US" altLang="zh-CN" sz="1400" b="0">
                <a:solidFill>
                  <a:prstClr val="black">
                    <a:lumMod val="85000"/>
                    <a:lumOff val="15000"/>
                  </a:prstClr>
                </a:solidFill>
                <a:latin typeface="Arial"/>
                <a:ea typeface="微软雅黑"/>
              </a:endParaRPr>
            </a:p>
          </p:txBody>
        </p:sp>
        <p:sp>
          <p:nvSpPr>
            <p:cNvPr id="38" name="矩形 37"/>
            <p:cNvSpPr/>
            <p:nvPr/>
          </p:nvSpPr>
          <p:spPr>
            <a:xfrm>
              <a:off x="799736" y="3618764"/>
              <a:ext cx="1896673" cy="338554"/>
            </a:xfrm>
            <a:prstGeom prst="rect">
              <a:avLst/>
            </a:prstGeom>
          </p:spPr>
          <p:txBody>
            <a:bodyPr wrap="none">
              <a:spAutoFit/>
            </a:bodyPr>
            <a:lstStyle/>
            <a:p>
              <a:pPr algn="ct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新增就业</a:t>
              </a:r>
              <a:r>
                <a:rPr lang="en-US" altLang="zh-CN" sz="1600" b="0">
                  <a:solidFill>
                    <a:srgbClr val="AF0B06"/>
                  </a:solidFill>
                  <a:latin typeface="微软雅黑" panose="020B0503020204020204" charset="-122"/>
                  <a:ea typeface="微软雅黑" panose="020B0503020204020204" charset="-122"/>
                </a:rPr>
                <a:t>1314</a:t>
              </a:r>
              <a:r>
                <a:rPr lang="zh-CN" altLang="en-US" sz="1600" b="0">
                  <a:solidFill>
                    <a:srgbClr val="AF0B06"/>
                  </a:solidFill>
                  <a:latin typeface="微软雅黑" panose="020B0503020204020204" charset="-122"/>
                  <a:ea typeface="微软雅黑" panose="020B0503020204020204" charset="-122"/>
                </a:rPr>
                <a:t>万人</a:t>
              </a:r>
            </a:p>
          </p:txBody>
        </p:sp>
        <p:cxnSp>
          <p:nvCxnSpPr>
            <p:cNvPr id="39" name="直接连接符 38"/>
            <p:cNvCxnSpPr/>
            <p:nvPr/>
          </p:nvCxnSpPr>
          <p:spPr>
            <a:xfrm>
              <a:off x="1649461" y="3988096"/>
              <a:ext cx="197223"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3274112" y="3618764"/>
            <a:ext cx="2914580" cy="1431161"/>
            <a:chOff x="3274112" y="3618764"/>
            <a:chExt cx="2914580" cy="1431161"/>
          </a:xfrm>
        </p:grpSpPr>
        <p:sp>
          <p:nvSpPr>
            <p:cNvPr id="41" name="矩形 40"/>
            <p:cNvSpPr/>
            <p:nvPr/>
          </p:nvSpPr>
          <p:spPr>
            <a:xfrm>
              <a:off x="3658948" y="3988096"/>
              <a:ext cx="2144913" cy="1061829"/>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endParaRPr lang="en-US" altLang="zh-CN" sz="1400" b="0">
                <a:solidFill>
                  <a:prstClr val="black">
                    <a:lumMod val="85000"/>
                    <a:lumOff val="15000"/>
                  </a:prstClr>
                </a:solidFill>
                <a:latin typeface="Arial"/>
                <a:ea typeface="微软雅黑"/>
              </a:endParaRPr>
            </a:p>
          </p:txBody>
        </p:sp>
        <p:sp>
          <p:nvSpPr>
            <p:cNvPr id="42" name="矩形 41"/>
            <p:cNvSpPr/>
            <p:nvPr/>
          </p:nvSpPr>
          <p:spPr>
            <a:xfrm>
              <a:off x="3274112" y="3618764"/>
              <a:ext cx="2914580" cy="338554"/>
            </a:xfrm>
            <a:prstGeom prst="rect">
              <a:avLst/>
            </a:prstGeom>
          </p:spPr>
          <p:txBody>
            <a:bodyPr wrap="none">
              <a:spAutoFit/>
            </a:bodyPr>
            <a:lstStyle/>
            <a:p>
              <a:pPr algn="ct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人均可支配收入实际增长</a:t>
              </a:r>
              <a:r>
                <a:rPr lang="en-US" altLang="zh-CN" sz="1600" b="0">
                  <a:solidFill>
                    <a:srgbClr val="AF0B06"/>
                  </a:solidFill>
                  <a:latin typeface="微软雅黑" panose="020B0503020204020204" charset="-122"/>
                  <a:ea typeface="微软雅黑" panose="020B0503020204020204" charset="-122"/>
                </a:rPr>
                <a:t>6.3%</a:t>
              </a:r>
              <a:endParaRPr lang="zh-CN" altLang="en-US" sz="1600" b="0">
                <a:solidFill>
                  <a:srgbClr val="AF0B06"/>
                </a:solidFill>
                <a:latin typeface="Arial"/>
                <a:ea typeface="微软雅黑"/>
              </a:endParaRPr>
            </a:p>
          </p:txBody>
        </p:sp>
        <p:cxnSp>
          <p:nvCxnSpPr>
            <p:cNvPr id="43" name="直接连接符 42"/>
            <p:cNvCxnSpPr/>
            <p:nvPr/>
          </p:nvCxnSpPr>
          <p:spPr>
            <a:xfrm>
              <a:off x="4632793" y="3988096"/>
              <a:ext cx="197223"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6611131" y="3618764"/>
            <a:ext cx="2144913" cy="1431161"/>
            <a:chOff x="6611131" y="3618764"/>
            <a:chExt cx="2144913" cy="1431161"/>
          </a:xfrm>
        </p:grpSpPr>
        <p:sp>
          <p:nvSpPr>
            <p:cNvPr id="45" name="矩形 44"/>
            <p:cNvSpPr/>
            <p:nvPr/>
          </p:nvSpPr>
          <p:spPr>
            <a:xfrm>
              <a:off x="6611131" y="3988096"/>
              <a:ext cx="2144913" cy="1061829"/>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endParaRPr lang="en-US" altLang="zh-CN" sz="1400" b="0">
                <a:solidFill>
                  <a:prstClr val="black">
                    <a:lumMod val="85000"/>
                    <a:lumOff val="15000"/>
                  </a:prstClr>
                </a:solidFill>
                <a:latin typeface="Arial"/>
                <a:ea typeface="微软雅黑"/>
              </a:endParaRPr>
            </a:p>
          </p:txBody>
        </p:sp>
        <p:sp>
          <p:nvSpPr>
            <p:cNvPr id="46" name="矩形 45"/>
            <p:cNvSpPr/>
            <p:nvPr/>
          </p:nvSpPr>
          <p:spPr>
            <a:xfrm>
              <a:off x="6619032" y="3618764"/>
              <a:ext cx="2129109" cy="338554"/>
            </a:xfrm>
            <a:prstGeom prst="rect">
              <a:avLst/>
            </a:prstGeom>
          </p:spPr>
          <p:txBody>
            <a:bodyPr wrap="none">
              <a:spAutoFit/>
            </a:bodyPr>
            <a:lstStyle/>
            <a:p>
              <a:pPr algn="ct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居民消费价格上涨</a:t>
              </a:r>
              <a:r>
                <a:rPr lang="en-US" altLang="zh-CN" sz="1600" b="0">
                  <a:solidFill>
                    <a:srgbClr val="AF0B06"/>
                  </a:solidFill>
                  <a:latin typeface="微软雅黑" panose="020B0503020204020204" charset="-122"/>
                  <a:ea typeface="微软雅黑" panose="020B0503020204020204" charset="-122"/>
                </a:rPr>
                <a:t>2%</a:t>
              </a:r>
              <a:endParaRPr lang="zh-CN" altLang="en-US" sz="1600" b="0">
                <a:solidFill>
                  <a:srgbClr val="AF0B06"/>
                </a:solidFill>
                <a:latin typeface="Arial"/>
                <a:ea typeface="微软雅黑"/>
              </a:endParaRPr>
            </a:p>
          </p:txBody>
        </p:sp>
        <p:cxnSp>
          <p:nvCxnSpPr>
            <p:cNvPr id="47" name="直接连接符 46"/>
            <p:cNvCxnSpPr/>
            <p:nvPr/>
          </p:nvCxnSpPr>
          <p:spPr>
            <a:xfrm>
              <a:off x="7584976" y="3988096"/>
              <a:ext cx="197223"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9326382" y="3670643"/>
            <a:ext cx="2153154" cy="1431161"/>
            <a:chOff x="9326382" y="3670643"/>
            <a:chExt cx="2153154" cy="1431161"/>
          </a:xfrm>
        </p:grpSpPr>
        <p:sp>
          <p:nvSpPr>
            <p:cNvPr id="49" name="矩形 48"/>
            <p:cNvSpPr/>
            <p:nvPr/>
          </p:nvSpPr>
          <p:spPr>
            <a:xfrm>
              <a:off x="9330503" y="4039975"/>
              <a:ext cx="2144913" cy="1061829"/>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endParaRPr lang="en-US" altLang="zh-CN" sz="1400" b="0">
                <a:solidFill>
                  <a:prstClr val="black">
                    <a:lumMod val="85000"/>
                    <a:lumOff val="15000"/>
                  </a:prstClr>
                </a:solidFill>
                <a:latin typeface="Arial"/>
                <a:ea typeface="微软雅黑"/>
              </a:endParaRPr>
            </a:p>
          </p:txBody>
        </p:sp>
        <p:sp>
          <p:nvSpPr>
            <p:cNvPr id="50" name="矩形 49"/>
            <p:cNvSpPr/>
            <p:nvPr/>
          </p:nvSpPr>
          <p:spPr>
            <a:xfrm>
              <a:off x="9326382" y="3670643"/>
              <a:ext cx="2153154" cy="338554"/>
            </a:xfrm>
            <a:prstGeom prst="rect">
              <a:avLst/>
            </a:prstGeom>
          </p:spPr>
          <p:txBody>
            <a:bodyPr wrap="none">
              <a:spAutoFit/>
            </a:bodyPr>
            <a:lstStyle/>
            <a:p>
              <a:pPr algn="ct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单位</a:t>
              </a:r>
              <a:r>
                <a:rPr lang="en-US" altLang="zh-CN" sz="1600" b="0">
                  <a:solidFill>
                    <a:srgbClr val="AF0B06"/>
                  </a:solidFill>
                  <a:latin typeface="微软雅黑" panose="020B0503020204020204" charset="-122"/>
                  <a:ea typeface="微软雅黑" panose="020B0503020204020204" charset="-122"/>
                </a:rPr>
                <a:t>GDP</a:t>
              </a:r>
              <a:r>
                <a:rPr lang="zh-CN" altLang="en-US" sz="1600" b="0">
                  <a:solidFill>
                    <a:srgbClr val="AF0B06"/>
                  </a:solidFill>
                  <a:latin typeface="微软雅黑" panose="020B0503020204020204" charset="-122"/>
                  <a:ea typeface="微软雅黑" panose="020B0503020204020204" charset="-122"/>
                </a:rPr>
                <a:t>能耗下降</a:t>
              </a:r>
              <a:r>
                <a:rPr lang="en-US" altLang="zh-CN" sz="1600" b="0">
                  <a:solidFill>
                    <a:srgbClr val="AF0B06"/>
                  </a:solidFill>
                  <a:latin typeface="微软雅黑" panose="020B0503020204020204" charset="-122"/>
                  <a:ea typeface="微软雅黑" panose="020B0503020204020204" charset="-122"/>
                </a:rPr>
                <a:t>5%</a:t>
              </a:r>
              <a:endParaRPr lang="zh-CN" altLang="en-US" sz="1600" b="0">
                <a:solidFill>
                  <a:srgbClr val="AF0B06"/>
                </a:solidFill>
                <a:latin typeface="Arial"/>
                <a:ea typeface="微软雅黑"/>
              </a:endParaRPr>
            </a:p>
          </p:txBody>
        </p:sp>
        <p:cxnSp>
          <p:nvCxnSpPr>
            <p:cNvPr id="51" name="直接连接符 50"/>
            <p:cNvCxnSpPr/>
            <p:nvPr/>
          </p:nvCxnSpPr>
          <p:spPr>
            <a:xfrm>
              <a:off x="10304348" y="4039975"/>
              <a:ext cx="197223"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898521" y="1729901"/>
            <a:ext cx="1699099" cy="1699099"/>
            <a:chOff x="898521" y="1729901"/>
            <a:chExt cx="1699099" cy="1699099"/>
          </a:xfrm>
        </p:grpSpPr>
        <p:sp>
          <p:nvSpPr>
            <p:cNvPr id="36" name="椭圆 35"/>
            <p:cNvSpPr/>
            <p:nvPr/>
          </p:nvSpPr>
          <p:spPr>
            <a:xfrm>
              <a:off x="898521" y="1729901"/>
              <a:ext cx="1699099" cy="169909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52" name="Freeform 21"/>
            <p:cNvSpPr>
              <a:spLocks noEditPoints="1"/>
            </p:cNvSpPr>
            <p:nvPr/>
          </p:nvSpPr>
          <p:spPr bwMode="auto">
            <a:xfrm>
              <a:off x="1439041" y="2295143"/>
              <a:ext cx="618059" cy="568615"/>
            </a:xfrm>
            <a:custGeom>
              <a:avLst/>
              <a:gdLst>
                <a:gd name="T0" fmla="*/ 689 w 716"/>
                <a:gd name="T1" fmla="*/ 324 h 658"/>
                <a:gd name="T2" fmla="*/ 453 w 716"/>
                <a:gd name="T3" fmla="*/ 324 h 658"/>
                <a:gd name="T4" fmla="*/ 453 w 716"/>
                <a:gd name="T5" fmla="*/ 419 h 658"/>
                <a:gd name="T6" fmla="*/ 406 w 716"/>
                <a:gd name="T7" fmla="*/ 467 h 658"/>
                <a:gd name="T8" fmla="*/ 310 w 716"/>
                <a:gd name="T9" fmla="*/ 467 h 658"/>
                <a:gd name="T10" fmla="*/ 263 w 716"/>
                <a:gd name="T11" fmla="*/ 419 h 658"/>
                <a:gd name="T12" fmla="*/ 263 w 716"/>
                <a:gd name="T13" fmla="*/ 324 h 658"/>
                <a:gd name="T14" fmla="*/ 27 w 716"/>
                <a:gd name="T15" fmla="*/ 324 h 658"/>
                <a:gd name="T16" fmla="*/ 27 w 716"/>
                <a:gd name="T17" fmla="*/ 326 h 658"/>
                <a:gd name="T18" fmla="*/ 27 w 716"/>
                <a:gd name="T19" fmla="*/ 611 h 658"/>
                <a:gd name="T20" fmla="*/ 75 w 716"/>
                <a:gd name="T21" fmla="*/ 658 h 658"/>
                <a:gd name="T22" fmla="*/ 641 w 716"/>
                <a:gd name="T23" fmla="*/ 658 h 658"/>
                <a:gd name="T24" fmla="*/ 689 w 716"/>
                <a:gd name="T25" fmla="*/ 611 h 658"/>
                <a:gd name="T26" fmla="*/ 689 w 716"/>
                <a:gd name="T27" fmla="*/ 326 h 658"/>
                <a:gd name="T28" fmla="*/ 689 w 716"/>
                <a:gd name="T29" fmla="*/ 324 h 658"/>
                <a:gd name="T30" fmla="*/ 669 w 716"/>
                <a:gd name="T31" fmla="*/ 100 h 658"/>
                <a:gd name="T32" fmla="*/ 466 w 716"/>
                <a:gd name="T33" fmla="*/ 100 h 658"/>
                <a:gd name="T34" fmla="*/ 466 w 716"/>
                <a:gd name="T35" fmla="*/ 48 h 658"/>
                <a:gd name="T36" fmla="*/ 418 w 716"/>
                <a:gd name="T37" fmla="*/ 0 h 658"/>
                <a:gd name="T38" fmla="*/ 298 w 716"/>
                <a:gd name="T39" fmla="*/ 0 h 658"/>
                <a:gd name="T40" fmla="*/ 250 w 716"/>
                <a:gd name="T41" fmla="*/ 48 h 658"/>
                <a:gd name="T42" fmla="*/ 250 w 716"/>
                <a:gd name="T43" fmla="*/ 100 h 658"/>
                <a:gd name="T44" fmla="*/ 47 w 716"/>
                <a:gd name="T45" fmla="*/ 100 h 658"/>
                <a:gd name="T46" fmla="*/ 0 w 716"/>
                <a:gd name="T47" fmla="*/ 147 h 658"/>
                <a:gd name="T48" fmla="*/ 0 w 716"/>
                <a:gd name="T49" fmla="*/ 282 h 658"/>
                <a:gd name="T50" fmla="*/ 716 w 716"/>
                <a:gd name="T51" fmla="*/ 282 h 658"/>
                <a:gd name="T52" fmla="*/ 716 w 716"/>
                <a:gd name="T53" fmla="*/ 147 h 658"/>
                <a:gd name="T54" fmla="*/ 669 w 716"/>
                <a:gd name="T55" fmla="*/ 100 h 658"/>
                <a:gd name="T56" fmla="*/ 284 w 716"/>
                <a:gd name="T57" fmla="*/ 66 h 658"/>
                <a:gd name="T58" fmla="*/ 317 w 716"/>
                <a:gd name="T59" fmla="*/ 34 h 658"/>
                <a:gd name="T60" fmla="*/ 399 w 716"/>
                <a:gd name="T61" fmla="*/ 34 h 658"/>
                <a:gd name="T62" fmla="*/ 432 w 716"/>
                <a:gd name="T63" fmla="*/ 66 h 658"/>
                <a:gd name="T64" fmla="*/ 432 w 716"/>
                <a:gd name="T65" fmla="*/ 100 h 658"/>
                <a:gd name="T66" fmla="*/ 284 w 716"/>
                <a:gd name="T67" fmla="*/ 100 h 658"/>
                <a:gd name="T68" fmla="*/ 284 w 716"/>
                <a:gd name="T69" fmla="*/ 66 h 658"/>
                <a:gd name="T70" fmla="*/ 393 w 716"/>
                <a:gd name="T71" fmla="*/ 302 h 658"/>
                <a:gd name="T72" fmla="*/ 323 w 716"/>
                <a:gd name="T73" fmla="*/ 302 h 658"/>
                <a:gd name="T74" fmla="*/ 288 w 716"/>
                <a:gd name="T75" fmla="*/ 337 h 658"/>
                <a:gd name="T76" fmla="*/ 288 w 716"/>
                <a:gd name="T77" fmla="*/ 407 h 658"/>
                <a:gd name="T78" fmla="*/ 323 w 716"/>
                <a:gd name="T79" fmla="*/ 442 h 658"/>
                <a:gd name="T80" fmla="*/ 393 w 716"/>
                <a:gd name="T81" fmla="*/ 442 h 658"/>
                <a:gd name="T82" fmla="*/ 428 w 716"/>
                <a:gd name="T83" fmla="*/ 407 h 658"/>
                <a:gd name="T84" fmla="*/ 428 w 716"/>
                <a:gd name="T85" fmla="*/ 337 h 658"/>
                <a:gd name="T86" fmla="*/ 393 w 716"/>
                <a:gd name="T87" fmla="*/ 30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658">
                  <a:moveTo>
                    <a:pt x="689" y="324"/>
                  </a:moveTo>
                  <a:cubicBezTo>
                    <a:pt x="453" y="324"/>
                    <a:pt x="453" y="324"/>
                    <a:pt x="453" y="324"/>
                  </a:cubicBezTo>
                  <a:cubicBezTo>
                    <a:pt x="453" y="419"/>
                    <a:pt x="453" y="419"/>
                    <a:pt x="453" y="419"/>
                  </a:cubicBezTo>
                  <a:cubicBezTo>
                    <a:pt x="453" y="445"/>
                    <a:pt x="432" y="467"/>
                    <a:pt x="406" y="467"/>
                  </a:cubicBezTo>
                  <a:cubicBezTo>
                    <a:pt x="310" y="467"/>
                    <a:pt x="310" y="467"/>
                    <a:pt x="310" y="467"/>
                  </a:cubicBezTo>
                  <a:cubicBezTo>
                    <a:pt x="284" y="467"/>
                    <a:pt x="263" y="445"/>
                    <a:pt x="263" y="419"/>
                  </a:cubicBezTo>
                  <a:cubicBezTo>
                    <a:pt x="263" y="324"/>
                    <a:pt x="263" y="324"/>
                    <a:pt x="263" y="324"/>
                  </a:cubicBezTo>
                  <a:cubicBezTo>
                    <a:pt x="27" y="324"/>
                    <a:pt x="27" y="324"/>
                    <a:pt x="27" y="324"/>
                  </a:cubicBezTo>
                  <a:cubicBezTo>
                    <a:pt x="27" y="325"/>
                    <a:pt x="27" y="325"/>
                    <a:pt x="27" y="326"/>
                  </a:cubicBezTo>
                  <a:cubicBezTo>
                    <a:pt x="27" y="611"/>
                    <a:pt x="27" y="611"/>
                    <a:pt x="27" y="611"/>
                  </a:cubicBezTo>
                  <a:cubicBezTo>
                    <a:pt x="27" y="637"/>
                    <a:pt x="49" y="658"/>
                    <a:pt x="75" y="658"/>
                  </a:cubicBezTo>
                  <a:cubicBezTo>
                    <a:pt x="641" y="658"/>
                    <a:pt x="641" y="658"/>
                    <a:pt x="641" y="658"/>
                  </a:cubicBezTo>
                  <a:cubicBezTo>
                    <a:pt x="667" y="658"/>
                    <a:pt x="689" y="637"/>
                    <a:pt x="689" y="611"/>
                  </a:cubicBezTo>
                  <a:cubicBezTo>
                    <a:pt x="689" y="326"/>
                    <a:pt x="689" y="326"/>
                    <a:pt x="689" y="326"/>
                  </a:cubicBezTo>
                  <a:cubicBezTo>
                    <a:pt x="689" y="325"/>
                    <a:pt x="689" y="325"/>
                    <a:pt x="689" y="324"/>
                  </a:cubicBezTo>
                  <a:close/>
                  <a:moveTo>
                    <a:pt x="669" y="100"/>
                  </a:moveTo>
                  <a:cubicBezTo>
                    <a:pt x="466" y="100"/>
                    <a:pt x="466" y="100"/>
                    <a:pt x="466" y="100"/>
                  </a:cubicBezTo>
                  <a:cubicBezTo>
                    <a:pt x="466" y="48"/>
                    <a:pt x="466" y="48"/>
                    <a:pt x="466" y="48"/>
                  </a:cubicBezTo>
                  <a:cubicBezTo>
                    <a:pt x="466" y="21"/>
                    <a:pt x="444" y="0"/>
                    <a:pt x="418" y="0"/>
                  </a:cubicBezTo>
                  <a:cubicBezTo>
                    <a:pt x="298" y="0"/>
                    <a:pt x="298" y="0"/>
                    <a:pt x="298" y="0"/>
                  </a:cubicBezTo>
                  <a:cubicBezTo>
                    <a:pt x="272" y="0"/>
                    <a:pt x="250" y="21"/>
                    <a:pt x="250" y="48"/>
                  </a:cubicBezTo>
                  <a:cubicBezTo>
                    <a:pt x="250" y="100"/>
                    <a:pt x="250" y="100"/>
                    <a:pt x="250" y="100"/>
                  </a:cubicBezTo>
                  <a:cubicBezTo>
                    <a:pt x="47" y="100"/>
                    <a:pt x="47" y="100"/>
                    <a:pt x="47" y="100"/>
                  </a:cubicBezTo>
                  <a:cubicBezTo>
                    <a:pt x="21" y="100"/>
                    <a:pt x="0" y="121"/>
                    <a:pt x="0" y="147"/>
                  </a:cubicBezTo>
                  <a:cubicBezTo>
                    <a:pt x="0" y="282"/>
                    <a:pt x="0" y="282"/>
                    <a:pt x="0" y="282"/>
                  </a:cubicBezTo>
                  <a:cubicBezTo>
                    <a:pt x="716" y="282"/>
                    <a:pt x="716" y="282"/>
                    <a:pt x="716" y="282"/>
                  </a:cubicBezTo>
                  <a:cubicBezTo>
                    <a:pt x="716" y="147"/>
                    <a:pt x="716" y="147"/>
                    <a:pt x="716" y="147"/>
                  </a:cubicBezTo>
                  <a:cubicBezTo>
                    <a:pt x="716" y="121"/>
                    <a:pt x="695" y="100"/>
                    <a:pt x="669" y="100"/>
                  </a:cubicBezTo>
                  <a:close/>
                  <a:moveTo>
                    <a:pt x="284" y="66"/>
                  </a:moveTo>
                  <a:cubicBezTo>
                    <a:pt x="284" y="48"/>
                    <a:pt x="299" y="34"/>
                    <a:pt x="317" y="34"/>
                  </a:cubicBezTo>
                  <a:cubicBezTo>
                    <a:pt x="399" y="34"/>
                    <a:pt x="399" y="34"/>
                    <a:pt x="399" y="34"/>
                  </a:cubicBezTo>
                  <a:cubicBezTo>
                    <a:pt x="417" y="34"/>
                    <a:pt x="432" y="48"/>
                    <a:pt x="432" y="66"/>
                  </a:cubicBezTo>
                  <a:cubicBezTo>
                    <a:pt x="432" y="100"/>
                    <a:pt x="432" y="100"/>
                    <a:pt x="432" y="100"/>
                  </a:cubicBezTo>
                  <a:cubicBezTo>
                    <a:pt x="284" y="100"/>
                    <a:pt x="284" y="100"/>
                    <a:pt x="284" y="100"/>
                  </a:cubicBezTo>
                  <a:lnTo>
                    <a:pt x="284" y="66"/>
                  </a:lnTo>
                  <a:close/>
                  <a:moveTo>
                    <a:pt x="393" y="302"/>
                  </a:moveTo>
                  <a:cubicBezTo>
                    <a:pt x="323" y="302"/>
                    <a:pt x="323" y="302"/>
                    <a:pt x="323" y="302"/>
                  </a:cubicBezTo>
                  <a:cubicBezTo>
                    <a:pt x="304" y="302"/>
                    <a:pt x="288" y="317"/>
                    <a:pt x="288" y="337"/>
                  </a:cubicBezTo>
                  <a:cubicBezTo>
                    <a:pt x="288" y="407"/>
                    <a:pt x="288" y="407"/>
                    <a:pt x="288" y="407"/>
                  </a:cubicBezTo>
                  <a:cubicBezTo>
                    <a:pt x="288" y="426"/>
                    <a:pt x="304" y="442"/>
                    <a:pt x="323" y="442"/>
                  </a:cubicBezTo>
                  <a:cubicBezTo>
                    <a:pt x="393" y="442"/>
                    <a:pt x="393" y="442"/>
                    <a:pt x="393" y="442"/>
                  </a:cubicBezTo>
                  <a:cubicBezTo>
                    <a:pt x="412" y="442"/>
                    <a:pt x="428" y="426"/>
                    <a:pt x="428" y="407"/>
                  </a:cubicBezTo>
                  <a:cubicBezTo>
                    <a:pt x="428" y="337"/>
                    <a:pt x="428" y="337"/>
                    <a:pt x="428" y="337"/>
                  </a:cubicBezTo>
                  <a:cubicBezTo>
                    <a:pt x="428" y="317"/>
                    <a:pt x="412" y="302"/>
                    <a:pt x="393" y="302"/>
                  </a:cubicBezTo>
                  <a:close/>
                </a:path>
              </a:pathLst>
            </a:custGeom>
            <a:solidFill>
              <a:schemeClr val="accent1"/>
            </a:solidFill>
            <a:ln>
              <a:noFill/>
            </a:ln>
          </p:spPr>
          <p:txBody>
            <a:bodyPr vert="horz" wrap="square" lIns="121920" tIns="60960" rIns="121920" bIns="60960" numCol="1" anchor="t" anchorCtr="0" compatLnSpc="1"/>
            <a:lstStyle/>
            <a:p>
              <a:pPr fontAlgn="auto">
                <a:spcBef>
                  <a:spcPts val="0"/>
                </a:spcBef>
                <a:spcAft>
                  <a:spcPts val="0"/>
                </a:spcAft>
              </a:pPr>
              <a:endParaRPr lang="zh-CN" altLang="en-US" sz="2400" b="0">
                <a:solidFill>
                  <a:prstClr val="black"/>
                </a:solidFill>
                <a:latin typeface="Arial"/>
                <a:ea typeface="微软雅黑"/>
              </a:endParaRPr>
            </a:p>
          </p:txBody>
        </p:sp>
      </p:grpSp>
      <p:grpSp>
        <p:nvGrpSpPr>
          <p:cNvPr id="4" name="组合 3"/>
          <p:cNvGrpSpPr/>
          <p:nvPr/>
        </p:nvGrpSpPr>
        <p:grpSpPr>
          <a:xfrm>
            <a:off x="6834037" y="1729901"/>
            <a:ext cx="1699099" cy="1699099"/>
            <a:chOff x="6834037" y="1729901"/>
            <a:chExt cx="1699099" cy="1699099"/>
          </a:xfrm>
        </p:grpSpPr>
        <p:sp>
          <p:nvSpPr>
            <p:cNvPr id="44" name="椭圆 43"/>
            <p:cNvSpPr/>
            <p:nvPr/>
          </p:nvSpPr>
          <p:spPr>
            <a:xfrm>
              <a:off x="6834037" y="1729901"/>
              <a:ext cx="1699099" cy="169909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nvGrpSpPr>
            <p:cNvPr id="53" name="Group 69"/>
            <p:cNvGrpSpPr/>
            <p:nvPr/>
          </p:nvGrpSpPr>
          <p:grpSpPr>
            <a:xfrm>
              <a:off x="7344848" y="2261998"/>
              <a:ext cx="677479" cy="712429"/>
              <a:chOff x="2919413" y="3781425"/>
              <a:chExt cx="400050" cy="420688"/>
            </a:xfrm>
            <a:solidFill>
              <a:schemeClr val="accent1"/>
            </a:solidFill>
          </p:grpSpPr>
          <p:sp>
            <p:nvSpPr>
              <p:cNvPr id="54"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55"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56"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57"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58"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59"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0"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1"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2"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3"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4"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3" name="组合 2"/>
          <p:cNvGrpSpPr/>
          <p:nvPr/>
        </p:nvGrpSpPr>
        <p:grpSpPr>
          <a:xfrm>
            <a:off x="3881853" y="1729901"/>
            <a:ext cx="1699099" cy="1699099"/>
            <a:chOff x="3881853" y="1729901"/>
            <a:chExt cx="1699099" cy="1699099"/>
          </a:xfrm>
        </p:grpSpPr>
        <p:sp>
          <p:nvSpPr>
            <p:cNvPr id="40" name="椭圆 39"/>
            <p:cNvSpPr/>
            <p:nvPr/>
          </p:nvSpPr>
          <p:spPr>
            <a:xfrm>
              <a:off x="3881853" y="1729901"/>
              <a:ext cx="1699099" cy="169909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nvGrpSpPr>
            <p:cNvPr id="65" name="Group 44"/>
            <p:cNvGrpSpPr/>
            <p:nvPr/>
          </p:nvGrpSpPr>
          <p:grpSpPr>
            <a:xfrm>
              <a:off x="4424017" y="2228350"/>
              <a:ext cx="614771" cy="702204"/>
              <a:chOff x="3789363" y="3787775"/>
              <a:chExt cx="357188" cy="407988"/>
            </a:xfrm>
            <a:solidFill>
              <a:schemeClr val="accent1"/>
            </a:solidFill>
          </p:grpSpPr>
          <p:sp>
            <p:nvSpPr>
              <p:cNvPr id="66"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7"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8"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69"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0"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1"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2"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3"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4"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5"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6"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7"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8"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79"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0"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1"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2"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3"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4"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5"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6"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7"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8"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89"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5" name="组合 4"/>
          <p:cNvGrpSpPr/>
          <p:nvPr/>
        </p:nvGrpSpPr>
        <p:grpSpPr>
          <a:xfrm>
            <a:off x="9553409" y="1781780"/>
            <a:ext cx="1699099" cy="1699099"/>
            <a:chOff x="9553409" y="1781780"/>
            <a:chExt cx="1699099" cy="1699099"/>
          </a:xfrm>
        </p:grpSpPr>
        <p:sp>
          <p:nvSpPr>
            <p:cNvPr id="48" name="椭圆 47"/>
            <p:cNvSpPr/>
            <p:nvPr/>
          </p:nvSpPr>
          <p:spPr>
            <a:xfrm>
              <a:off x="9553409" y="1781780"/>
              <a:ext cx="1699099" cy="169909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nvGrpSpPr>
            <p:cNvPr id="90" name="Group 213"/>
            <p:cNvGrpSpPr/>
            <p:nvPr/>
          </p:nvGrpSpPr>
          <p:grpSpPr>
            <a:xfrm>
              <a:off x="10011311" y="2269481"/>
              <a:ext cx="783297" cy="723700"/>
              <a:chOff x="2900363" y="5486400"/>
              <a:chExt cx="438150" cy="404813"/>
            </a:xfrm>
            <a:solidFill>
              <a:schemeClr val="accent1"/>
            </a:solidFill>
          </p:grpSpPr>
          <p:sp>
            <p:nvSpPr>
              <p:cNvPr id="91"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92"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par>
                                <p:cTn id="20" presetID="5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childTnLst>
                          </p:cTn>
                        </p:par>
                        <p:par>
                          <p:cTn id="25" fill="hold">
                            <p:stCondLst>
                              <p:cond delay="1750"/>
                            </p:stCondLst>
                            <p:childTnLst>
                              <p:par>
                                <p:cTn id="26" presetID="25"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1" dur="1000" fill="hold"/>
                                        <p:tgtEl>
                                          <p:spTgt spid="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6"/>
                                        </p:tgtEl>
                                      </p:cBhvr>
                                    </p:animEffect>
                                  </p:childTnLst>
                                </p:cTn>
                              </p:par>
                              <p:par>
                                <p:cTn id="36" presetID="25" presetClass="entr" presetSubtype="0" fill="hold"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7"/>
                                        </p:tgtEl>
                                      </p:cBhvr>
                                    </p:animEffect>
                                  </p:childTnLst>
                                </p:cTn>
                              </p:par>
                              <p:par>
                                <p:cTn id="46" presetID="25" presetClass="entr" presetSubtype="0" fill="hold" nodeType="withEffect">
                                  <p:stCondLst>
                                    <p:cond delay="50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gtEl>
                                      </p:cBhvr>
                                    </p:animEffect>
                                  </p:childTnLst>
                                </p:cTn>
                              </p:par>
                              <p:par>
                                <p:cTn id="56" presetID="25" presetClass="entr" presetSubtype="0" fill="hold" nodeType="withEffect">
                                  <p:stCondLst>
                                    <p:cond delay="750"/>
                                  </p:stCondLst>
                                  <p:childTnLst>
                                    <p:set>
                                      <p:cBhvr>
                                        <p:cTn id="57" dur="1" fill="hold">
                                          <p:stCondLst>
                                            <p:cond delay="0"/>
                                          </p:stCondLst>
                                        </p:cTn>
                                        <p:tgtEl>
                                          <p:spTgt spid="9"/>
                                        </p:tgtEl>
                                        <p:attrNameLst>
                                          <p:attrName>style.visibility</p:attrName>
                                        </p:attrNameLst>
                                      </p:cBhvr>
                                      <p:to>
                                        <p:strVal val="visible"/>
                                      </p:to>
                                    </p:set>
                                    <p:anim calcmode="lin" valueType="num">
                                      <p:cBhvr>
                                        <p:cTn id="58"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1" dur="1000" fill="hold"/>
                                        <p:tgtEl>
                                          <p:spTgt spid="9"/>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8" name="组合 7"/>
          <p:cNvGrpSpPr/>
          <p:nvPr/>
        </p:nvGrpSpPr>
        <p:grpSpPr>
          <a:xfrm>
            <a:off x="1021678" y="9972"/>
            <a:ext cx="3521396" cy="584776"/>
            <a:chOff x="-3435686" y="1254898"/>
            <a:chExt cx="12878141" cy="438582"/>
          </a:xfrm>
        </p:grpSpPr>
        <p:sp>
          <p:nvSpPr>
            <p:cNvPr id="9" name="矩形 8"/>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10" name="矩形 9"/>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13" name="矩形 12"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129135" y="1406419"/>
            <a:ext cx="2335896" cy="502766"/>
          </a:xfrm>
          <a:prstGeom prst="rect">
            <a:avLst/>
          </a:prstGeom>
        </p:spPr>
        <p:txBody>
          <a:bodyPr wrap="none">
            <a:spAutoFit/>
          </a:bodyPr>
          <a:lstStyle/>
          <a:p>
            <a:pPr fontAlgn="auto">
              <a:spcBef>
                <a:spcPts val="0"/>
              </a:spcBef>
              <a:spcAft>
                <a:spcPts val="0"/>
              </a:spcAft>
            </a:pPr>
            <a:r>
              <a:rPr lang="zh-CN" altLang="en-US" sz="2667">
                <a:solidFill>
                  <a:srgbClr val="AF0B06">
                    <a:lumMod val="90000"/>
                    <a:lumOff val="10000"/>
                  </a:srgbClr>
                </a:solidFill>
                <a:latin typeface="微软雅黑" panose="020B0503020204020204" charset="-122"/>
                <a:ea typeface="微软雅黑" panose="020B0503020204020204" charset="-122"/>
              </a:rPr>
              <a:t> 经济稳中向好</a:t>
            </a:r>
            <a:endParaRPr lang="en-US" altLang="zh-CN" sz="4267">
              <a:solidFill>
                <a:srgbClr val="AF0B06">
                  <a:lumMod val="90000"/>
                  <a:lumOff val="10000"/>
                </a:srgbClr>
              </a:solidFill>
              <a:latin typeface="微软雅黑 Light"/>
              <a:ea typeface="微软雅黑"/>
            </a:endParaRPr>
          </a:p>
        </p:txBody>
      </p:sp>
      <p:cxnSp>
        <p:nvCxnSpPr>
          <p:cNvPr id="14" name="直接连接符 13"/>
          <p:cNvCxnSpPr/>
          <p:nvPr/>
        </p:nvCxnSpPr>
        <p:spPr>
          <a:xfrm>
            <a:off x="382292" y="1968601"/>
            <a:ext cx="306869"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65635" y="3201144"/>
            <a:ext cx="3385225" cy="1230817"/>
            <a:chOff x="1465635" y="3201144"/>
            <a:chExt cx="3385225" cy="1230817"/>
          </a:xfrm>
        </p:grpSpPr>
        <p:sp>
          <p:nvSpPr>
            <p:cNvPr id="15" name="矩形 14"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2460462" y="3201144"/>
              <a:ext cx="2390398" cy="502766"/>
            </a:xfrm>
            <a:prstGeom prst="rect">
              <a:avLst/>
            </a:prstGeom>
          </p:spPr>
          <p:txBody>
            <a:bodyPr wrap="none">
              <a:spAutoFit/>
            </a:bodyPr>
            <a:lstStyle/>
            <a:p>
              <a:pPr algn="r" fontAlgn="auto">
                <a:spcBef>
                  <a:spcPts val="0"/>
                </a:spcBef>
                <a:spcAft>
                  <a:spcPts val="0"/>
                </a:spcAft>
              </a:pPr>
              <a:r>
                <a:rPr lang="zh-CN" altLang="en-US" sz="2667">
                  <a:solidFill>
                    <a:srgbClr val="AF0B06">
                      <a:lumMod val="90000"/>
                      <a:lumOff val="10000"/>
                    </a:srgbClr>
                  </a:solidFill>
                  <a:latin typeface="微软雅黑" panose="020B0503020204020204" charset="-122"/>
                  <a:ea typeface="微软雅黑" panose="020B0503020204020204" charset="-122"/>
                </a:rPr>
                <a:t>上年下降</a:t>
              </a:r>
              <a:r>
                <a:rPr lang="en-US" altLang="zh-CN" sz="2667">
                  <a:solidFill>
                    <a:srgbClr val="AF0B06">
                      <a:lumMod val="90000"/>
                      <a:lumOff val="10000"/>
                    </a:srgbClr>
                  </a:solidFill>
                  <a:latin typeface="微软雅黑" panose="020B0503020204020204" charset="-122"/>
                  <a:ea typeface="微软雅黑" panose="020B0503020204020204" charset="-122"/>
                </a:rPr>
                <a:t>2.3%</a:t>
              </a:r>
              <a:endParaRPr lang="en-US" altLang="zh-CN" sz="4267">
                <a:solidFill>
                  <a:srgbClr val="AF0B06">
                    <a:lumMod val="90000"/>
                    <a:lumOff val="10000"/>
                  </a:srgbClr>
                </a:solidFill>
                <a:latin typeface="微软雅黑 Light"/>
                <a:ea typeface="微软雅黑"/>
              </a:endParaRPr>
            </a:p>
          </p:txBody>
        </p:sp>
        <p:sp>
          <p:nvSpPr>
            <p:cNvPr id="17" name="矩形 16"/>
            <p:cNvSpPr/>
            <p:nvPr/>
          </p:nvSpPr>
          <p:spPr>
            <a:xfrm>
              <a:off x="1465635" y="3693297"/>
              <a:ext cx="3372103" cy="738664"/>
            </a:xfrm>
            <a:prstGeom prst="rect">
              <a:avLst/>
            </a:prstGeom>
          </p:spPr>
          <p:txBody>
            <a:bodyPr wrap="square">
              <a:spAutoFit/>
            </a:bodyPr>
            <a:lstStyle/>
            <a:p>
              <a:pPr algn="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grpSp>
      <p:grpSp>
        <p:nvGrpSpPr>
          <p:cNvPr id="4" name="组合 3"/>
          <p:cNvGrpSpPr/>
          <p:nvPr/>
        </p:nvGrpSpPr>
        <p:grpSpPr>
          <a:xfrm>
            <a:off x="7485791" y="2843253"/>
            <a:ext cx="3456792" cy="1272145"/>
            <a:chOff x="7485791" y="2843253"/>
            <a:chExt cx="3456792" cy="1272145"/>
          </a:xfrm>
        </p:grpSpPr>
        <p:sp>
          <p:nvSpPr>
            <p:cNvPr id="16" name="矩形 15" descr="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
            <p:cNvSpPr/>
            <p:nvPr/>
          </p:nvSpPr>
          <p:spPr>
            <a:xfrm flipH="1">
              <a:off x="7485791" y="2843253"/>
              <a:ext cx="2390398" cy="502766"/>
            </a:xfrm>
            <a:prstGeom prst="rect">
              <a:avLst/>
            </a:prstGeom>
          </p:spPr>
          <p:txBody>
            <a:bodyPr wrap="none">
              <a:spAutoFit/>
            </a:bodyPr>
            <a:lstStyle/>
            <a:p>
              <a:pPr fontAlgn="auto">
                <a:spcBef>
                  <a:spcPts val="0"/>
                </a:spcBef>
                <a:spcAft>
                  <a:spcPts val="0"/>
                </a:spcAft>
              </a:pPr>
              <a:r>
                <a:rPr lang="zh-CN" altLang="en-US" sz="2667">
                  <a:solidFill>
                    <a:srgbClr val="AF0B06">
                      <a:lumMod val="90000"/>
                      <a:lumOff val="10000"/>
                    </a:srgbClr>
                  </a:solidFill>
                  <a:latin typeface="微软雅黑" panose="020B0503020204020204" charset="-122"/>
                  <a:ea typeface="微软雅黑" panose="020B0503020204020204" charset="-122"/>
                </a:rPr>
                <a:t>今年增长</a:t>
              </a:r>
              <a:r>
                <a:rPr lang="en-US" altLang="zh-CN" sz="2667">
                  <a:solidFill>
                    <a:srgbClr val="AF0B06">
                      <a:lumMod val="90000"/>
                      <a:lumOff val="10000"/>
                    </a:srgbClr>
                  </a:solidFill>
                  <a:latin typeface="微软雅黑" panose="020B0503020204020204" charset="-122"/>
                  <a:ea typeface="微软雅黑" panose="020B0503020204020204" charset="-122"/>
                </a:rPr>
                <a:t>8.5%</a:t>
              </a:r>
              <a:endParaRPr lang="en-US" altLang="zh-CN" sz="4267">
                <a:solidFill>
                  <a:srgbClr val="AF0B06">
                    <a:lumMod val="90000"/>
                    <a:lumOff val="10000"/>
                  </a:srgbClr>
                </a:solidFill>
                <a:latin typeface="微软雅黑 Light"/>
                <a:ea typeface="微软雅黑"/>
              </a:endParaRPr>
            </a:p>
          </p:txBody>
        </p:sp>
        <p:sp>
          <p:nvSpPr>
            <p:cNvPr id="19" name="矩形 18"/>
            <p:cNvSpPr/>
            <p:nvPr/>
          </p:nvSpPr>
          <p:spPr>
            <a:xfrm>
              <a:off x="7498914" y="3376734"/>
              <a:ext cx="3443669"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grpSp>
      <p:grpSp>
        <p:nvGrpSpPr>
          <p:cNvPr id="3" name="组合 2"/>
          <p:cNvGrpSpPr/>
          <p:nvPr/>
        </p:nvGrpSpPr>
        <p:grpSpPr>
          <a:xfrm>
            <a:off x="4450982" y="3285641"/>
            <a:ext cx="1789669" cy="2087105"/>
            <a:chOff x="4450982" y="3285641"/>
            <a:chExt cx="1789669" cy="2087105"/>
          </a:xfrm>
        </p:grpSpPr>
        <p:sp>
          <p:nvSpPr>
            <p:cNvPr id="11" name="下箭头 10"/>
            <p:cNvSpPr/>
            <p:nvPr/>
          </p:nvSpPr>
          <p:spPr>
            <a:xfrm>
              <a:off x="4543074" y="3285641"/>
              <a:ext cx="1697577" cy="2087105"/>
            </a:xfrm>
            <a:prstGeom prst="downArrow">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cxnSp>
          <p:nvCxnSpPr>
            <p:cNvPr id="18" name="直接连接符 17"/>
            <p:cNvCxnSpPr/>
            <p:nvPr/>
          </p:nvCxnSpPr>
          <p:spPr>
            <a:xfrm>
              <a:off x="4450982" y="3690469"/>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868515" y="4462737"/>
              <a:ext cx="1024639" cy="502766"/>
            </a:xfrm>
            <a:prstGeom prst="rect">
              <a:avLst/>
            </a:prstGeom>
          </p:spPr>
          <p:txBody>
            <a:bodyPr wrap="none">
              <a:spAutoFit/>
            </a:bodyPr>
            <a:lstStyle/>
            <a:p>
              <a:pPr algn="ctr" fontAlgn="auto">
                <a:spcBef>
                  <a:spcPts val="0"/>
                </a:spcBef>
                <a:spcAft>
                  <a:spcPts val="0"/>
                </a:spcAft>
              </a:pPr>
              <a:r>
                <a:rPr lang="en-US" altLang="zh-CN" sz="2667">
                  <a:solidFill>
                    <a:prstClr val="white"/>
                  </a:solidFill>
                  <a:latin typeface="微软雅黑" panose="020B0503020204020204" charset="-122"/>
                  <a:ea typeface="微软雅黑" panose="020B0503020204020204" charset="-122"/>
                </a:rPr>
                <a:t>2.3%</a:t>
              </a:r>
              <a:endParaRPr lang="en-US" altLang="zh-CN" sz="4267">
                <a:solidFill>
                  <a:prstClr val="white"/>
                </a:solidFill>
                <a:latin typeface="微软雅黑 Light"/>
                <a:ea typeface="微软雅黑"/>
              </a:endParaRPr>
            </a:p>
          </p:txBody>
        </p:sp>
      </p:grpSp>
      <p:grpSp>
        <p:nvGrpSpPr>
          <p:cNvPr id="2" name="组合 1"/>
          <p:cNvGrpSpPr/>
          <p:nvPr/>
        </p:nvGrpSpPr>
        <p:grpSpPr>
          <a:xfrm>
            <a:off x="6096001" y="1817177"/>
            <a:ext cx="1798815" cy="2087105"/>
            <a:chOff x="6096001" y="1817177"/>
            <a:chExt cx="1798815" cy="2087105"/>
          </a:xfrm>
        </p:grpSpPr>
        <p:sp>
          <p:nvSpPr>
            <p:cNvPr id="12" name="下箭头 11"/>
            <p:cNvSpPr/>
            <p:nvPr/>
          </p:nvSpPr>
          <p:spPr>
            <a:xfrm rot="10800000">
              <a:off x="6096001" y="1817177"/>
              <a:ext cx="1697577" cy="2087105"/>
            </a:xfrm>
            <a:prstGeom prst="downArrow">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cxnSp>
          <p:nvCxnSpPr>
            <p:cNvPr id="20" name="直接连接符 19"/>
            <p:cNvCxnSpPr/>
            <p:nvPr/>
          </p:nvCxnSpPr>
          <p:spPr>
            <a:xfrm>
              <a:off x="7630881" y="3371241"/>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430374" y="2186897"/>
              <a:ext cx="1024639" cy="502766"/>
            </a:xfrm>
            <a:prstGeom prst="rect">
              <a:avLst/>
            </a:prstGeom>
          </p:spPr>
          <p:txBody>
            <a:bodyPr wrap="none">
              <a:spAutoFit/>
            </a:bodyPr>
            <a:lstStyle/>
            <a:p>
              <a:pPr algn="ctr" fontAlgn="auto">
                <a:spcBef>
                  <a:spcPts val="0"/>
                </a:spcBef>
                <a:spcAft>
                  <a:spcPts val="0"/>
                </a:spcAft>
              </a:pPr>
              <a:r>
                <a:rPr lang="en-US" altLang="zh-CN" sz="2667">
                  <a:solidFill>
                    <a:prstClr val="white"/>
                  </a:solidFill>
                  <a:latin typeface="微软雅黑" panose="020B0503020204020204" charset="-122"/>
                  <a:ea typeface="微软雅黑" panose="020B0503020204020204" charset="-122"/>
                </a:rPr>
                <a:t>8.5%</a:t>
              </a:r>
              <a:endParaRPr lang="en-US" altLang="zh-CN" sz="4267">
                <a:solidFill>
                  <a:prstClr val="white"/>
                </a:solidFill>
                <a:latin typeface="微软雅黑 Light"/>
                <a:ea typeface="微软雅黑"/>
              </a:endParaRPr>
            </a:p>
          </p:txBody>
        </p:sp>
      </p:grpSp>
    </p:spTree>
    <p:extLst>
      <p:ext uri="{BB962C8B-B14F-4D97-AF65-F5344CB8AC3E}">
        <p14:creationId xmlns:p14="http://schemas.microsoft.com/office/powerpoint/2010/main" val="3248242379"/>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69" name="组合 68"/>
          <p:cNvGrpSpPr/>
          <p:nvPr/>
        </p:nvGrpSpPr>
        <p:grpSpPr>
          <a:xfrm>
            <a:off x="963833" y="-3511"/>
            <a:ext cx="3521396" cy="584776"/>
            <a:chOff x="-3435686" y="1254898"/>
            <a:chExt cx="12878141" cy="438582"/>
          </a:xfrm>
        </p:grpSpPr>
        <p:sp>
          <p:nvSpPr>
            <p:cNvPr id="70" name="矩形 69"/>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71" name="矩形 70"/>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8" name="组合 7"/>
          <p:cNvGrpSpPr/>
          <p:nvPr/>
        </p:nvGrpSpPr>
        <p:grpSpPr>
          <a:xfrm>
            <a:off x="960895" y="1425372"/>
            <a:ext cx="3372103" cy="1120425"/>
            <a:chOff x="960895" y="1425372"/>
            <a:chExt cx="3372103" cy="1120425"/>
          </a:xfrm>
        </p:grpSpPr>
        <p:sp>
          <p:nvSpPr>
            <p:cNvPr id="78" name="矩形 77"/>
            <p:cNvSpPr/>
            <p:nvPr/>
          </p:nvSpPr>
          <p:spPr>
            <a:xfrm>
              <a:off x="960895" y="1807133"/>
              <a:ext cx="3372103" cy="738664"/>
            </a:xfrm>
            <a:prstGeom prst="rect">
              <a:avLst/>
            </a:prstGeom>
          </p:spPr>
          <p:txBody>
            <a:bodyPr wrap="square">
              <a:spAutoFit/>
            </a:bodyPr>
            <a:lstStyle/>
            <a:p>
              <a:pPr algn="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79" name="直接连接符 78"/>
            <p:cNvCxnSpPr/>
            <p:nvPr/>
          </p:nvCxnSpPr>
          <p:spPr>
            <a:xfrm>
              <a:off x="3946241" y="1804307"/>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2708147" y="1425372"/>
              <a:ext cx="1620957" cy="338554"/>
            </a:xfrm>
            <a:prstGeom prst="rect">
              <a:avLst/>
            </a:prstGeom>
          </p:spPr>
          <p:txBody>
            <a:bodyPr wrap="none">
              <a:spAutoFit/>
            </a:bodyPr>
            <a:lstStyle/>
            <a:p>
              <a:pPr algn="r" fontAlgn="auto">
                <a:spcBef>
                  <a:spcPts val="0"/>
                </a:spcBef>
                <a:spcAft>
                  <a:spcPts val="0"/>
                </a:spcAft>
              </a:pPr>
              <a:r>
                <a:rPr lang="zh-CN" altLang="en-US" sz="1600" b="0" dirty="0">
                  <a:solidFill>
                    <a:srgbClr val="AF0B06"/>
                  </a:solidFill>
                  <a:latin typeface="微软雅黑" panose="020B0503020204020204" charset="-122"/>
                  <a:ea typeface="微软雅黑" panose="020B0503020204020204" charset="-122"/>
                </a:rPr>
                <a:t>“深港通”开启</a:t>
              </a:r>
              <a:endParaRPr lang="zh-CN" altLang="en-US" sz="1600" b="0" dirty="0">
                <a:solidFill>
                  <a:srgbClr val="AF0B06"/>
                </a:solidFill>
                <a:latin typeface="Arial"/>
                <a:ea typeface="微软雅黑"/>
              </a:endParaRPr>
            </a:p>
          </p:txBody>
        </p:sp>
      </p:grpSp>
      <p:grpSp>
        <p:nvGrpSpPr>
          <p:cNvPr id="9" name="组合 8"/>
          <p:cNvGrpSpPr/>
          <p:nvPr/>
        </p:nvGrpSpPr>
        <p:grpSpPr>
          <a:xfrm>
            <a:off x="273797" y="2921776"/>
            <a:ext cx="3372103" cy="1120426"/>
            <a:chOff x="273797" y="2921776"/>
            <a:chExt cx="3372103" cy="1120426"/>
          </a:xfrm>
        </p:grpSpPr>
        <p:sp>
          <p:nvSpPr>
            <p:cNvPr id="81" name="矩形 80"/>
            <p:cNvSpPr/>
            <p:nvPr/>
          </p:nvSpPr>
          <p:spPr>
            <a:xfrm>
              <a:off x="273797" y="3303538"/>
              <a:ext cx="3372103" cy="738664"/>
            </a:xfrm>
            <a:prstGeom prst="rect">
              <a:avLst/>
            </a:prstGeom>
          </p:spPr>
          <p:txBody>
            <a:bodyPr wrap="square">
              <a:spAutoFit/>
            </a:bodyPr>
            <a:lstStyle/>
            <a:p>
              <a:pPr algn="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82" name="直接连接符 81"/>
            <p:cNvCxnSpPr/>
            <p:nvPr/>
          </p:nvCxnSpPr>
          <p:spPr>
            <a:xfrm>
              <a:off x="3259143" y="3300711"/>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344311" y="2921776"/>
              <a:ext cx="3297698" cy="338554"/>
            </a:xfrm>
            <a:prstGeom prst="rect">
              <a:avLst/>
            </a:prstGeom>
          </p:spPr>
          <p:txBody>
            <a:bodyPr wrap="none">
              <a:spAutoFit/>
            </a:bodyPr>
            <a:lstStyle/>
            <a:p>
              <a:pPr algn="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新设</a:t>
              </a:r>
              <a:r>
                <a:rPr lang="en-US" altLang="zh-CN" sz="1600" b="0">
                  <a:solidFill>
                    <a:srgbClr val="AF0B06"/>
                  </a:solidFill>
                  <a:latin typeface="微软雅黑" panose="020B0503020204020204" charset="-122"/>
                  <a:ea typeface="微软雅黑" panose="020B0503020204020204" charset="-122"/>
                </a:rPr>
                <a:t>12</a:t>
              </a:r>
              <a:r>
                <a:rPr lang="zh-CN" altLang="en-US" sz="1600" b="0">
                  <a:solidFill>
                    <a:srgbClr val="AF0B06"/>
                  </a:solidFill>
                  <a:latin typeface="微软雅黑" panose="020B0503020204020204" charset="-122"/>
                  <a:ea typeface="微软雅黑" panose="020B0503020204020204" charset="-122"/>
                </a:rPr>
                <a:t>个跨境电子商务综合试验区</a:t>
              </a:r>
              <a:endParaRPr lang="zh-CN" altLang="en-US" sz="1600" b="0">
                <a:solidFill>
                  <a:srgbClr val="AF0B06"/>
                </a:solidFill>
                <a:latin typeface="Arial"/>
                <a:ea typeface="微软雅黑"/>
              </a:endParaRPr>
            </a:p>
          </p:txBody>
        </p:sp>
      </p:grpSp>
      <p:grpSp>
        <p:nvGrpSpPr>
          <p:cNvPr id="10" name="组合 9"/>
          <p:cNvGrpSpPr/>
          <p:nvPr/>
        </p:nvGrpSpPr>
        <p:grpSpPr>
          <a:xfrm>
            <a:off x="960895" y="4668326"/>
            <a:ext cx="3372103" cy="1120424"/>
            <a:chOff x="960895" y="4668326"/>
            <a:chExt cx="3372103" cy="1120424"/>
          </a:xfrm>
        </p:grpSpPr>
        <p:sp>
          <p:nvSpPr>
            <p:cNvPr id="84" name="矩形 83"/>
            <p:cNvSpPr/>
            <p:nvPr/>
          </p:nvSpPr>
          <p:spPr>
            <a:xfrm>
              <a:off x="960895" y="5050086"/>
              <a:ext cx="3372103" cy="738664"/>
            </a:xfrm>
            <a:prstGeom prst="rect">
              <a:avLst/>
            </a:prstGeom>
          </p:spPr>
          <p:txBody>
            <a:bodyPr wrap="square">
              <a:spAutoFit/>
            </a:bodyPr>
            <a:lstStyle/>
            <a:p>
              <a:pPr algn="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85" name="直接连接符 84"/>
            <p:cNvCxnSpPr/>
            <p:nvPr/>
          </p:nvCxnSpPr>
          <p:spPr>
            <a:xfrm>
              <a:off x="3946241" y="5047259"/>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2382739" y="4668326"/>
              <a:ext cx="1946367" cy="338554"/>
            </a:xfrm>
            <a:prstGeom prst="rect">
              <a:avLst/>
            </a:prstGeom>
          </p:spPr>
          <p:txBody>
            <a:bodyPr wrap="none">
              <a:spAutoFit/>
            </a:bodyPr>
            <a:lstStyle/>
            <a:p>
              <a:pPr algn="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新设</a:t>
              </a:r>
              <a:r>
                <a:rPr lang="en-US" altLang="zh-CN" sz="1600" b="0">
                  <a:solidFill>
                    <a:srgbClr val="AF0B06"/>
                  </a:solidFill>
                  <a:latin typeface="微软雅黑" panose="020B0503020204020204" charset="-122"/>
                  <a:ea typeface="微软雅黑" panose="020B0503020204020204" charset="-122"/>
                </a:rPr>
                <a:t>7</a:t>
              </a:r>
              <a:r>
                <a:rPr lang="zh-CN" altLang="en-US" sz="1600" b="0">
                  <a:solidFill>
                    <a:srgbClr val="AF0B06"/>
                  </a:solidFill>
                  <a:latin typeface="微软雅黑" panose="020B0503020204020204" charset="-122"/>
                  <a:ea typeface="微软雅黑" panose="020B0503020204020204" charset="-122"/>
                </a:rPr>
                <a:t>个自贸试验区</a:t>
              </a:r>
              <a:endParaRPr lang="zh-CN" altLang="en-US" sz="1600" b="0">
                <a:solidFill>
                  <a:srgbClr val="AF0B06"/>
                </a:solidFill>
                <a:latin typeface="Arial"/>
                <a:ea typeface="微软雅黑"/>
              </a:endParaRPr>
            </a:p>
          </p:txBody>
        </p:sp>
      </p:grpSp>
      <p:grpSp>
        <p:nvGrpSpPr>
          <p:cNvPr id="11" name="组合 10"/>
          <p:cNvGrpSpPr/>
          <p:nvPr/>
        </p:nvGrpSpPr>
        <p:grpSpPr>
          <a:xfrm>
            <a:off x="7835219" y="1511356"/>
            <a:ext cx="3232611" cy="1120426"/>
            <a:chOff x="7835219" y="1511356"/>
            <a:chExt cx="3232611" cy="1120426"/>
          </a:xfrm>
        </p:grpSpPr>
        <p:sp>
          <p:nvSpPr>
            <p:cNvPr id="87" name="矩形 86"/>
            <p:cNvSpPr/>
            <p:nvPr/>
          </p:nvSpPr>
          <p:spPr>
            <a:xfrm>
              <a:off x="7835219" y="1893118"/>
              <a:ext cx="3232611"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88" name="直接连接符 87"/>
            <p:cNvCxnSpPr/>
            <p:nvPr/>
          </p:nvCxnSpPr>
          <p:spPr>
            <a:xfrm>
              <a:off x="7967186" y="1887625"/>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7835219" y="1511356"/>
              <a:ext cx="2767104" cy="338554"/>
            </a:xfrm>
            <a:prstGeom prst="rect">
              <a:avLst/>
            </a:prstGeom>
          </p:spPr>
          <p:txBody>
            <a:bodyPr wrap="none">
              <a:spAutoFit/>
            </a:bodyPr>
            <a:lstStyle/>
            <a:p>
              <a:pP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新设</a:t>
              </a:r>
              <a:r>
                <a:rPr lang="en-US" altLang="zh-CN" sz="1600" b="0">
                  <a:solidFill>
                    <a:srgbClr val="AF0B06"/>
                  </a:solidFill>
                  <a:latin typeface="微软雅黑" panose="020B0503020204020204" charset="-122"/>
                  <a:ea typeface="微软雅黑" panose="020B0503020204020204" charset="-122"/>
                </a:rPr>
                <a:t>6</a:t>
              </a:r>
              <a:r>
                <a:rPr lang="zh-CN" altLang="en-US" sz="1600" b="0">
                  <a:solidFill>
                    <a:srgbClr val="AF0B06"/>
                  </a:solidFill>
                  <a:latin typeface="微软雅黑" panose="020B0503020204020204" charset="-122"/>
                  <a:ea typeface="微软雅黑" panose="020B0503020204020204" charset="-122"/>
                </a:rPr>
                <a:t>个国家自主创新示范区</a:t>
              </a:r>
              <a:endParaRPr lang="zh-CN" altLang="en-US" sz="1600" b="0">
                <a:solidFill>
                  <a:srgbClr val="AF0B06"/>
                </a:solidFill>
                <a:latin typeface="Arial"/>
                <a:ea typeface="微软雅黑"/>
              </a:endParaRPr>
            </a:p>
          </p:txBody>
        </p:sp>
      </p:grpSp>
      <p:grpSp>
        <p:nvGrpSpPr>
          <p:cNvPr id="12" name="组合 11"/>
          <p:cNvGrpSpPr/>
          <p:nvPr/>
        </p:nvGrpSpPr>
        <p:grpSpPr>
          <a:xfrm>
            <a:off x="8546101" y="2918951"/>
            <a:ext cx="3232611" cy="1120424"/>
            <a:chOff x="8546101" y="2918951"/>
            <a:chExt cx="3232611" cy="1120424"/>
          </a:xfrm>
        </p:grpSpPr>
        <p:sp>
          <p:nvSpPr>
            <p:cNvPr id="90" name="矩形 89"/>
            <p:cNvSpPr/>
            <p:nvPr/>
          </p:nvSpPr>
          <p:spPr>
            <a:xfrm>
              <a:off x="8546101" y="3300711"/>
              <a:ext cx="3232611"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91" name="直接连接符 90"/>
            <p:cNvCxnSpPr/>
            <p:nvPr/>
          </p:nvCxnSpPr>
          <p:spPr>
            <a:xfrm>
              <a:off x="8678070" y="3295219"/>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546102" y="2918951"/>
              <a:ext cx="3212739" cy="338554"/>
            </a:xfrm>
            <a:prstGeom prst="rect">
              <a:avLst/>
            </a:prstGeom>
          </p:spPr>
          <p:txBody>
            <a:bodyPr wrap="none">
              <a:spAutoFit/>
            </a:bodyPr>
            <a:lstStyle/>
            <a:p>
              <a:pP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有效发明专利拥有量突破</a:t>
              </a:r>
              <a:r>
                <a:rPr lang="en-US" altLang="zh-CN" sz="1600" b="0">
                  <a:solidFill>
                    <a:srgbClr val="AF0B06"/>
                  </a:solidFill>
                  <a:latin typeface="微软雅黑" panose="020B0503020204020204" charset="-122"/>
                  <a:ea typeface="微软雅黑" panose="020B0503020204020204" charset="-122"/>
                </a:rPr>
                <a:t>100</a:t>
              </a:r>
              <a:r>
                <a:rPr lang="zh-CN" altLang="en-US" sz="1600" b="0">
                  <a:solidFill>
                    <a:srgbClr val="AF0B06"/>
                  </a:solidFill>
                  <a:latin typeface="微软雅黑" panose="020B0503020204020204" charset="-122"/>
                  <a:ea typeface="微软雅黑" panose="020B0503020204020204" charset="-122"/>
                </a:rPr>
                <a:t>万件</a:t>
              </a:r>
              <a:endParaRPr lang="zh-CN" altLang="en-US" sz="1600" b="0">
                <a:solidFill>
                  <a:srgbClr val="AF0B06"/>
                </a:solidFill>
                <a:latin typeface="Arial"/>
                <a:ea typeface="微软雅黑"/>
              </a:endParaRPr>
            </a:p>
          </p:txBody>
        </p:sp>
      </p:grpSp>
      <p:grpSp>
        <p:nvGrpSpPr>
          <p:cNvPr id="13" name="组合 12"/>
          <p:cNvGrpSpPr/>
          <p:nvPr/>
        </p:nvGrpSpPr>
        <p:grpSpPr>
          <a:xfrm>
            <a:off x="7835219" y="4624352"/>
            <a:ext cx="3232611" cy="1120426"/>
            <a:chOff x="7835219" y="4624352"/>
            <a:chExt cx="3232611" cy="1120426"/>
          </a:xfrm>
        </p:grpSpPr>
        <p:sp>
          <p:nvSpPr>
            <p:cNvPr id="93" name="矩形 92"/>
            <p:cNvSpPr/>
            <p:nvPr/>
          </p:nvSpPr>
          <p:spPr>
            <a:xfrm>
              <a:off x="7835219" y="5006114"/>
              <a:ext cx="3232611" cy="738664"/>
            </a:xfrm>
            <a:prstGeom prst="rect">
              <a:avLst/>
            </a:prstGeom>
          </p:spPr>
          <p:txBody>
            <a:bodyPr wrap="square">
              <a:spAutoFit/>
            </a:bodyPr>
            <a:lstStyle/>
            <a:p>
              <a:pPr fontAlgn="auto">
                <a:lnSpc>
                  <a:spcPct val="150000"/>
                </a:lnSpc>
                <a:spcBef>
                  <a:spcPts val="800"/>
                </a:spcBef>
                <a:spcAft>
                  <a:spcPts val="0"/>
                </a:spcAft>
              </a:pPr>
              <a:r>
                <a:rPr lang="zh-CN" altLang="en-US" sz="1400" b="0">
                  <a:solidFill>
                    <a:prstClr val="black">
                      <a:lumMod val="85000"/>
                      <a:lumOff val="15000"/>
                    </a:prstClr>
                  </a:solidFill>
                  <a:latin typeface="Arial"/>
                  <a:ea typeface="微软雅黑"/>
                </a:rPr>
                <a:t>这里输入简单的文字概述这里输入简单字概述这里输入简单简单的文字概述</a:t>
              </a:r>
            </a:p>
          </p:txBody>
        </p:sp>
        <p:cxnSp>
          <p:nvCxnSpPr>
            <p:cNvPr id="94" name="直接连接符 93"/>
            <p:cNvCxnSpPr/>
            <p:nvPr/>
          </p:nvCxnSpPr>
          <p:spPr>
            <a:xfrm>
              <a:off x="7967186" y="5000621"/>
              <a:ext cx="26393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7835219" y="4624352"/>
              <a:ext cx="2624436" cy="338554"/>
            </a:xfrm>
            <a:prstGeom prst="rect">
              <a:avLst/>
            </a:prstGeom>
          </p:spPr>
          <p:txBody>
            <a:bodyPr wrap="none">
              <a:spAutoFit/>
            </a:bodyPr>
            <a:lstStyle/>
            <a:p>
              <a:pPr fontAlgn="auto">
                <a:spcBef>
                  <a:spcPts val="0"/>
                </a:spcBef>
                <a:spcAft>
                  <a:spcPts val="0"/>
                </a:spcAft>
              </a:pPr>
              <a:r>
                <a:rPr lang="zh-CN" altLang="en-US" sz="1600" b="0">
                  <a:solidFill>
                    <a:srgbClr val="AF0B06"/>
                  </a:solidFill>
                  <a:latin typeface="微软雅黑" panose="020B0503020204020204" charset="-122"/>
                  <a:ea typeface="微软雅黑" panose="020B0503020204020204" charset="-122"/>
                </a:rPr>
                <a:t>科技进步贡献率升至</a:t>
              </a:r>
              <a:r>
                <a:rPr lang="en-US" altLang="zh-CN" sz="1600" b="0">
                  <a:solidFill>
                    <a:srgbClr val="AF0B06"/>
                  </a:solidFill>
                  <a:latin typeface="微软雅黑" panose="020B0503020204020204" charset="-122"/>
                  <a:ea typeface="微软雅黑" panose="020B0503020204020204" charset="-122"/>
                </a:rPr>
                <a:t>56.2%</a:t>
              </a:r>
              <a:endParaRPr lang="zh-CN" altLang="en-US" sz="1600" b="0">
                <a:solidFill>
                  <a:srgbClr val="AF0B06"/>
                </a:solidFill>
                <a:latin typeface="Arial"/>
                <a:ea typeface="微软雅黑"/>
              </a:endParaRPr>
            </a:p>
          </p:txBody>
        </p:sp>
      </p:grpSp>
      <p:sp>
        <p:nvSpPr>
          <p:cNvPr id="96" name="矩形 95"/>
          <p:cNvSpPr/>
          <p:nvPr/>
        </p:nvSpPr>
        <p:spPr>
          <a:xfrm>
            <a:off x="5661842" y="3103616"/>
            <a:ext cx="1005403" cy="1077218"/>
          </a:xfrm>
          <a:prstGeom prst="rect">
            <a:avLst/>
          </a:prstGeom>
        </p:spPr>
        <p:txBody>
          <a:bodyPr wrap="none">
            <a:spAutoFit/>
          </a:bodyPr>
          <a:lstStyle/>
          <a:p>
            <a:pPr algn="r" fontAlgn="auto">
              <a:spcBef>
                <a:spcPts val="0"/>
              </a:spcBef>
              <a:spcAft>
                <a:spcPts val="0"/>
              </a:spcAft>
            </a:pPr>
            <a:r>
              <a:rPr lang="zh-CN" altLang="en-US" sz="3200" dirty="0">
                <a:solidFill>
                  <a:srgbClr val="AF0B06"/>
                </a:solidFill>
                <a:latin typeface="微软雅黑" panose="020B0503020204020204" charset="-122"/>
                <a:ea typeface="微软雅黑" panose="020B0503020204020204" charset="-122"/>
              </a:rPr>
              <a:t>创新</a:t>
            </a:r>
            <a:endParaRPr lang="en-US" altLang="zh-CN" sz="3200" dirty="0">
              <a:solidFill>
                <a:srgbClr val="AF0B06"/>
              </a:solidFill>
              <a:latin typeface="微软雅黑" panose="020B0503020204020204" charset="-122"/>
              <a:ea typeface="微软雅黑" panose="020B0503020204020204" charset="-122"/>
            </a:endParaRPr>
          </a:p>
          <a:p>
            <a:pPr algn="r" fontAlgn="auto">
              <a:spcBef>
                <a:spcPts val="0"/>
              </a:spcBef>
              <a:spcAft>
                <a:spcPts val="0"/>
              </a:spcAft>
            </a:pPr>
            <a:r>
              <a:rPr lang="zh-CN" altLang="en-US" sz="3200" dirty="0">
                <a:solidFill>
                  <a:srgbClr val="AF0B06"/>
                </a:solidFill>
                <a:latin typeface="微软雅黑" panose="020B0503020204020204" charset="-122"/>
                <a:ea typeface="微软雅黑" panose="020B0503020204020204" charset="-122"/>
              </a:rPr>
              <a:t>方面</a:t>
            </a:r>
            <a:endParaRPr lang="zh-CN" altLang="en-US" sz="3200" dirty="0">
              <a:solidFill>
                <a:srgbClr val="AF0B06"/>
              </a:solidFill>
              <a:latin typeface="Arial"/>
              <a:ea typeface="微软雅黑"/>
            </a:endParaRPr>
          </a:p>
        </p:txBody>
      </p:sp>
      <p:grpSp>
        <p:nvGrpSpPr>
          <p:cNvPr id="2" name="组合 1"/>
          <p:cNvGrpSpPr/>
          <p:nvPr/>
        </p:nvGrpSpPr>
        <p:grpSpPr>
          <a:xfrm>
            <a:off x="4595995" y="1353048"/>
            <a:ext cx="1525627" cy="1755189"/>
            <a:chOff x="4595995" y="1353048"/>
            <a:chExt cx="1525627" cy="1755189"/>
          </a:xfrm>
        </p:grpSpPr>
        <p:sp>
          <p:nvSpPr>
            <p:cNvPr id="73" name="Freeform 9"/>
            <p:cNvSpPr/>
            <p:nvPr/>
          </p:nvSpPr>
          <p:spPr bwMode="auto">
            <a:xfrm>
              <a:off x="4595995" y="1353048"/>
              <a:ext cx="1525627" cy="175518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grpSp>
          <p:nvGrpSpPr>
            <p:cNvPr id="97" name="组合 96"/>
            <p:cNvGrpSpPr/>
            <p:nvPr/>
          </p:nvGrpSpPr>
          <p:grpSpPr>
            <a:xfrm>
              <a:off x="5031937" y="1968904"/>
              <a:ext cx="692003" cy="563400"/>
              <a:chOff x="7550150" y="3613150"/>
              <a:chExt cx="358775" cy="292100"/>
            </a:xfrm>
            <a:solidFill>
              <a:schemeClr val="bg1"/>
            </a:solidFill>
          </p:grpSpPr>
          <p:sp>
            <p:nvSpPr>
              <p:cNvPr id="98"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99"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7" name="组合 6"/>
          <p:cNvGrpSpPr/>
          <p:nvPr/>
        </p:nvGrpSpPr>
        <p:grpSpPr>
          <a:xfrm>
            <a:off x="3814051" y="2706504"/>
            <a:ext cx="1523237" cy="1755189"/>
            <a:chOff x="3814051" y="2706504"/>
            <a:chExt cx="1523237" cy="1755189"/>
          </a:xfrm>
        </p:grpSpPr>
        <p:sp>
          <p:nvSpPr>
            <p:cNvPr id="76" name="Freeform 12"/>
            <p:cNvSpPr/>
            <p:nvPr/>
          </p:nvSpPr>
          <p:spPr bwMode="auto">
            <a:xfrm>
              <a:off x="3814051" y="2706504"/>
              <a:ext cx="1523237" cy="1755189"/>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100" name="AutoShape 4"/>
            <p:cNvSpPr/>
            <p:nvPr/>
          </p:nvSpPr>
          <p:spPr bwMode="auto">
            <a:xfrm>
              <a:off x="4270385" y="3313364"/>
              <a:ext cx="580476" cy="583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nvGrpSpPr>
          <p:cNvPr id="6" name="组合 5"/>
          <p:cNvGrpSpPr/>
          <p:nvPr/>
        </p:nvGrpSpPr>
        <p:grpSpPr>
          <a:xfrm>
            <a:off x="4595995" y="4059960"/>
            <a:ext cx="1525627" cy="1755189"/>
            <a:chOff x="4595995" y="4059960"/>
            <a:chExt cx="1525627" cy="1755189"/>
          </a:xfrm>
        </p:grpSpPr>
        <p:sp>
          <p:nvSpPr>
            <p:cNvPr id="75" name="Freeform 11"/>
            <p:cNvSpPr/>
            <p:nvPr/>
          </p:nvSpPr>
          <p:spPr bwMode="auto">
            <a:xfrm>
              <a:off x="4595995" y="4059960"/>
              <a:ext cx="1525627" cy="1755189"/>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101" name="AutoShape 28"/>
            <p:cNvSpPr/>
            <p:nvPr/>
          </p:nvSpPr>
          <p:spPr bwMode="auto">
            <a:xfrm>
              <a:off x="5072483" y="4624352"/>
              <a:ext cx="583124" cy="583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nvGrpSpPr>
          <p:cNvPr id="5" name="组合 4"/>
          <p:cNvGrpSpPr/>
          <p:nvPr/>
        </p:nvGrpSpPr>
        <p:grpSpPr>
          <a:xfrm>
            <a:off x="6159883" y="4059960"/>
            <a:ext cx="1525627" cy="1755189"/>
            <a:chOff x="6159883" y="4059960"/>
            <a:chExt cx="1525627" cy="1755189"/>
          </a:xfrm>
        </p:grpSpPr>
        <p:sp>
          <p:nvSpPr>
            <p:cNvPr id="74" name="Freeform 10"/>
            <p:cNvSpPr/>
            <p:nvPr/>
          </p:nvSpPr>
          <p:spPr bwMode="auto">
            <a:xfrm>
              <a:off x="6159883" y="4059960"/>
              <a:ext cx="1525627" cy="1755189"/>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grpSp>
          <p:nvGrpSpPr>
            <p:cNvPr id="102" name="Group 198"/>
            <p:cNvGrpSpPr/>
            <p:nvPr/>
          </p:nvGrpSpPr>
          <p:grpSpPr>
            <a:xfrm>
              <a:off x="6627340" y="4625394"/>
              <a:ext cx="628408" cy="662116"/>
              <a:chOff x="5819775" y="3827463"/>
              <a:chExt cx="414338" cy="436563"/>
            </a:xfrm>
            <a:solidFill>
              <a:schemeClr val="bg1"/>
            </a:solidFill>
          </p:grpSpPr>
          <p:sp>
            <p:nvSpPr>
              <p:cNvPr id="103"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04"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05"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06"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4" name="组合 3"/>
          <p:cNvGrpSpPr/>
          <p:nvPr/>
        </p:nvGrpSpPr>
        <p:grpSpPr>
          <a:xfrm>
            <a:off x="6941827" y="2706504"/>
            <a:ext cx="1525627" cy="1755189"/>
            <a:chOff x="6941827" y="2706504"/>
            <a:chExt cx="1525627" cy="1755189"/>
          </a:xfrm>
        </p:grpSpPr>
        <p:sp>
          <p:nvSpPr>
            <p:cNvPr id="77" name="Freeform 13"/>
            <p:cNvSpPr/>
            <p:nvPr/>
          </p:nvSpPr>
          <p:spPr bwMode="auto">
            <a:xfrm>
              <a:off x="6941827" y="2706504"/>
              <a:ext cx="1525627" cy="175518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grpSp>
          <p:nvGrpSpPr>
            <p:cNvPr id="107" name="Group 173"/>
            <p:cNvGrpSpPr/>
            <p:nvPr/>
          </p:nvGrpSpPr>
          <p:grpSpPr>
            <a:xfrm>
              <a:off x="7342372" y="3216757"/>
              <a:ext cx="641715" cy="669288"/>
              <a:chOff x="839787" y="3005138"/>
              <a:chExt cx="406400" cy="423862"/>
            </a:xfrm>
            <a:solidFill>
              <a:schemeClr val="bg1"/>
            </a:solidFill>
          </p:grpSpPr>
          <p:sp>
            <p:nvSpPr>
              <p:cNvPr id="108"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09"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0"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1"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2"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3"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4"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5"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6"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3" name="组合 2"/>
          <p:cNvGrpSpPr/>
          <p:nvPr/>
        </p:nvGrpSpPr>
        <p:grpSpPr>
          <a:xfrm>
            <a:off x="6159883" y="1353048"/>
            <a:ext cx="1525627" cy="1755189"/>
            <a:chOff x="6159883" y="1353048"/>
            <a:chExt cx="1525627" cy="1755189"/>
          </a:xfrm>
        </p:grpSpPr>
        <p:sp>
          <p:nvSpPr>
            <p:cNvPr id="72" name="Freeform 8"/>
            <p:cNvSpPr/>
            <p:nvPr/>
          </p:nvSpPr>
          <p:spPr bwMode="auto">
            <a:xfrm>
              <a:off x="6159883" y="1353048"/>
              <a:ext cx="1525627" cy="175518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grpSp>
          <p:nvGrpSpPr>
            <p:cNvPr id="117" name="Group 89"/>
            <p:cNvGrpSpPr/>
            <p:nvPr/>
          </p:nvGrpSpPr>
          <p:grpSpPr>
            <a:xfrm>
              <a:off x="6390373" y="1971129"/>
              <a:ext cx="1026385" cy="544383"/>
              <a:chOff x="2832100" y="4686300"/>
              <a:chExt cx="574676" cy="304801"/>
            </a:xfrm>
            <a:solidFill>
              <a:schemeClr val="bg1"/>
            </a:solidFill>
          </p:grpSpPr>
          <p:sp>
            <p:nvSpPr>
              <p:cNvPr id="118"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19" name="Rectangle 82"/>
              <p:cNvSpPr>
                <a:spLocks noChangeArrowheads="1"/>
              </p:cNvSpPr>
              <p:nvPr/>
            </p:nvSpPr>
            <p:spPr bwMode="auto">
              <a:xfrm>
                <a:off x="2924175" y="4826000"/>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0" name="Rectangle 83"/>
              <p:cNvSpPr>
                <a:spLocks noChangeArrowheads="1"/>
              </p:cNvSpPr>
              <p:nvPr/>
            </p:nvSpPr>
            <p:spPr bwMode="auto">
              <a:xfrm>
                <a:off x="2951163" y="4845050"/>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1"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2"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3"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4"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5"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6"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7"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8"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29"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0"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1"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2"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3"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4"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5"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6"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7"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8"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39"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0"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1"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2"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3"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4"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5"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6" name="Rectangle 109"/>
              <p:cNvSpPr>
                <a:spLocks noChangeArrowheads="1"/>
              </p:cNvSpPr>
              <p:nvPr/>
            </p:nvSpPr>
            <p:spPr bwMode="auto">
              <a:xfrm>
                <a:off x="3033713" y="4708525"/>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7"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8"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49"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0"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1"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2"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3"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4"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5"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6" name="Rectangle 119"/>
              <p:cNvSpPr>
                <a:spLocks noChangeArrowheads="1"/>
              </p:cNvSpPr>
              <p:nvPr/>
            </p:nvSpPr>
            <p:spPr bwMode="auto">
              <a:xfrm>
                <a:off x="2968625" y="4845050"/>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7"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8"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59"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0"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1"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2"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3"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4"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5"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6"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7"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8"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69"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0"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1"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2"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3"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4"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5"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6"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7" name="Rectangle 140"/>
              <p:cNvSpPr>
                <a:spLocks noChangeArrowheads="1"/>
              </p:cNvSpPr>
              <p:nvPr/>
            </p:nvSpPr>
            <p:spPr bwMode="auto">
              <a:xfrm>
                <a:off x="2957513" y="4711700"/>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8"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9"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0"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1"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2"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3"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4"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5"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6"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7"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8"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89"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0"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1"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2"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3"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4"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5"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6"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7"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8"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9"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0" name="Rectangle 163"/>
              <p:cNvSpPr>
                <a:spLocks noChangeArrowheads="1"/>
              </p:cNvSpPr>
              <p:nvPr/>
            </p:nvSpPr>
            <p:spPr bwMode="auto">
              <a:xfrm>
                <a:off x="2943225" y="4727575"/>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1" name="Oval 164"/>
              <p:cNvSpPr>
                <a:spLocks noChangeArrowheads="1"/>
              </p:cNvSpPr>
              <p:nvPr/>
            </p:nvSpPr>
            <p:spPr bwMode="auto">
              <a:xfrm>
                <a:off x="2943225" y="4727575"/>
                <a:ext cx="1588" cy="1588"/>
              </a:xfrm>
              <a:prstGeom prst="ellipse">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2"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3"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4"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5"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6" name="Rectangle 169"/>
              <p:cNvSpPr>
                <a:spLocks noChangeArrowheads="1"/>
              </p:cNvSpPr>
              <p:nvPr/>
            </p:nvSpPr>
            <p:spPr bwMode="auto">
              <a:xfrm>
                <a:off x="2959100" y="4965700"/>
                <a:ext cx="1588" cy="1588"/>
              </a:xfrm>
              <a:prstGeom prst="rect">
                <a:avLst/>
              </a:pr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7"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8"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9"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0"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1"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2"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3"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4"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5"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6"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7"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8"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9"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0"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1"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2"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3"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4"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5"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6"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7"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8"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29"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30"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31"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spTree>
    <p:extLst>
      <p:ext uri="{BB962C8B-B14F-4D97-AF65-F5344CB8AC3E}">
        <p14:creationId xmlns:p14="http://schemas.microsoft.com/office/powerpoint/2010/main" val="2373662955"/>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2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1750"/>
                            </p:stCondLst>
                            <p:childTnLst>
                              <p:par>
                                <p:cTn id="24" presetID="25" presetClass="entr" presetSubtype="0" fill="hold" grpId="0" nodeType="afterEffect">
                                  <p:stCondLst>
                                    <p:cond delay="0"/>
                                  </p:stCondLst>
                                  <p:childTnLst>
                                    <p:set>
                                      <p:cBhvr>
                                        <p:cTn id="25" dur="1" fill="hold">
                                          <p:stCondLst>
                                            <p:cond delay="0"/>
                                          </p:stCondLst>
                                        </p:cTn>
                                        <p:tgtEl>
                                          <p:spTgt spid="96"/>
                                        </p:tgtEl>
                                        <p:attrNameLst>
                                          <p:attrName>style.visibility</p:attrName>
                                        </p:attrNameLst>
                                      </p:cBhvr>
                                      <p:to>
                                        <p:strVal val="visible"/>
                                      </p:to>
                                    </p:set>
                                    <p:anim calcmode="lin" valueType="num">
                                      <p:cBhvr>
                                        <p:cTn id="26" dur="500" decel="50000" fill="hold">
                                          <p:stCondLst>
                                            <p:cond delay="0"/>
                                          </p:stCondLst>
                                        </p:cTn>
                                        <p:tgtEl>
                                          <p:spTgt spid="96"/>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96"/>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96"/>
                                        </p:tgtEl>
                                        <p:attrNameLst>
                                          <p:attrName>ppt_w</p:attrName>
                                        </p:attrNameLst>
                                      </p:cBhvr>
                                      <p:tavLst>
                                        <p:tav tm="0">
                                          <p:val>
                                            <p:strVal val="#ppt_w*.05"/>
                                          </p:val>
                                        </p:tav>
                                        <p:tav tm="100000">
                                          <p:val>
                                            <p:strVal val="#ppt_w"/>
                                          </p:val>
                                        </p:tav>
                                      </p:tavLst>
                                    </p:anim>
                                    <p:anim calcmode="lin" valueType="num">
                                      <p:cBhvr>
                                        <p:cTn id="29" dur="1000" fill="hold"/>
                                        <p:tgtEl>
                                          <p:spTgt spid="96"/>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96"/>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96"/>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96"/>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96"/>
                                        </p:tgtEl>
                                      </p:cBhvr>
                                    </p:animEffect>
                                  </p:childTnLst>
                                </p:cTn>
                              </p:par>
                            </p:childTnLst>
                          </p:cTn>
                        </p:par>
                        <p:par>
                          <p:cTn id="34" fill="hold">
                            <p:stCondLst>
                              <p:cond delay="2750"/>
                            </p:stCondLst>
                            <p:childTnLst>
                              <p:par>
                                <p:cTn id="35" presetID="2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par>
                                <p:cTn id="38" presetID="22" presetClass="entr" presetSubtype="2"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par>
                                <p:cTn id="41" presetID="22" presetClass="entr" presetSubtype="2"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par>
                                <p:cTn id="44" presetID="22" presetClass="entr" presetSubtype="8"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par>
                                <p:cTn id="47" presetID="22" presetClass="entr" presetSubtype="8"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13" name="椭圆 12"/>
          <p:cNvSpPr/>
          <p:nvPr/>
        </p:nvSpPr>
        <p:spPr>
          <a:xfrm>
            <a:off x="5631002" y="1170804"/>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grpSp>
        <p:nvGrpSpPr>
          <p:cNvPr id="4" name="组合 3"/>
          <p:cNvGrpSpPr/>
          <p:nvPr/>
        </p:nvGrpSpPr>
        <p:grpSpPr>
          <a:xfrm>
            <a:off x="9026221" y="1170804"/>
            <a:ext cx="2426192" cy="1856760"/>
            <a:chOff x="9026221" y="1170804"/>
            <a:chExt cx="2426192" cy="1856760"/>
          </a:xfrm>
        </p:grpSpPr>
        <p:sp>
          <p:nvSpPr>
            <p:cNvPr id="14" name="圆角矩形 13"/>
            <p:cNvSpPr/>
            <p:nvPr/>
          </p:nvSpPr>
          <p:spPr>
            <a:xfrm>
              <a:off x="9045973" y="1636799"/>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15" name="椭圆 14"/>
            <p:cNvSpPr/>
            <p:nvPr/>
          </p:nvSpPr>
          <p:spPr>
            <a:xfrm>
              <a:off x="9829438" y="1170804"/>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26" name="矩形 25"/>
            <p:cNvSpPr/>
            <p:nvPr/>
          </p:nvSpPr>
          <p:spPr>
            <a:xfrm>
              <a:off x="9026221" y="2003969"/>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grpSp>
          <p:nvGrpSpPr>
            <p:cNvPr id="33" name="组合 32"/>
            <p:cNvGrpSpPr/>
            <p:nvPr/>
          </p:nvGrpSpPr>
          <p:grpSpPr>
            <a:xfrm>
              <a:off x="10000135" y="1363197"/>
              <a:ext cx="478367" cy="480483"/>
              <a:chOff x="5394325" y="2859088"/>
              <a:chExt cx="358775" cy="360362"/>
            </a:xfrm>
            <a:solidFill>
              <a:schemeClr val="bg1"/>
            </a:solidFill>
          </p:grpSpPr>
          <p:sp>
            <p:nvSpPr>
              <p:cNvPr id="34"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35"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36"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37"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38"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39"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6" name="组合 5"/>
          <p:cNvGrpSpPr/>
          <p:nvPr/>
        </p:nvGrpSpPr>
        <p:grpSpPr>
          <a:xfrm>
            <a:off x="4847535" y="3493560"/>
            <a:ext cx="2426192" cy="1856759"/>
            <a:chOff x="4847535" y="3493560"/>
            <a:chExt cx="2426192" cy="1856759"/>
          </a:xfrm>
        </p:grpSpPr>
        <p:sp>
          <p:nvSpPr>
            <p:cNvPr id="18" name="圆角矩形 17"/>
            <p:cNvSpPr/>
            <p:nvPr/>
          </p:nvSpPr>
          <p:spPr>
            <a:xfrm>
              <a:off x="4847535" y="3959554"/>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19" name="椭圆 18"/>
            <p:cNvSpPr/>
            <p:nvPr/>
          </p:nvSpPr>
          <p:spPr>
            <a:xfrm>
              <a:off x="5631002" y="3493560"/>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30" name="矩形 29"/>
            <p:cNvSpPr/>
            <p:nvPr/>
          </p:nvSpPr>
          <p:spPr>
            <a:xfrm>
              <a:off x="4847535" y="4320442"/>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0" name="AutoShape 59"/>
            <p:cNvSpPr/>
            <p:nvPr/>
          </p:nvSpPr>
          <p:spPr bwMode="auto">
            <a:xfrm>
              <a:off x="5762740" y="3690630"/>
              <a:ext cx="480483" cy="47836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nvGrpSpPr>
          <p:cNvPr id="52" name="组合 51"/>
          <p:cNvGrpSpPr/>
          <p:nvPr/>
        </p:nvGrpSpPr>
        <p:grpSpPr>
          <a:xfrm>
            <a:off x="9045973" y="3493560"/>
            <a:ext cx="2445938" cy="1856759"/>
            <a:chOff x="9045973" y="3493560"/>
            <a:chExt cx="2445938" cy="1856759"/>
          </a:xfrm>
        </p:grpSpPr>
        <p:sp>
          <p:nvSpPr>
            <p:cNvPr id="20" name="圆角矩形 19"/>
            <p:cNvSpPr/>
            <p:nvPr/>
          </p:nvSpPr>
          <p:spPr>
            <a:xfrm>
              <a:off x="9045973" y="3959554"/>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21" name="椭圆 20"/>
            <p:cNvSpPr/>
            <p:nvPr/>
          </p:nvSpPr>
          <p:spPr>
            <a:xfrm>
              <a:off x="9829438" y="3493560"/>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32" name="矩形 31"/>
            <p:cNvSpPr/>
            <p:nvPr/>
          </p:nvSpPr>
          <p:spPr>
            <a:xfrm>
              <a:off x="9065719" y="4299398"/>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grpSp>
          <p:nvGrpSpPr>
            <p:cNvPr id="41" name="Group 112"/>
            <p:cNvGrpSpPr/>
            <p:nvPr/>
          </p:nvGrpSpPr>
          <p:grpSpPr>
            <a:xfrm>
              <a:off x="9999466" y="3678917"/>
              <a:ext cx="479705" cy="449417"/>
              <a:chOff x="5368132" y="3540125"/>
              <a:chExt cx="465138" cy="435769"/>
            </a:xfrm>
            <a:solidFill>
              <a:schemeClr val="bg1"/>
            </a:solidFill>
          </p:grpSpPr>
          <p:sp>
            <p:nvSpPr>
              <p:cNvPr id="4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4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3" name="组合 2"/>
          <p:cNvGrpSpPr/>
          <p:nvPr/>
        </p:nvGrpSpPr>
        <p:grpSpPr>
          <a:xfrm>
            <a:off x="4808037" y="1363198"/>
            <a:ext cx="2426193" cy="1664366"/>
            <a:chOff x="4808037" y="1363198"/>
            <a:chExt cx="2426193" cy="1664366"/>
          </a:xfrm>
        </p:grpSpPr>
        <p:sp>
          <p:nvSpPr>
            <p:cNvPr id="12" name="圆角矩形 11"/>
            <p:cNvSpPr/>
            <p:nvPr/>
          </p:nvSpPr>
          <p:spPr>
            <a:xfrm>
              <a:off x="4847535" y="1636799"/>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25" name="矩形 24"/>
            <p:cNvSpPr/>
            <p:nvPr/>
          </p:nvSpPr>
          <p:spPr>
            <a:xfrm>
              <a:off x="4808037" y="2025013"/>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4" name="AutoShape 112"/>
            <p:cNvSpPr/>
            <p:nvPr/>
          </p:nvSpPr>
          <p:spPr bwMode="auto">
            <a:xfrm>
              <a:off x="5800639" y="1363198"/>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nvGrpSpPr>
          <p:cNvPr id="5" name="组合 4"/>
          <p:cNvGrpSpPr/>
          <p:nvPr/>
        </p:nvGrpSpPr>
        <p:grpSpPr>
          <a:xfrm>
            <a:off x="649097" y="3493560"/>
            <a:ext cx="2426192" cy="1856759"/>
            <a:chOff x="649097" y="3493560"/>
            <a:chExt cx="2426192" cy="1856759"/>
          </a:xfrm>
        </p:grpSpPr>
        <p:sp>
          <p:nvSpPr>
            <p:cNvPr id="16" name="圆角矩形 15"/>
            <p:cNvSpPr/>
            <p:nvPr/>
          </p:nvSpPr>
          <p:spPr>
            <a:xfrm>
              <a:off x="649098" y="3959554"/>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17" name="椭圆 16"/>
            <p:cNvSpPr/>
            <p:nvPr/>
          </p:nvSpPr>
          <p:spPr>
            <a:xfrm>
              <a:off x="1432565" y="3493560"/>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28" name="矩形 27"/>
            <p:cNvSpPr/>
            <p:nvPr/>
          </p:nvSpPr>
          <p:spPr>
            <a:xfrm>
              <a:off x="649097" y="4320442"/>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grpSp>
          <p:nvGrpSpPr>
            <p:cNvPr id="45" name="组合 44"/>
            <p:cNvGrpSpPr/>
            <p:nvPr/>
          </p:nvGrpSpPr>
          <p:grpSpPr>
            <a:xfrm>
              <a:off x="1606374" y="3663431"/>
              <a:ext cx="478887" cy="478887"/>
              <a:chOff x="3191434" y="2145028"/>
              <a:chExt cx="359165" cy="359165"/>
            </a:xfrm>
            <a:solidFill>
              <a:schemeClr val="bg1"/>
            </a:solidFill>
          </p:grpSpPr>
          <p:sp>
            <p:nvSpPr>
              <p:cNvPr id="46"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47"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48"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2" name="组合 1"/>
          <p:cNvGrpSpPr/>
          <p:nvPr/>
        </p:nvGrpSpPr>
        <p:grpSpPr>
          <a:xfrm>
            <a:off x="609600" y="1170804"/>
            <a:ext cx="2426193" cy="1856760"/>
            <a:chOff x="609600" y="1170804"/>
            <a:chExt cx="2426193" cy="1856760"/>
          </a:xfrm>
        </p:grpSpPr>
        <p:sp>
          <p:nvSpPr>
            <p:cNvPr id="10" name="圆角矩形 9"/>
            <p:cNvSpPr/>
            <p:nvPr/>
          </p:nvSpPr>
          <p:spPr>
            <a:xfrm>
              <a:off x="649098" y="1636799"/>
              <a:ext cx="2386695" cy="1390765"/>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sp>
          <p:nvSpPr>
            <p:cNvPr id="11" name="椭圆 10"/>
            <p:cNvSpPr/>
            <p:nvPr/>
          </p:nvSpPr>
          <p:spPr>
            <a:xfrm>
              <a:off x="1432565" y="1170804"/>
              <a:ext cx="819761" cy="819761"/>
            </a:xfrm>
            <a:prstGeom prst="ellipse">
              <a:avLst/>
            </a:prstGeom>
            <a:gradFill>
              <a:gsLst>
                <a:gs pos="26000">
                  <a:srgbClr val="E61E18"/>
                </a:gs>
                <a:gs pos="100000">
                  <a:srgbClr val="9A1E23"/>
                </a:gs>
              </a:gsLst>
              <a:lin ang="5400000" scaled="1"/>
            </a:gradFill>
            <a:ln w="285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133">
                <a:solidFill>
                  <a:prstClr val="white"/>
                </a:solidFill>
                <a:latin typeface="微软雅黑"/>
              </a:endParaRPr>
            </a:p>
          </p:txBody>
        </p:sp>
        <p:sp>
          <p:nvSpPr>
            <p:cNvPr id="24" name="矩形 23"/>
            <p:cNvSpPr/>
            <p:nvPr/>
          </p:nvSpPr>
          <p:spPr>
            <a:xfrm>
              <a:off x="609600" y="2025013"/>
              <a:ext cx="2426192" cy="923330"/>
            </a:xfrm>
            <a:prstGeom prst="rect">
              <a:avLst/>
            </a:prstGeom>
          </p:spPr>
          <p:txBody>
            <a:bodyPr wrap="square">
              <a:spAutoFit/>
            </a:bodyPr>
            <a:lstStyle/>
            <a:p>
              <a:pPr algn="ctr" fontAlgn="auto">
                <a:lnSpc>
                  <a:spcPct val="150000"/>
                </a:lnSpc>
                <a:spcBef>
                  <a:spcPts val="800"/>
                </a:spcBef>
                <a:spcAft>
                  <a:spcPts val="0"/>
                </a:spcAft>
              </a:pPr>
              <a:r>
                <a:rPr lang="zh-CN" altLang="en-US" sz="1200" b="0">
                  <a:solidFill>
                    <a:prstClr val="black">
                      <a:lumMod val="85000"/>
                      <a:lumOff val="15000"/>
                    </a:prstClr>
                  </a:solidFill>
                  <a:latin typeface="Arial"/>
                  <a:ea typeface="微软雅黑"/>
                </a:rPr>
                <a:t>这里输入简单的文字概述这里输入简单字概述这里输入简单简单的文字概述</a:t>
              </a:r>
            </a:p>
          </p:txBody>
        </p:sp>
        <p:grpSp>
          <p:nvGrpSpPr>
            <p:cNvPr id="49" name="组合 48"/>
            <p:cNvGrpSpPr/>
            <p:nvPr/>
          </p:nvGrpSpPr>
          <p:grpSpPr>
            <a:xfrm>
              <a:off x="1622750" y="1324739"/>
              <a:ext cx="478887" cy="478887"/>
              <a:chOff x="2473104" y="2145028"/>
              <a:chExt cx="359165" cy="359165"/>
            </a:xfrm>
            <a:solidFill>
              <a:schemeClr val="bg1"/>
            </a:solidFill>
          </p:grpSpPr>
          <p:sp>
            <p:nvSpPr>
              <p:cNvPr id="5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5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792" hangingPunct="0">
                  <a:defRPr/>
                </a:pPr>
                <a:endParaRPr lang="en-US" sz="2000" b="0" kern="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spTree>
    <p:extLst>
      <p:ext uri="{BB962C8B-B14F-4D97-AF65-F5344CB8AC3E}">
        <p14:creationId xmlns:p14="http://schemas.microsoft.com/office/powerpoint/2010/main" val="266307816"/>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par>
                                <p:cTn id="25" presetID="25" presetClass="entr" presetSubtype="0"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
                                        </p:tgtEl>
                                      </p:cBhvr>
                                    </p:animEffect>
                                  </p:childTnLst>
                                </p:cTn>
                              </p:par>
                              <p:par>
                                <p:cTn id="35" presetID="25" presetClass="entr" presetSubtype="0"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0" dur="1000" fill="hold"/>
                                        <p:tgtEl>
                                          <p:spTgt spid="5"/>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5"/>
                                        </p:tgtEl>
                                      </p:cBhvr>
                                    </p:animEffect>
                                  </p:childTnLst>
                                </p:cTn>
                              </p:par>
                              <p:par>
                                <p:cTn id="45" presetID="25" presetClass="entr" presetSubtype="0" fill="hold" nodeType="withEffect">
                                  <p:stCondLst>
                                    <p:cond delay="100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0" dur="1000" fill="hold"/>
                                        <p:tgtEl>
                                          <p:spTgt spid="6"/>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6"/>
                                        </p:tgtEl>
                                      </p:cBhvr>
                                    </p:animEffect>
                                  </p:childTnLst>
                                </p:cTn>
                              </p:par>
                              <p:par>
                                <p:cTn id="55" presetID="25" presetClass="entr" presetSubtype="0" fill="hold" nodeType="withEffect">
                                  <p:stCondLst>
                                    <p:cond delay="125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60" dur="1000" fill="hold"/>
                                        <p:tgtEl>
                                          <p:spTgt spid="52"/>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grpSp>
        <p:nvGrpSpPr>
          <p:cNvPr id="10" name="组合 9"/>
          <p:cNvGrpSpPr/>
          <p:nvPr/>
        </p:nvGrpSpPr>
        <p:grpSpPr>
          <a:xfrm>
            <a:off x="3884464" y="1159716"/>
            <a:ext cx="4423073" cy="4428191"/>
            <a:chOff x="2612702" y="878102"/>
            <a:chExt cx="3918595" cy="3923129"/>
          </a:xfrm>
        </p:grpSpPr>
        <p:grpSp>
          <p:nvGrpSpPr>
            <p:cNvPr id="11" name="组合 10"/>
            <p:cNvGrpSpPr/>
            <p:nvPr/>
          </p:nvGrpSpPr>
          <p:grpSpPr>
            <a:xfrm>
              <a:off x="2612702" y="878102"/>
              <a:ext cx="3918595" cy="3923129"/>
              <a:chOff x="3195638" y="1590040"/>
              <a:chExt cx="2744787" cy="2747963"/>
            </a:xfrm>
          </p:grpSpPr>
          <p:sp>
            <p:nvSpPr>
              <p:cNvPr id="32" name="Freeform 21"/>
              <p:cNvSpPr/>
              <p:nvPr/>
            </p:nvSpPr>
            <p:spPr bwMode="auto">
              <a:xfrm>
                <a:off x="3195638" y="1590040"/>
                <a:ext cx="1679575" cy="168275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accent1"/>
              </a:solidFill>
              <a:ln>
                <a:noFill/>
              </a:ln>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3" name="Freeform 22"/>
              <p:cNvSpPr/>
              <p:nvPr/>
            </p:nvSpPr>
            <p:spPr bwMode="auto">
              <a:xfrm>
                <a:off x="3195638" y="2658428"/>
                <a:ext cx="1679575" cy="1679575"/>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accent1">
                  <a:lumMod val="75000"/>
                </a:schemeClr>
              </a:solidFill>
              <a:ln>
                <a:noFill/>
              </a:ln>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4" name="Freeform 23"/>
              <p:cNvSpPr/>
              <p:nvPr/>
            </p:nvSpPr>
            <p:spPr bwMode="auto">
              <a:xfrm>
                <a:off x="4260850" y="1590040"/>
                <a:ext cx="1679575" cy="168275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chemeClr val="accent1">
                  <a:lumMod val="75000"/>
                </a:schemeClr>
              </a:solidFill>
              <a:ln>
                <a:noFill/>
              </a:ln>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5" name="Freeform 24"/>
              <p:cNvSpPr/>
              <p:nvPr/>
            </p:nvSpPr>
            <p:spPr bwMode="auto">
              <a:xfrm>
                <a:off x="4260850" y="2658428"/>
                <a:ext cx="1679575" cy="1679575"/>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accent1"/>
              </a:solidFill>
              <a:ln>
                <a:noFill/>
              </a:ln>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6" name="Line 30"/>
              <p:cNvSpPr>
                <a:spLocks noChangeShapeType="1"/>
              </p:cNvSpPr>
              <p:nvPr/>
            </p:nvSpPr>
            <p:spPr bwMode="auto">
              <a:xfrm flipH="1">
                <a:off x="3473450" y="1823403"/>
                <a:ext cx="760413" cy="0"/>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7" name="Line 31"/>
              <p:cNvSpPr>
                <a:spLocks noChangeShapeType="1"/>
              </p:cNvSpPr>
              <p:nvPr/>
            </p:nvSpPr>
            <p:spPr bwMode="auto">
              <a:xfrm>
                <a:off x="3473450" y="3310890"/>
                <a:ext cx="0" cy="749300"/>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8" name="Line 32"/>
              <p:cNvSpPr>
                <a:spLocks noChangeShapeType="1"/>
              </p:cNvSpPr>
              <p:nvPr/>
            </p:nvSpPr>
            <p:spPr bwMode="auto">
              <a:xfrm>
                <a:off x="4913313" y="4060190"/>
                <a:ext cx="720725" cy="0"/>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pPr fontAlgn="auto">
                  <a:spcBef>
                    <a:spcPts val="0"/>
                  </a:spcBef>
                  <a:spcAft>
                    <a:spcPts val="0"/>
                  </a:spcAft>
                </a:pPr>
                <a:endParaRPr lang="zh-CN" altLang="en-US" sz="2400" b="0">
                  <a:solidFill>
                    <a:prstClr val="black"/>
                  </a:solidFill>
                  <a:latin typeface="Arial"/>
                  <a:ea typeface="微软雅黑"/>
                </a:endParaRPr>
              </a:p>
            </p:txBody>
          </p:sp>
          <p:sp>
            <p:nvSpPr>
              <p:cNvPr id="39" name="Line 33"/>
              <p:cNvSpPr>
                <a:spLocks noChangeShapeType="1"/>
              </p:cNvSpPr>
              <p:nvPr/>
            </p:nvSpPr>
            <p:spPr bwMode="auto">
              <a:xfrm flipV="1">
                <a:off x="5634038" y="1823403"/>
                <a:ext cx="0" cy="788987"/>
              </a:xfrm>
              <a:prstGeom prst="line">
                <a:avLst/>
              </a:prstGeom>
              <a:noFill/>
              <a:ln w="6350" cmpd="sng">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pPr fontAlgn="auto">
                  <a:spcBef>
                    <a:spcPts val="0"/>
                  </a:spcBef>
                  <a:spcAft>
                    <a:spcPts val="0"/>
                  </a:spcAft>
                </a:pPr>
                <a:endParaRPr lang="zh-CN" altLang="en-US" sz="2400" b="0">
                  <a:solidFill>
                    <a:prstClr val="black"/>
                  </a:solidFill>
                  <a:latin typeface="Arial"/>
                  <a:ea typeface="微软雅黑"/>
                </a:endParaRPr>
              </a:p>
            </p:txBody>
          </p:sp>
        </p:grpSp>
        <p:grpSp>
          <p:nvGrpSpPr>
            <p:cNvPr id="12" name="Group 85"/>
            <p:cNvGrpSpPr/>
            <p:nvPr/>
          </p:nvGrpSpPr>
          <p:grpSpPr>
            <a:xfrm>
              <a:off x="2767319" y="2697319"/>
              <a:ext cx="446088" cy="446088"/>
              <a:chOff x="1200150" y="3768725"/>
              <a:chExt cx="446088" cy="446088"/>
            </a:xfrm>
            <a:solidFill>
              <a:schemeClr val="bg1"/>
            </a:solidFill>
          </p:grpSpPr>
          <p:sp>
            <p:nvSpPr>
              <p:cNvPr id="26"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30"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13" name="Group 213"/>
            <p:cNvGrpSpPr/>
            <p:nvPr/>
          </p:nvGrpSpPr>
          <p:grpSpPr>
            <a:xfrm>
              <a:off x="4316412" y="4235395"/>
              <a:ext cx="438150" cy="404813"/>
              <a:chOff x="2900363" y="5486400"/>
              <a:chExt cx="438150" cy="404813"/>
            </a:xfrm>
            <a:solidFill>
              <a:schemeClr val="bg1"/>
            </a:solidFill>
          </p:grpSpPr>
          <p:sp>
            <p:nvSpPr>
              <p:cNvPr id="24"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5"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14" name="Group 216"/>
            <p:cNvGrpSpPr/>
            <p:nvPr/>
          </p:nvGrpSpPr>
          <p:grpSpPr>
            <a:xfrm>
              <a:off x="4293047" y="1003266"/>
              <a:ext cx="449263" cy="363538"/>
              <a:chOff x="1209675" y="6354763"/>
              <a:chExt cx="449263" cy="363538"/>
            </a:xfrm>
            <a:solidFill>
              <a:schemeClr val="bg1"/>
            </a:solidFill>
          </p:grpSpPr>
          <p:sp>
            <p:nvSpPr>
              <p:cNvPr id="18"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9"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0"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21"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nvGrpSpPr>
            <p:cNvPr id="15" name="Group 242"/>
            <p:cNvGrpSpPr/>
            <p:nvPr/>
          </p:nvGrpSpPr>
          <p:grpSpPr>
            <a:xfrm>
              <a:off x="5864030" y="2729069"/>
              <a:ext cx="447675" cy="341313"/>
              <a:chOff x="2908300" y="2946400"/>
              <a:chExt cx="447675" cy="341313"/>
            </a:xfrm>
            <a:solidFill>
              <a:schemeClr val="bg1"/>
            </a:solidFill>
          </p:grpSpPr>
          <p:sp>
            <p:nvSpPr>
              <p:cNvPr id="16"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sp>
            <p:nvSpPr>
              <p:cNvPr id="17"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1219170" fontAlgn="auto">
                  <a:spcBef>
                    <a:spcPts val="0"/>
                  </a:spcBef>
                  <a:spcAft>
                    <a:spcPts val="0"/>
                  </a:spcAft>
                  <a:defRPr/>
                </a:pPr>
                <a:endParaRPr lang="en-AU" sz="2400" b="0" kern="0">
                  <a:solidFill>
                    <a:srgbClr val="000000"/>
                  </a:solidFill>
                  <a:latin typeface="微软雅黑" panose="020B0503020204020204" charset="-122"/>
                  <a:ea typeface="Microsoft YaHei UI" panose="020B0503020204020204" charset="-122"/>
                </a:endParaRPr>
              </a:p>
            </p:txBody>
          </p:sp>
        </p:grpSp>
      </p:grpSp>
      <p:grpSp>
        <p:nvGrpSpPr>
          <p:cNvPr id="2" name="组合 1"/>
          <p:cNvGrpSpPr/>
          <p:nvPr/>
        </p:nvGrpSpPr>
        <p:grpSpPr>
          <a:xfrm>
            <a:off x="359554" y="1341960"/>
            <a:ext cx="3937418" cy="1160831"/>
            <a:chOff x="359554" y="1341960"/>
            <a:chExt cx="3937418" cy="1160831"/>
          </a:xfrm>
        </p:grpSpPr>
        <p:sp>
          <p:nvSpPr>
            <p:cNvPr id="40" name="矩形 39"/>
            <p:cNvSpPr/>
            <p:nvPr/>
          </p:nvSpPr>
          <p:spPr>
            <a:xfrm>
              <a:off x="359554" y="1671794"/>
              <a:ext cx="3916340" cy="830997"/>
            </a:xfrm>
            <a:prstGeom prst="rect">
              <a:avLst/>
            </a:prstGeom>
          </p:spPr>
          <p:txBody>
            <a:bodyPr wrap="square">
              <a:spAutoFit/>
            </a:bodyPr>
            <a:lstStyle/>
            <a:p>
              <a:pPr algn="r" fontAlgn="auto">
                <a:lnSpc>
                  <a:spcPct val="150000"/>
                </a:lnSpc>
                <a:spcBef>
                  <a:spcPts val="800"/>
                </a:spcBef>
                <a:spcAft>
                  <a:spcPts val="0"/>
                </a:spcAft>
              </a:pPr>
              <a:r>
                <a:rPr lang="zh-CN" altLang="en-US" sz="16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1" name="矩形 40"/>
            <p:cNvSpPr/>
            <p:nvPr/>
          </p:nvSpPr>
          <p:spPr>
            <a:xfrm>
              <a:off x="1650094" y="1341960"/>
              <a:ext cx="2646878" cy="461665"/>
            </a:xfrm>
            <a:prstGeom prst="rect">
              <a:avLst/>
            </a:prstGeom>
            <a:ln>
              <a:noFill/>
            </a:ln>
          </p:spPr>
          <p:txBody>
            <a:bodyPr wrap="none">
              <a:spAutoFit/>
            </a:bodyPr>
            <a:lstStyle/>
            <a:p>
              <a:pPr algn="r" fontAlgn="auto">
                <a:spcBef>
                  <a:spcPts val="0"/>
                </a:spcBef>
                <a:spcAft>
                  <a:spcPts val="0"/>
                </a:spcAft>
              </a:pPr>
              <a:r>
                <a:rPr lang="zh-CN" altLang="en-US" sz="2400" b="0" dirty="0">
                  <a:solidFill>
                    <a:srgbClr val="AF0B06"/>
                  </a:solidFill>
                  <a:latin typeface="微软雅黑" panose="020B0503020204020204" charset="-122"/>
                  <a:ea typeface="微软雅黑" panose="020B0503020204020204" charset="-122"/>
                </a:rPr>
                <a:t>此处添加编辑标题</a:t>
              </a:r>
              <a:endParaRPr lang="zh-CN" altLang="en-US" sz="2400" b="0" dirty="0">
                <a:solidFill>
                  <a:srgbClr val="AF0B06"/>
                </a:solidFill>
                <a:latin typeface="Arial"/>
                <a:ea typeface="微软雅黑"/>
              </a:endParaRPr>
            </a:p>
          </p:txBody>
        </p:sp>
      </p:grpSp>
      <p:grpSp>
        <p:nvGrpSpPr>
          <p:cNvPr id="3" name="组合 2"/>
          <p:cNvGrpSpPr/>
          <p:nvPr/>
        </p:nvGrpSpPr>
        <p:grpSpPr>
          <a:xfrm>
            <a:off x="374565" y="4419371"/>
            <a:ext cx="3937418" cy="1160831"/>
            <a:chOff x="374565" y="4419371"/>
            <a:chExt cx="3937418" cy="1160831"/>
          </a:xfrm>
        </p:grpSpPr>
        <p:sp>
          <p:nvSpPr>
            <p:cNvPr id="42" name="矩形 41"/>
            <p:cNvSpPr/>
            <p:nvPr/>
          </p:nvSpPr>
          <p:spPr>
            <a:xfrm>
              <a:off x="374565" y="4749205"/>
              <a:ext cx="3916340" cy="830997"/>
            </a:xfrm>
            <a:prstGeom prst="rect">
              <a:avLst/>
            </a:prstGeom>
          </p:spPr>
          <p:txBody>
            <a:bodyPr wrap="square">
              <a:spAutoFit/>
            </a:bodyPr>
            <a:lstStyle/>
            <a:p>
              <a:pPr algn="r" fontAlgn="auto">
                <a:lnSpc>
                  <a:spcPct val="150000"/>
                </a:lnSpc>
                <a:spcBef>
                  <a:spcPts val="800"/>
                </a:spcBef>
                <a:spcAft>
                  <a:spcPts val="0"/>
                </a:spcAft>
              </a:pPr>
              <a:r>
                <a:rPr lang="zh-CN" altLang="en-US" sz="16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3" name="矩形 42"/>
            <p:cNvSpPr/>
            <p:nvPr/>
          </p:nvSpPr>
          <p:spPr>
            <a:xfrm>
              <a:off x="1665105" y="4419371"/>
              <a:ext cx="2646878" cy="461665"/>
            </a:xfrm>
            <a:prstGeom prst="rect">
              <a:avLst/>
            </a:prstGeom>
            <a:ln>
              <a:noFill/>
            </a:ln>
          </p:spPr>
          <p:txBody>
            <a:bodyPr wrap="none">
              <a:spAutoFit/>
            </a:bodyPr>
            <a:lstStyle/>
            <a:p>
              <a:pPr algn="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grpSp>
        <p:nvGrpSpPr>
          <p:cNvPr id="5" name="组合 4"/>
          <p:cNvGrpSpPr/>
          <p:nvPr/>
        </p:nvGrpSpPr>
        <p:grpSpPr>
          <a:xfrm>
            <a:off x="7886984" y="4493760"/>
            <a:ext cx="3916341" cy="1160831"/>
            <a:chOff x="7886984" y="4493760"/>
            <a:chExt cx="3916341" cy="1160831"/>
          </a:xfrm>
        </p:grpSpPr>
        <p:sp>
          <p:nvSpPr>
            <p:cNvPr id="44" name="矩形 43"/>
            <p:cNvSpPr/>
            <p:nvPr/>
          </p:nvSpPr>
          <p:spPr>
            <a:xfrm>
              <a:off x="7886985" y="4823594"/>
              <a:ext cx="3916340" cy="830997"/>
            </a:xfrm>
            <a:prstGeom prst="rect">
              <a:avLst/>
            </a:prstGeom>
          </p:spPr>
          <p:txBody>
            <a:bodyPr wrap="square">
              <a:spAutoFit/>
            </a:bodyPr>
            <a:lstStyle/>
            <a:p>
              <a:pPr fontAlgn="auto">
                <a:lnSpc>
                  <a:spcPct val="150000"/>
                </a:lnSpc>
                <a:spcBef>
                  <a:spcPts val="800"/>
                </a:spcBef>
                <a:spcAft>
                  <a:spcPts val="0"/>
                </a:spcAft>
              </a:pPr>
              <a:r>
                <a:rPr lang="zh-CN" altLang="en-US" sz="1600" b="0" dirty="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5" name="矩形 44"/>
            <p:cNvSpPr/>
            <p:nvPr/>
          </p:nvSpPr>
          <p:spPr>
            <a:xfrm>
              <a:off x="7886984" y="4493760"/>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grpSp>
        <p:nvGrpSpPr>
          <p:cNvPr id="4" name="组合 3"/>
          <p:cNvGrpSpPr/>
          <p:nvPr/>
        </p:nvGrpSpPr>
        <p:grpSpPr>
          <a:xfrm>
            <a:off x="7916105" y="1226137"/>
            <a:ext cx="3916341" cy="1160832"/>
            <a:chOff x="7916105" y="1226137"/>
            <a:chExt cx="3916341" cy="1160832"/>
          </a:xfrm>
        </p:grpSpPr>
        <p:sp>
          <p:nvSpPr>
            <p:cNvPr id="46" name="矩形 45"/>
            <p:cNvSpPr/>
            <p:nvPr/>
          </p:nvSpPr>
          <p:spPr>
            <a:xfrm>
              <a:off x="7916106" y="1555972"/>
              <a:ext cx="3916340" cy="830997"/>
            </a:xfrm>
            <a:prstGeom prst="rect">
              <a:avLst/>
            </a:prstGeom>
          </p:spPr>
          <p:txBody>
            <a:bodyPr wrap="square">
              <a:spAutoFit/>
            </a:bodyPr>
            <a:lstStyle/>
            <a:p>
              <a:pPr fontAlgn="auto">
                <a:lnSpc>
                  <a:spcPct val="150000"/>
                </a:lnSpc>
                <a:spcBef>
                  <a:spcPts val="800"/>
                </a:spcBef>
                <a:spcAft>
                  <a:spcPts val="0"/>
                </a:spcAft>
              </a:pPr>
              <a:r>
                <a:rPr lang="zh-CN" altLang="en-US" sz="1600" b="0">
                  <a:solidFill>
                    <a:prstClr val="black">
                      <a:lumMod val="85000"/>
                      <a:lumOff val="15000"/>
                    </a:prstClr>
                  </a:solidFill>
                  <a:latin typeface="Arial"/>
                  <a:ea typeface="微软雅黑"/>
                </a:rPr>
                <a:t>这里输入简单的文字概述这里输入简单字概述这里输入简单简单的文字概述</a:t>
              </a:r>
            </a:p>
          </p:txBody>
        </p:sp>
        <p:sp>
          <p:nvSpPr>
            <p:cNvPr id="47" name="矩形 46"/>
            <p:cNvSpPr/>
            <p:nvPr/>
          </p:nvSpPr>
          <p:spPr>
            <a:xfrm>
              <a:off x="7916105" y="1226137"/>
              <a:ext cx="2646878" cy="461665"/>
            </a:xfrm>
            <a:prstGeom prst="rect">
              <a:avLst/>
            </a:prstGeom>
            <a:ln>
              <a:noFill/>
            </a:ln>
          </p:spPr>
          <p:txBody>
            <a:bodyPr wrap="none">
              <a:spAutoFit/>
            </a:bodyPr>
            <a:lstStyle/>
            <a:p>
              <a:pPr fontAlgn="auto">
                <a:spcBef>
                  <a:spcPts val="0"/>
                </a:spcBef>
                <a:spcAft>
                  <a:spcPts val="0"/>
                </a:spcAft>
              </a:pPr>
              <a:r>
                <a:rPr lang="zh-CN" altLang="en-US" sz="2400" b="0">
                  <a:solidFill>
                    <a:srgbClr val="AF0B06"/>
                  </a:solidFill>
                  <a:latin typeface="微软雅黑" panose="020B0503020204020204" charset="-122"/>
                  <a:ea typeface="微软雅黑" panose="020B0503020204020204" charset="-122"/>
                </a:rPr>
                <a:t>此处添加编辑标题</a:t>
              </a:r>
              <a:endParaRPr lang="zh-CN" altLang="en-US" sz="2400" b="0">
                <a:solidFill>
                  <a:srgbClr val="AF0B06"/>
                </a:solidFill>
                <a:latin typeface="Arial"/>
                <a:ea typeface="微软雅黑"/>
              </a:endParaRPr>
            </a:p>
          </p:txBody>
        </p:sp>
      </p:grpSp>
    </p:spTree>
    <p:extLst>
      <p:ext uri="{BB962C8B-B14F-4D97-AF65-F5344CB8AC3E}">
        <p14:creationId xmlns:p14="http://schemas.microsoft.com/office/powerpoint/2010/main" val="1589183915"/>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b="0">
                <a:solidFill>
                  <a:prstClr val="white"/>
                </a:solidFill>
              </a:endParaRPr>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pPr fontAlgn="auto">
                <a:spcBef>
                  <a:spcPts val="0"/>
                </a:spcBef>
                <a:spcAft>
                  <a:spcPts val="0"/>
                </a:spcAft>
              </a:pPr>
              <a:endParaRPr lang="zh-CN" altLang="en-US" b="0">
                <a:solidFill>
                  <a:prstClr val="black"/>
                </a:solidFill>
                <a:latin typeface="Arial"/>
                <a:ea typeface="微软雅黑"/>
              </a:endParaRPr>
            </a:p>
          </p:txBody>
        </p:sp>
      </p:grpSp>
      <p:grpSp>
        <p:nvGrpSpPr>
          <p:cNvPr id="7" name="组合 6"/>
          <p:cNvGrpSpPr/>
          <p:nvPr/>
        </p:nvGrpSpPr>
        <p:grpSpPr>
          <a:xfrm>
            <a:off x="1049867" y="8265"/>
            <a:ext cx="3521396" cy="584776"/>
            <a:chOff x="-3435686" y="1254898"/>
            <a:chExt cx="12878141" cy="438582"/>
          </a:xfrm>
        </p:grpSpPr>
        <p:sp>
          <p:nvSpPr>
            <p:cNvPr id="8" name="矩形 7"/>
            <p:cNvSpPr/>
            <p:nvPr/>
          </p:nvSpPr>
          <p:spPr>
            <a:xfrm>
              <a:off x="-2839076" y="1254899"/>
              <a:ext cx="11684924" cy="438581"/>
            </a:xfrm>
            <a:prstGeom prst="rect">
              <a:avLst/>
            </a:prstGeom>
          </p:spPr>
          <p:txBody>
            <a:bodyPr wrap="square">
              <a:spAutoFit/>
            </a:bodyPr>
            <a:lstStyle/>
            <a:p>
              <a:pPr algn="ctr" fontAlgn="auto">
                <a:spcBef>
                  <a:spcPts val="0"/>
                </a:spcBef>
                <a:spcAft>
                  <a:spcPts val="0"/>
                </a:spcAft>
              </a:pPr>
              <a:r>
                <a:rPr lang="zh-CN" altLang="en-US"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rPr>
                <a:t>去年的工作回顾</a:t>
              </a:r>
              <a:endParaRPr lang="en-US" altLang="zh-CN" sz="3200">
                <a:ln w="38100">
                  <a:solidFill>
                    <a:prstClr val="white"/>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微软雅黑"/>
                <a:ea typeface="微软雅黑"/>
              </a:endParaRPr>
            </a:p>
          </p:txBody>
        </p:sp>
        <p:sp>
          <p:nvSpPr>
            <p:cNvPr id="9" name="矩形 8"/>
            <p:cNvSpPr/>
            <p:nvPr/>
          </p:nvSpPr>
          <p:spPr>
            <a:xfrm>
              <a:off x="-3435686" y="1254898"/>
              <a:ext cx="12878141" cy="438581"/>
            </a:xfrm>
            <a:prstGeom prst="rect">
              <a:avLst/>
            </a:prstGeom>
          </p:spPr>
          <p:txBody>
            <a:bodyPr wrap="square">
              <a:spAutoFit/>
            </a:bodyPr>
            <a:lstStyle/>
            <a:p>
              <a:pPr algn="ctr" fontAlgn="auto">
                <a:spcBef>
                  <a:spcPts val="0"/>
                </a:spcBef>
                <a:spcAft>
                  <a:spcPts val="0"/>
                </a:spcAft>
              </a:pPr>
              <a:r>
                <a:rPr lang="zh-CN" altLang="en-US" sz="3200">
                  <a:ln w="22225">
                    <a:noFill/>
                  </a:ln>
                  <a:gradFill flip="none" rotWithShape="1">
                    <a:gsLst>
                      <a:gs pos="0">
                        <a:srgbClr val="E61E18"/>
                      </a:gs>
                      <a:gs pos="100000">
                        <a:srgbClr val="9A1E23"/>
                      </a:gs>
                    </a:gsLst>
                    <a:lin ang="0" scaled="1"/>
                    <a:tileRect/>
                  </a:gradFill>
                  <a:latin typeface="微软雅黑"/>
                  <a:ea typeface="微软雅黑"/>
                </a:rPr>
                <a:t>去年的工作回顾</a:t>
              </a:r>
              <a:endParaRPr lang="en-US" altLang="zh-CN" sz="3200">
                <a:ln w="22225">
                  <a:noFill/>
                </a:ln>
                <a:gradFill flip="none" rotWithShape="1">
                  <a:gsLst>
                    <a:gs pos="0">
                      <a:srgbClr val="E61E18"/>
                    </a:gs>
                    <a:gs pos="100000">
                      <a:srgbClr val="9A1E23"/>
                    </a:gs>
                  </a:gsLst>
                  <a:lin ang="0" scaled="1"/>
                  <a:tileRect/>
                </a:gradFill>
                <a:latin typeface="微软雅黑"/>
                <a:ea typeface="微软雅黑"/>
              </a:endParaRPr>
            </a:p>
          </p:txBody>
        </p:sp>
      </p:grpSp>
      <p:sp>
        <p:nvSpPr>
          <p:cNvPr id="48" name="矩形 47"/>
          <p:cNvSpPr/>
          <p:nvPr/>
        </p:nvSpPr>
        <p:spPr>
          <a:xfrm>
            <a:off x="-672752" y="2204864"/>
            <a:ext cx="399512" cy="1394613"/>
          </a:xfrm>
          <a:prstGeom prst="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001716" y="1616447"/>
            <a:ext cx="2059671" cy="2059670"/>
            <a:chOff x="1488557" y="1743739"/>
            <a:chExt cx="2232837" cy="2232837"/>
          </a:xfrm>
        </p:grpSpPr>
        <p:grpSp>
          <p:nvGrpSpPr>
            <p:cNvPr id="50" name="组合 49"/>
            <p:cNvGrpSpPr/>
            <p:nvPr/>
          </p:nvGrpSpPr>
          <p:grpSpPr>
            <a:xfrm>
              <a:off x="1488557" y="1743739"/>
              <a:ext cx="2232837" cy="2232837"/>
              <a:chOff x="1924493" y="1998921"/>
              <a:chExt cx="1935126" cy="1935126"/>
            </a:xfrm>
          </p:grpSpPr>
          <p:sp>
            <p:nvSpPr>
              <p:cNvPr id="52" name="椭圆 5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8" cy="1686148"/>
            </a:xfrm>
            <a:prstGeom prst="rect">
              <a:avLst/>
            </a:prstGeom>
          </p:spPr>
        </p:pic>
      </p:grpSp>
      <p:sp>
        <p:nvSpPr>
          <p:cNvPr id="54" name="圆角矩形 53"/>
          <p:cNvSpPr/>
          <p:nvPr/>
        </p:nvSpPr>
        <p:spPr>
          <a:xfrm>
            <a:off x="719221" y="3434077"/>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国内生产总值增长</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55" name="文本框 54"/>
          <p:cNvSpPr txBox="1"/>
          <p:nvPr/>
        </p:nvSpPr>
        <p:spPr>
          <a:xfrm>
            <a:off x="-130895" y="4284889"/>
            <a:ext cx="4324893" cy="461665"/>
          </a:xfrm>
          <a:prstGeom prst="rect">
            <a:avLst/>
          </a:prstGeom>
          <a:noFill/>
        </p:spPr>
        <p:txBody>
          <a:bodyPr wrap="square" rtlCol="0">
            <a:spAutoFit/>
          </a:bodyPr>
          <a:lstStyle/>
          <a:p>
            <a:pPr algn="ct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6.5%-7%</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实际</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6.5%</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5171684" y="1616447"/>
            <a:ext cx="2059671" cy="2059670"/>
            <a:chOff x="1488557" y="1743739"/>
            <a:chExt cx="2232837" cy="2232837"/>
          </a:xfrm>
        </p:grpSpPr>
        <p:grpSp>
          <p:nvGrpSpPr>
            <p:cNvPr id="57" name="组合 56"/>
            <p:cNvGrpSpPr/>
            <p:nvPr/>
          </p:nvGrpSpPr>
          <p:grpSpPr>
            <a:xfrm>
              <a:off x="1488557" y="1743739"/>
              <a:ext cx="2232837" cy="2232837"/>
              <a:chOff x="1924493" y="1998921"/>
              <a:chExt cx="1935126" cy="1935126"/>
            </a:xfrm>
          </p:grpSpPr>
          <p:sp>
            <p:nvSpPr>
              <p:cNvPr id="59" name="椭圆 5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8" name="图片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61" name="圆角矩形 60"/>
          <p:cNvSpPr/>
          <p:nvPr/>
        </p:nvSpPr>
        <p:spPr>
          <a:xfrm>
            <a:off x="4889189" y="3434077"/>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方正清刻本悦宋简体" panose="02000000000000000000" pitchFamily="2" charset="-122"/>
                <a:ea typeface="方正清刻本悦宋简体" panose="02000000000000000000" pitchFamily="2" charset="-122"/>
              </a:rPr>
              <a:t>居民消费价格涨幅</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62" name="文本框 61"/>
          <p:cNvSpPr txBox="1"/>
          <p:nvPr/>
        </p:nvSpPr>
        <p:spPr>
          <a:xfrm>
            <a:off x="4039073" y="4284889"/>
            <a:ext cx="4324893" cy="461665"/>
          </a:xfrm>
          <a:prstGeom prst="rect">
            <a:avLst/>
          </a:prstGeom>
          <a:noFill/>
        </p:spPr>
        <p:txBody>
          <a:bodyPr wrap="square" rtlCol="0">
            <a:spAutoFit/>
          </a:bodyPr>
          <a:lstStyle/>
          <a:p>
            <a:pPr algn="ct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3</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2</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63" name="组合 62"/>
          <p:cNvGrpSpPr/>
          <p:nvPr/>
        </p:nvGrpSpPr>
        <p:grpSpPr>
          <a:xfrm>
            <a:off x="9341653" y="1616447"/>
            <a:ext cx="2059671" cy="2059670"/>
            <a:chOff x="1488557" y="1743739"/>
            <a:chExt cx="2232837" cy="2232837"/>
          </a:xfrm>
        </p:grpSpPr>
        <p:grpSp>
          <p:nvGrpSpPr>
            <p:cNvPr id="64" name="组合 63"/>
            <p:cNvGrpSpPr/>
            <p:nvPr/>
          </p:nvGrpSpPr>
          <p:grpSpPr>
            <a:xfrm>
              <a:off x="1488557" y="1743739"/>
              <a:ext cx="2232837" cy="2232837"/>
              <a:chOff x="1924493" y="1998921"/>
              <a:chExt cx="1935126" cy="1935126"/>
            </a:xfrm>
          </p:grpSpPr>
          <p:sp>
            <p:nvSpPr>
              <p:cNvPr id="66" name="椭圆 65"/>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5" name="图片 6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8" name="圆角矩形 67"/>
          <p:cNvSpPr/>
          <p:nvPr/>
        </p:nvSpPr>
        <p:spPr>
          <a:xfrm>
            <a:off x="9059158" y="3434077"/>
            <a:ext cx="2624661" cy="558412"/>
          </a:xfrm>
          <a:prstGeom prst="roundRect">
            <a:avLst/>
          </a:prstGeom>
          <a:gradFill>
            <a:gsLst>
              <a:gs pos="26000">
                <a:srgbClr val="E61E18"/>
              </a:gs>
              <a:gs pos="100000">
                <a:srgbClr val="9A1E2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方正清刻本悦宋简体" panose="02000000000000000000" pitchFamily="2" charset="-122"/>
                <a:ea typeface="方正清刻本悦宋简体" panose="02000000000000000000" pitchFamily="2" charset="-122"/>
              </a:rPr>
              <a:t>城市新增就业</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69" name="文本框 68"/>
          <p:cNvSpPr txBox="1"/>
          <p:nvPr/>
        </p:nvSpPr>
        <p:spPr>
          <a:xfrm>
            <a:off x="8209042" y="4284889"/>
            <a:ext cx="4324893" cy="1052596"/>
          </a:xfrm>
          <a:prstGeom prst="rect">
            <a:avLst/>
          </a:prstGeom>
          <a:noFill/>
        </p:spPr>
        <p:txBody>
          <a:bodyPr wrap="square" rtlCol="0">
            <a:spAutoFit/>
          </a:bodyPr>
          <a:lstStyle/>
          <a:p>
            <a:pPr algn="ctr">
              <a:lnSpc>
                <a:spcPct val="13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目标</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万以上 </a:t>
            </a:r>
            <a:endPar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30000"/>
              </a:lnSpc>
            </a:pP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实际人数</a:t>
            </a:r>
            <a:r>
              <a:rPr lang="en-US" altLang="zh-CN" sz="2400" dirty="0" smtClean="0">
                <a:solidFill>
                  <a:schemeClr val="accent1"/>
                </a:solidFill>
                <a:latin typeface="方正清刻本悦宋简体" panose="02000000000000000000" pitchFamily="2" charset="-122"/>
                <a:ea typeface="方正清刻本悦宋简体" panose="02000000000000000000" pitchFamily="2" charset="-122"/>
              </a:rPr>
              <a:t>1314</a:t>
            </a:r>
            <a:r>
              <a:rPr lang="zh-CN" altLang="en-US" sz="2400" dirty="0" smtClean="0">
                <a:solidFill>
                  <a:schemeClr val="accent1"/>
                </a:solidFill>
                <a:latin typeface="方正清刻本悦宋简体" panose="02000000000000000000" pitchFamily="2" charset="-122"/>
                <a:ea typeface="方正清刻本悦宋简体" panose="02000000000000000000" pitchFamily="2" charset="-122"/>
              </a:rPr>
              <a:t>万人</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658662768"/>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nodeType="withEffect">
                                  <p:stCondLst>
                                    <p:cond delay="250"/>
                                  </p:stCondLst>
                                  <p:childTnLst>
                                    <p:set>
                                      <p:cBhvr>
                                        <p:cTn id="11" dur="1" fill="hold">
                                          <p:stCondLst>
                                            <p:cond delay="0"/>
                                          </p:stCondLst>
                                        </p:cTn>
                                        <p:tgtEl>
                                          <p:spTgt spid="56"/>
                                        </p:tgtEl>
                                        <p:attrNameLst>
                                          <p:attrName>style.visibility</p:attrName>
                                        </p:attrNameLst>
                                      </p:cBhvr>
                                      <p:to>
                                        <p:strVal val="visible"/>
                                      </p:to>
                                    </p:set>
                                    <p:animScale>
                                      <p:cBhvr>
                                        <p:cTn id="1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6"/>
                                        </p:tgtEl>
                                        <p:attrNameLst>
                                          <p:attrName>ppt_x</p:attrName>
                                          <p:attrName>ppt_y</p:attrName>
                                        </p:attrNameLst>
                                      </p:cBhvr>
                                    </p:animMotion>
                                    <p:animEffect transition="in" filter="fade">
                                      <p:cBhvr>
                                        <p:cTn id="14" dur="1000"/>
                                        <p:tgtEl>
                                          <p:spTgt spid="56"/>
                                        </p:tgtEl>
                                      </p:cBhvr>
                                    </p:animEffect>
                                  </p:childTnLst>
                                </p:cTn>
                              </p:par>
                              <p:par>
                                <p:cTn id="15" presetID="52" presetClass="entr" presetSubtype="0"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Scale>
                                      <p:cBhvr>
                                        <p:cTn id="17"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3"/>
                                        </p:tgtEl>
                                        <p:attrNameLst>
                                          <p:attrName>ppt_x</p:attrName>
                                          <p:attrName>ppt_y</p:attrName>
                                        </p:attrNameLst>
                                      </p:cBhvr>
                                    </p:animMotion>
                                    <p:animEffect transition="in" filter="fade">
                                      <p:cBhvr>
                                        <p:cTn id="19" dur="1000"/>
                                        <p:tgtEl>
                                          <p:spTgt spid="63"/>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barn(outVertical)">
                                      <p:cBhvr>
                                        <p:cTn id="23" dur="500"/>
                                        <p:tgtEl>
                                          <p:spTgt spid="54"/>
                                        </p:tgtEl>
                                      </p:cBhvr>
                                    </p:animEffect>
                                  </p:childTnLst>
                                </p:cTn>
                              </p:par>
                              <p:par>
                                <p:cTn id="24" presetID="16" presetClass="entr" presetSubtype="37" fill="hold" grpId="0" nodeType="withEffect">
                                  <p:stCondLst>
                                    <p:cond delay="250"/>
                                  </p:stCondLst>
                                  <p:childTnLst>
                                    <p:set>
                                      <p:cBhvr>
                                        <p:cTn id="25" dur="1" fill="hold">
                                          <p:stCondLst>
                                            <p:cond delay="0"/>
                                          </p:stCondLst>
                                        </p:cTn>
                                        <p:tgtEl>
                                          <p:spTgt spid="61"/>
                                        </p:tgtEl>
                                        <p:attrNameLst>
                                          <p:attrName>style.visibility</p:attrName>
                                        </p:attrNameLst>
                                      </p:cBhvr>
                                      <p:to>
                                        <p:strVal val="visible"/>
                                      </p:to>
                                    </p:set>
                                    <p:animEffect transition="in" filter="barn(outVertical)">
                                      <p:cBhvr>
                                        <p:cTn id="26" dur="500"/>
                                        <p:tgtEl>
                                          <p:spTgt spid="61"/>
                                        </p:tgtEl>
                                      </p:cBhvr>
                                    </p:animEffect>
                                  </p:childTnLst>
                                </p:cTn>
                              </p:par>
                              <p:par>
                                <p:cTn id="27" presetID="16" presetClass="entr" presetSubtype="37" fill="hold" grpId="0" nodeType="withEffect">
                                  <p:stCondLst>
                                    <p:cond delay="500"/>
                                  </p:stCondLst>
                                  <p:childTnLst>
                                    <p:set>
                                      <p:cBhvr>
                                        <p:cTn id="28" dur="1" fill="hold">
                                          <p:stCondLst>
                                            <p:cond delay="0"/>
                                          </p:stCondLst>
                                        </p:cTn>
                                        <p:tgtEl>
                                          <p:spTgt spid="68"/>
                                        </p:tgtEl>
                                        <p:attrNameLst>
                                          <p:attrName>style.visibility</p:attrName>
                                        </p:attrNameLst>
                                      </p:cBhvr>
                                      <p:to>
                                        <p:strVal val="visible"/>
                                      </p:to>
                                    </p:set>
                                    <p:animEffect transition="in" filter="barn(outVertical)">
                                      <p:cBhvr>
                                        <p:cTn id="29" dur="500"/>
                                        <p:tgtEl>
                                          <p:spTgt spid="6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61" grpId="0" animBg="1"/>
      <p:bldP spid="62" grpId="0"/>
      <p:bldP spid="68" grpId="0" animBg="1"/>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撸起袖子"/>
</p:tagLst>
</file>

<file path=ppt/theme/theme1.xml><?xml version="1.0" encoding="utf-8"?>
<a:theme xmlns:a="http://schemas.openxmlformats.org/drawingml/2006/main" name="微笑PPT - 小A">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Temp">
      <a:majorFont>
        <a:latin typeface="Abadi MT"/>
        <a:ea typeface="微软雅黑"/>
        <a:cs typeface=""/>
      </a:majorFont>
      <a:minorFont>
        <a:latin typeface="Abadi M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31232">
              <a:srgbClr val="F2F2F2"/>
            </a:gs>
            <a:gs pos="0">
              <a:srgbClr val="F5F9FD"/>
            </a:gs>
            <a:gs pos="74000">
              <a:schemeClr val="bg1">
                <a:lumMod val="95000"/>
              </a:schemeClr>
            </a:gs>
            <a:gs pos="26000">
              <a:schemeClr val="bg1">
                <a:lumMod val="95000"/>
              </a:schemeClr>
            </a:gs>
            <a:gs pos="100000">
              <a:schemeClr val="bg1">
                <a:lumMod val="95000"/>
              </a:schemeClr>
            </a:gs>
          </a:gsLst>
          <a:lin ang="5400000" scaled="1"/>
        </a:gradFill>
        <a:ln w="0">
          <a:solidFill>
            <a:schemeClr val="bg1"/>
          </a:solidFill>
        </a:ln>
        <a:effectLst>
          <a:outerShdw blurRad="279400" dist="266700" dir="7800000" algn="ctr" rotWithShape="0">
            <a:schemeClr val="accent1">
              <a:lumMod val="50000"/>
              <a:alpha val="20000"/>
            </a:schemeClr>
          </a:outerShdw>
        </a:effectLst>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6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7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8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2604</Words>
  <Application>Microsoft Office PowerPoint</Application>
  <PresentationFormat>宽屏</PresentationFormat>
  <Paragraphs>281</Paragraphs>
  <Slides>31</Slides>
  <Notes>31</Notes>
  <HiddenSlides>0</HiddenSlides>
  <MMClips>1</MMClips>
  <ScaleCrop>false</ScaleCrop>
  <HeadingPairs>
    <vt:vector size="6" baseType="variant">
      <vt:variant>
        <vt:lpstr>已用的字体</vt:lpstr>
      </vt:variant>
      <vt:variant>
        <vt:i4>12</vt:i4>
      </vt:variant>
      <vt:variant>
        <vt:lpstr>主题</vt:lpstr>
      </vt:variant>
      <vt:variant>
        <vt:i4>18</vt:i4>
      </vt:variant>
      <vt:variant>
        <vt:lpstr>幻灯片标题</vt:lpstr>
      </vt:variant>
      <vt:variant>
        <vt:i4>31</vt:i4>
      </vt:variant>
    </vt:vector>
  </HeadingPairs>
  <TitlesOfParts>
    <vt:vector size="61" baseType="lpstr">
      <vt:lpstr>Abadi MT</vt:lpstr>
      <vt:lpstr>Gill Sans</vt:lpstr>
      <vt:lpstr>Microsoft YaHei UI</vt:lpstr>
      <vt:lpstr>方正清刻本悦宋简体</vt:lpstr>
      <vt:lpstr>方正正大黑简体</vt:lpstr>
      <vt:lpstr>华文细黑</vt:lpstr>
      <vt:lpstr>宋体</vt:lpstr>
      <vt:lpstr>微软雅黑</vt:lpstr>
      <vt:lpstr>微软雅黑 Light</vt:lpstr>
      <vt:lpstr>Arial</vt:lpstr>
      <vt:lpstr>Calibri</vt:lpstr>
      <vt:lpstr>Wingdings</vt:lpstr>
      <vt:lpstr>微笑PPT - 小A</vt:lpstr>
      <vt:lpstr>4_Office 主题</vt:lpstr>
      <vt:lpstr>5_Office 主题</vt:lpstr>
      <vt:lpstr>6_Office 主题</vt:lpstr>
      <vt:lpstr>7_Office 主题</vt:lpstr>
      <vt:lpstr>8_Office 主题</vt:lpstr>
      <vt:lpstr>9_Office 主题</vt:lpstr>
      <vt:lpstr>3_Office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撸起袖子</dc:title>
  <dc:creator>春秋视觉</dc:creator>
  <cp:lastModifiedBy>PC</cp:lastModifiedBy>
  <cp:revision>409</cp:revision>
  <dcterms:created xsi:type="dcterms:W3CDTF">2010-02-22T07:41:00Z</dcterms:created>
  <dcterms:modified xsi:type="dcterms:W3CDTF">2017-03-27T09:36:58Z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