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6" r:id="rId5"/>
    <p:sldId id="259" r:id="rId6"/>
    <p:sldId id="271" r:id="rId7"/>
    <p:sldId id="260" r:id="rId8"/>
    <p:sldId id="261" r:id="rId9"/>
    <p:sldId id="267" r:id="rId10"/>
    <p:sldId id="263" r:id="rId11"/>
    <p:sldId id="268" r:id="rId12"/>
    <p:sldId id="265" r:id="rId13"/>
    <p:sldId id="264" r:id="rId14"/>
    <p:sldId id="272" r:id="rId15"/>
    <p:sldId id="274" r:id="rId16"/>
    <p:sldId id="273" r:id="rId17"/>
    <p:sldId id="269" r:id="rId18"/>
    <p:sldId id="275" r:id="rId19"/>
    <p:sldId id="270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500"/>
    <a:srgbClr val="CCFF33"/>
    <a:srgbClr val="CCFF66"/>
    <a:srgbClr val="CCFF99"/>
    <a:srgbClr val="99CC00"/>
    <a:srgbClr val="FFFF66"/>
    <a:srgbClr val="FFFFCC"/>
    <a:srgbClr val="FFFFFF"/>
    <a:srgbClr val="E6D6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282" y="-90"/>
      </p:cViewPr>
      <p:guideLst>
        <p:guide orient="horz" pos="2160"/>
        <p:guide pos="2880"/>
        <p:guide pos="476"/>
        <p:guide pos="5284"/>
        <p:guide pos="2925"/>
        <p:guide pos="930"/>
        <p:guide pos="51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FBA62-781B-4623-954D-873B11F6A1E0}" type="datetimeFigureOut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BCD77-A1EC-48BA-9C00-CDC4A58BBA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8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PPT模板\图片资源\精选42\精选42（www.rapidbbs.cn） (26)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919" r="1408"/>
          <a:stretch/>
        </p:blipFill>
        <p:spPr bwMode="auto">
          <a:xfrm>
            <a:off x="1547665" y="0"/>
            <a:ext cx="7596336" cy="474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37112"/>
            <a:ext cx="7772400" cy="1326009"/>
          </a:xfrm>
        </p:spPr>
        <p:txBody>
          <a:bodyPr>
            <a:normAutofit/>
          </a:bodyPr>
          <a:lstStyle>
            <a:lvl1pPr>
              <a:defRPr sz="4000"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0000" endA="300" endPos="50000" dist="60007" dir="5400000" sy="-100000" algn="bl" rotWithShape="0"/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5805264"/>
            <a:ext cx="6400800" cy="4564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042E1-D207-479E-830A-4BAA8D0D9975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1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D955F-2370-49D8-8DB5-F2D41DE884F3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9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0D4C4-1AE4-4FB9-8276-DF3BDE10268A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F8F77-F7A9-404C-8FC2-CD310E4154B9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7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AA82-7D23-4BBC-8799-7E41019D6931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1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790A-7941-4B4D-A8A1-EF2A3EC3C381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29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28D9C-C9EE-42AD-8DA3-03B26F89C7BE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29CA-BAD3-4DD7-9602-87BBF1DE5A2D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12B-0814-4D0B-AF91-4E5B9392B131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42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6649-EF46-4EB4-B53B-A0BD1F5539F0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52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380EA-B550-45E3-950E-363486AF4065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1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5" t="-5842" b="24623"/>
          <a:stretch/>
        </p:blipFill>
        <p:spPr bwMode="auto">
          <a:xfrm>
            <a:off x="0" y="1772816"/>
            <a:ext cx="7064003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28000">
                <a:schemeClr val="bg1"/>
              </a:gs>
              <a:gs pos="90000">
                <a:schemeClr val="bg1">
                  <a:alpha val="80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547F3-936A-4D5C-BB45-A08B5492C490}" type="datetime1">
              <a:rPr lang="zh-CN" altLang="en-US" smtClean="0"/>
              <a:pPr/>
              <a:t>2012/5/16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2A9C3-A8D4-4C94-BB86-A971EC9C9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74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0" kern="120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4149080"/>
            <a:ext cx="7772400" cy="1326009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物联世界模板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5517232"/>
            <a:ext cx="5608711" cy="504056"/>
          </a:xfrm>
        </p:spPr>
        <p:txBody>
          <a:bodyPr>
            <a:normAutofit/>
          </a:bodyPr>
          <a:lstStyle/>
          <a:p>
            <a:pPr algn="l"/>
            <a:r>
              <a:rPr lang="zh-CN" altLang="en-US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果因</a:t>
            </a:r>
            <a:r>
              <a:rPr lang="en-US" altLang="zh-CN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工作室出品</a:t>
            </a:r>
            <a:endParaRPr lang="zh-CN" altLang="en-US" sz="2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5517232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2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 </a:t>
            </a:r>
            <a:r>
              <a:rPr lang="zh-CN" altLang="en-US" dirty="0" smtClean="0"/>
              <a:t>研究方法和过程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10</a:t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研究方法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606426" y="2601119"/>
            <a:ext cx="2913062" cy="2144712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lumMod val="50000"/>
                  <a:lumOff val="50000"/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2700000" scaled="1"/>
          </a:gradFill>
          <a:ln w="2857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 rot="16200000">
            <a:off x="1871663" y="3523456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 rot="5400000">
            <a:off x="3090864" y="2601118"/>
            <a:ext cx="2913062" cy="2144713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lumMod val="50000"/>
                  <a:alpha val="0"/>
                </a:schemeClr>
              </a:gs>
              <a:gs pos="100000">
                <a:schemeClr val="bg2">
                  <a:lumMod val="50000"/>
                  <a:alpha val="20000"/>
                </a:schemeClr>
              </a:gs>
            </a:gsLst>
            <a:lin ang="2700000" scaled="1"/>
          </a:gradFill>
          <a:ln w="2857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 rot="16200000">
            <a:off x="4356101" y="3523456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 rot="5400000">
            <a:off x="5519739" y="2601118"/>
            <a:ext cx="2913062" cy="2144713"/>
          </a:xfrm>
          <a:custGeom>
            <a:avLst/>
            <a:gdLst>
              <a:gd name="G0" fmla="+- 2178 0 0"/>
              <a:gd name="G1" fmla="+- 21600 0 2178"/>
              <a:gd name="G2" fmla="*/ 2178 1 2"/>
              <a:gd name="G3" fmla="+- 21600 0 G2"/>
              <a:gd name="G4" fmla="+/ 2178 21600 2"/>
              <a:gd name="G5" fmla="+/ G1 0 2"/>
              <a:gd name="G6" fmla="*/ 21600 21600 2178"/>
              <a:gd name="G7" fmla="*/ G6 1 2"/>
              <a:gd name="G8" fmla="+- 21600 0 G7"/>
              <a:gd name="G9" fmla="*/ 21600 1 2"/>
              <a:gd name="G10" fmla="+- 2178 0 G9"/>
              <a:gd name="G11" fmla="?: G10 G8 0"/>
              <a:gd name="G12" fmla="?: G10 G7 21600"/>
              <a:gd name="T0" fmla="*/ 20511 w 21600"/>
              <a:gd name="T1" fmla="*/ 10800 h 21600"/>
              <a:gd name="T2" fmla="*/ 10800 w 21600"/>
              <a:gd name="T3" fmla="*/ 21600 h 21600"/>
              <a:gd name="T4" fmla="*/ 1089 w 21600"/>
              <a:gd name="T5" fmla="*/ 10800 h 21600"/>
              <a:gd name="T6" fmla="*/ 10800 w 21600"/>
              <a:gd name="T7" fmla="*/ 0 h 21600"/>
              <a:gd name="T8" fmla="*/ 2889 w 21600"/>
              <a:gd name="T9" fmla="*/ 2889 h 21600"/>
              <a:gd name="T10" fmla="*/ 18711 w 21600"/>
              <a:gd name="T11" fmla="*/ 187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78" y="21600"/>
                </a:lnTo>
                <a:lnTo>
                  <a:pt x="1942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60000"/>
                  <a:lumOff val="40000"/>
                  <a:alpha val="0"/>
                </a:schemeClr>
              </a:gs>
              <a:gs pos="100000">
                <a:srgbClr val="7030A0">
                  <a:alpha val="30000"/>
                </a:srgbClr>
              </a:gs>
            </a:gsLst>
            <a:lin ang="2700000" scaled="1"/>
          </a:gradFill>
          <a:ln w="2857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 rot="16200000">
            <a:off x="6784976" y="3523456"/>
            <a:ext cx="2901950" cy="279400"/>
          </a:xfrm>
          <a:custGeom>
            <a:avLst/>
            <a:gdLst>
              <a:gd name="G0" fmla="+- 1730 0 0"/>
              <a:gd name="G1" fmla="+- 21600 0 1730"/>
              <a:gd name="G2" fmla="*/ 1730 1 2"/>
              <a:gd name="G3" fmla="+- 21600 0 G2"/>
              <a:gd name="G4" fmla="+/ 1730 21600 2"/>
              <a:gd name="G5" fmla="+/ G1 0 2"/>
              <a:gd name="G6" fmla="*/ 21600 21600 1730"/>
              <a:gd name="G7" fmla="*/ G6 1 2"/>
              <a:gd name="G8" fmla="+- 21600 0 G7"/>
              <a:gd name="G9" fmla="*/ 21600 1 2"/>
              <a:gd name="G10" fmla="+- 1730 0 G9"/>
              <a:gd name="G11" fmla="?: G10 G8 0"/>
              <a:gd name="G12" fmla="?: G10 G7 21600"/>
              <a:gd name="T0" fmla="*/ 20735 w 21600"/>
              <a:gd name="T1" fmla="*/ 10800 h 21600"/>
              <a:gd name="T2" fmla="*/ 10800 w 21600"/>
              <a:gd name="T3" fmla="*/ 21600 h 21600"/>
              <a:gd name="T4" fmla="*/ 865 w 21600"/>
              <a:gd name="T5" fmla="*/ 10800 h 21600"/>
              <a:gd name="T6" fmla="*/ 10800 w 21600"/>
              <a:gd name="T7" fmla="*/ 0 h 21600"/>
              <a:gd name="T8" fmla="*/ 2665 w 21600"/>
              <a:gd name="T9" fmla="*/ 2665 h 21600"/>
              <a:gd name="T10" fmla="*/ 18935 w 21600"/>
              <a:gd name="T11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7030A0">
                  <a:alpha val="5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755650" y="5643578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04937" y="2500306"/>
            <a:ext cx="1309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文本</a:t>
            </a:r>
            <a:endParaRPr lang="zh-CN" altLang="en-US" sz="2000" b="1" dirty="0"/>
          </a:p>
        </p:txBody>
      </p:sp>
      <p:sp>
        <p:nvSpPr>
          <p:cNvPr id="14" name="矩形 13"/>
          <p:cNvSpPr/>
          <p:nvPr/>
        </p:nvSpPr>
        <p:spPr>
          <a:xfrm>
            <a:off x="1071538" y="3136612"/>
            <a:ext cx="2071702" cy="11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17162" y="2500306"/>
            <a:ext cx="1309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文本</a:t>
            </a:r>
            <a:endParaRPr lang="zh-CN" altLang="en-US" sz="2000" b="1" dirty="0"/>
          </a:p>
        </p:txBody>
      </p:sp>
      <p:sp>
        <p:nvSpPr>
          <p:cNvPr id="22" name="矩形 21"/>
          <p:cNvSpPr/>
          <p:nvPr/>
        </p:nvSpPr>
        <p:spPr>
          <a:xfrm>
            <a:off x="4274482" y="3214686"/>
            <a:ext cx="595035" cy="11560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7950" y="2500306"/>
            <a:ext cx="1309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文本</a:t>
            </a:r>
            <a:endParaRPr lang="zh-CN" altLang="en-US" sz="2000" b="1" dirty="0"/>
          </a:p>
        </p:txBody>
      </p:sp>
      <p:sp>
        <p:nvSpPr>
          <p:cNvPr id="24" name="矩形 23"/>
          <p:cNvSpPr/>
          <p:nvPr/>
        </p:nvSpPr>
        <p:spPr>
          <a:xfrm>
            <a:off x="6625442" y="3214686"/>
            <a:ext cx="59503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775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讨论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00191 -0.10093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714612" y="2428868"/>
            <a:ext cx="5673738" cy="235745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40000">
                <a:schemeClr val="accent2">
                  <a:lumMod val="40000"/>
                  <a:lumOff val="60000"/>
                  <a:alpha val="0"/>
                </a:schemeClr>
              </a:gs>
              <a:gs pos="65000">
                <a:schemeClr val="accent2">
                  <a:lumMod val="60000"/>
                  <a:lumOff val="40000"/>
                  <a:alpha val="1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714612" y="4857760"/>
            <a:ext cx="5673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 </a:t>
            </a:r>
            <a:r>
              <a:rPr lang="zh-CN" altLang="en-US" dirty="0" smtClean="0"/>
              <a:t>案例介绍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592" y="1403611"/>
            <a:ext cx="16273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案例</a:t>
            </a:r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……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4612" y="2285992"/>
            <a:ext cx="5673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57554" y="2643182"/>
            <a:ext cx="4886334" cy="498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添加文本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Program Files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13559"/>
            <a:ext cx="3096344" cy="265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10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 </a:t>
            </a:r>
            <a:r>
              <a:rPr lang="zh-CN" altLang="en-US" dirty="0" smtClean="0"/>
              <a:t>案例介绍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650" y="1428736"/>
            <a:ext cx="3673474" cy="2143140"/>
          </a:xfrm>
          <a:prstGeom prst="rect">
            <a:avLst/>
          </a:prstGeom>
          <a:gradFill>
            <a:gsLst>
              <a:gs pos="0">
                <a:schemeClr val="bg1"/>
              </a:gs>
              <a:gs pos="34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75000"/>
                  <a:alpha val="2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55650" y="1412776"/>
            <a:ext cx="3673474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650" y="1527175"/>
            <a:ext cx="3673474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5650" y="3571876"/>
            <a:ext cx="3673474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714876" y="1428736"/>
            <a:ext cx="3673474" cy="2143140"/>
          </a:xfrm>
          <a:prstGeom prst="rect">
            <a:avLst/>
          </a:prstGeom>
          <a:gradFill>
            <a:gsLst>
              <a:gs pos="0">
                <a:schemeClr val="bg1"/>
              </a:gs>
              <a:gs pos="34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75000"/>
                  <a:alpha val="2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4714876" y="1412776"/>
            <a:ext cx="3673474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14876" y="1527175"/>
            <a:ext cx="3673474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714876" y="3571876"/>
            <a:ext cx="3673474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55650" y="3857628"/>
            <a:ext cx="3673474" cy="2143140"/>
          </a:xfrm>
          <a:prstGeom prst="rect">
            <a:avLst/>
          </a:prstGeom>
          <a:gradFill>
            <a:gsLst>
              <a:gs pos="0">
                <a:schemeClr val="bg1"/>
              </a:gs>
              <a:gs pos="34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75000"/>
                  <a:alpha val="2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755650" y="3841668"/>
            <a:ext cx="3673474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55650" y="5500702"/>
            <a:ext cx="3673474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5650" y="6000768"/>
            <a:ext cx="3673474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714876" y="3857628"/>
            <a:ext cx="3673474" cy="2143140"/>
          </a:xfrm>
          <a:prstGeom prst="rect">
            <a:avLst/>
          </a:prstGeom>
          <a:gradFill>
            <a:gsLst>
              <a:gs pos="0">
                <a:schemeClr val="bg1"/>
              </a:gs>
              <a:gs pos="34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75000"/>
                  <a:alpha val="2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4714876" y="3841668"/>
            <a:ext cx="3673474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14876" y="5500702"/>
            <a:ext cx="3673474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714876" y="6000768"/>
            <a:ext cx="3673474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55650" y="2000240"/>
            <a:ext cx="3602036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4787900" y="2000240"/>
            <a:ext cx="3600450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755650" y="4286256"/>
            <a:ext cx="3816350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786314" y="4286256"/>
            <a:ext cx="3602036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文本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996000" y="3143248"/>
            <a:ext cx="1152000" cy="1152000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8589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3428992" y="4214818"/>
            <a:ext cx="3143272" cy="785818"/>
          </a:xfrm>
          <a:prstGeom prst="roundRect">
            <a:avLst/>
          </a:prstGeom>
          <a:gradFill>
            <a:gsLst>
              <a:gs pos="0">
                <a:schemeClr val="dk1">
                  <a:tint val="60000"/>
                  <a:satMod val="160000"/>
                  <a:alpha val="10000"/>
                </a:schemeClr>
              </a:gs>
              <a:gs pos="46000">
                <a:schemeClr val="dk1">
                  <a:tint val="86000"/>
                  <a:satMod val="160000"/>
                  <a:alpha val="10000"/>
                </a:schemeClr>
              </a:gs>
              <a:gs pos="100000">
                <a:schemeClr val="dk1">
                  <a:shade val="40000"/>
                  <a:satMod val="160000"/>
                  <a:alpha val="1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4700000" algn="t" rotWithShape="0">
              <a:srgbClr val="000000">
                <a:alpha val="60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857620" y="1357298"/>
            <a:ext cx="3429024" cy="1714512"/>
          </a:xfrm>
          <a:prstGeom prst="roundRect">
            <a:avLst/>
          </a:prstGeom>
          <a:gradFill>
            <a:gsLst>
              <a:gs pos="0">
                <a:schemeClr val="accent2">
                  <a:tint val="60000"/>
                  <a:satMod val="160000"/>
                  <a:alpha val="10000"/>
                </a:schemeClr>
              </a:gs>
              <a:gs pos="46000">
                <a:schemeClr val="accent2">
                  <a:tint val="86000"/>
                  <a:satMod val="160000"/>
                  <a:alpha val="10000"/>
                </a:schemeClr>
              </a:gs>
              <a:gs pos="100000">
                <a:schemeClr val="accent2">
                  <a:shade val="40000"/>
                  <a:satMod val="160000"/>
                  <a:alpha val="1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 </a:t>
            </a:r>
            <a:r>
              <a:rPr lang="zh-CN" altLang="en-US" dirty="0" smtClean="0"/>
              <a:t>案例介绍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76375" y="2643182"/>
            <a:ext cx="1152000" cy="1152000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00496" y="1412776"/>
            <a:ext cx="3140438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00496" y="1527175"/>
            <a:ext cx="3140438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00496" y="2928934"/>
            <a:ext cx="3140438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500430" y="4314733"/>
            <a:ext cx="3000396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0430" y="4429132"/>
            <a:ext cx="3000396" cy="40011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文本</a:t>
            </a:r>
            <a:endParaRPr lang="zh-CN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498844" y="4902197"/>
            <a:ext cx="3000396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97662" y="2000240"/>
            <a:ext cx="3079366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2571736" y="1928802"/>
            <a:ext cx="2786082" cy="1857388"/>
          </a:xfrm>
          <a:prstGeom prst="arc">
            <a:avLst>
              <a:gd name="adj1" fmla="val 11366608"/>
              <a:gd name="adj2" fmla="val 1454415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>
            <a:off x="2500298" y="3071810"/>
            <a:ext cx="1500198" cy="1214446"/>
          </a:xfrm>
          <a:prstGeom prst="arc">
            <a:avLst>
              <a:gd name="adj1" fmla="val 6632967"/>
              <a:gd name="adj2" fmla="val 968327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 </a:t>
            </a:r>
            <a:r>
              <a:rPr lang="zh-CN" altLang="en-US" dirty="0" smtClean="0"/>
              <a:t>案例介绍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15</a:t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5650" y="6309320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1476375" y="2420888"/>
            <a:ext cx="3023617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860032" y="2420888"/>
            <a:ext cx="3023617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843987" y="3429000"/>
            <a:ext cx="3456025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76375" y="4437112"/>
            <a:ext cx="3023617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860032" y="4437112"/>
            <a:ext cx="3023617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 </a:t>
            </a:r>
            <a:r>
              <a:rPr lang="zh-CN" altLang="en-US" dirty="0" smtClean="0"/>
              <a:t>案例介绍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5650" y="6309320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6375" y="2413337"/>
            <a:ext cx="6777666" cy="49558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添加文本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650" y="2071678"/>
            <a:ext cx="17331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zh-CN" alt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650" y="3228945"/>
            <a:ext cx="17331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zh-CN" alt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6375" y="3643314"/>
            <a:ext cx="6777666" cy="4986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添加文本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650" y="4429132"/>
            <a:ext cx="17331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zh-CN" altLang="en-US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4480" y="5000636"/>
            <a:ext cx="2857520" cy="495585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en-US" altLang="zh-CN" sz="20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5643578"/>
            <a:ext cx="2857520" cy="49866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en-US" altLang="zh-CN" sz="2000" dirty="0" smtClean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5643578"/>
            <a:ext cx="2857520" cy="49866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en-US" altLang="zh-CN" sz="2000" dirty="0" smtClean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5000636"/>
            <a:ext cx="2857520" cy="49866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此处添加标题</a:t>
            </a:r>
            <a:endParaRPr lang="en-US" altLang="zh-CN" sz="2000" dirty="0" smtClean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结论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8148E-6 L 0.00191 -0.2185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 </a:t>
            </a:r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此处添加</a:t>
            </a:r>
            <a:r>
              <a:rPr lang="zh-CN" altLang="en-US" dirty="0" smtClean="0"/>
              <a:t>标题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此处添加标题</a:t>
            </a:r>
            <a:endParaRPr lang="en-US" altLang="zh-CN" dirty="0" smtClean="0"/>
          </a:p>
          <a:p>
            <a:endParaRPr lang="en-US" altLang="zh-CN" dirty="0">
              <a:effectLst/>
            </a:endParaRPr>
          </a:p>
          <a:p>
            <a:r>
              <a:rPr lang="zh-CN" altLang="en-US" dirty="0"/>
              <a:t>此处添加标题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讨论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0.00191 -0.3361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讨论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灯片编号占位符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4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 </a:t>
            </a:r>
            <a:r>
              <a:rPr lang="zh-CN" altLang="en-US" dirty="0" smtClean="0"/>
              <a:t>研究的不足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76375" y="1628800"/>
            <a:ext cx="6777666" cy="49558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此处</a:t>
            </a:r>
            <a:r>
              <a:rPr lang="zh-CN" altLang="en-US" dirty="0" smtClean="0"/>
              <a:t>添加文本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1476375" y="2668680"/>
            <a:ext cx="6777666" cy="49558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此处添加文本</a:t>
            </a:r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1495946" y="3717032"/>
            <a:ext cx="6777666" cy="49558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987082" y="1628800"/>
            <a:ext cx="360040" cy="495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7082" y="2668679"/>
            <a:ext cx="360040" cy="495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082" y="3717030"/>
            <a:ext cx="360040" cy="495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913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dirty="0" smtClean="0"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谢谢！</a:t>
            </a:r>
            <a:endParaRPr lang="zh-CN" altLang="en-US" sz="4400" dirty="0">
              <a:effectLst>
                <a:outerShdw blurRad="38100" dist="38100" dir="7020000" algn="tl">
                  <a:srgbClr val="000000">
                    <a:alpha val="35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引言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66742" y="2132856"/>
            <a:ext cx="6777666" cy="9435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此处添加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文本</a:t>
            </a:r>
            <a:endParaRPr lang="zh-CN" alt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研究背景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6742" y="3277433"/>
            <a:ext cx="6777666" cy="10156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5650" y="4394721"/>
            <a:ext cx="7632700" cy="0"/>
          </a:xfrm>
          <a:prstGeom prst="line">
            <a:avLst/>
          </a:prstGeom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650" y="4509120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问题的提出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66742" y="5131220"/>
            <a:ext cx="6777666" cy="10156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此处添加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文本</a:t>
            </a:r>
            <a:endParaRPr lang="zh-CN" alt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5650" y="6309320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3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讨论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00208 L 0.00191 0.1344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概念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6374" y="2132856"/>
            <a:ext cx="6768033" cy="10156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5650" y="6309320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76375" y="3571876"/>
            <a:ext cx="1595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chemeClr val="accent1"/>
                  </a:solidFill>
                </a:uFill>
              </a:rPr>
              <a:t>三个关键词</a:t>
            </a:r>
            <a:endParaRPr lang="zh-CN" altLang="en-US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chemeClr val="accent1"/>
                </a:solidFill>
              </a:u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85918" y="4143380"/>
            <a:ext cx="1500198" cy="4286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85918" y="4786322"/>
            <a:ext cx="1500198" cy="4286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85918" y="5429264"/>
            <a:ext cx="1500198" cy="4286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8839" y="4143380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8839" y="4786322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18839" y="5429264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252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3487345" cy="365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6</a:t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概念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6716" y="2571744"/>
            <a:ext cx="3458094" cy="255454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0" rtlCol="0"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此处添加文本</a:t>
            </a:r>
          </a:p>
          <a:p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5650" y="5643578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52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研究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进展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16604" y="2100196"/>
            <a:ext cx="4857784" cy="1114490"/>
            <a:chOff x="2116604" y="2100196"/>
            <a:chExt cx="4857784" cy="1114490"/>
          </a:xfrm>
        </p:grpSpPr>
        <p:grpSp>
          <p:nvGrpSpPr>
            <p:cNvPr id="24" name="组合 23"/>
            <p:cNvGrpSpPr/>
            <p:nvPr/>
          </p:nvGrpSpPr>
          <p:grpSpPr>
            <a:xfrm>
              <a:off x="3071802" y="2357430"/>
              <a:ext cx="2928958" cy="500066"/>
              <a:chOff x="3071802" y="2357430"/>
              <a:chExt cx="2928958" cy="500066"/>
            </a:xfrm>
          </p:grpSpPr>
          <p:cxnSp>
            <p:nvCxnSpPr>
              <p:cNvPr id="23" name="直接连接符 22"/>
              <p:cNvCxnSpPr/>
              <p:nvPr/>
            </p:nvCxnSpPr>
            <p:spPr>
              <a:xfrm rot="5400000">
                <a:off x="5750727" y="2607463"/>
                <a:ext cx="50006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2821769" y="2607463"/>
                <a:ext cx="50006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071802" y="2357430"/>
                <a:ext cx="292895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3857621" y="2100196"/>
              <a:ext cx="135732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研究领域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16604" y="2786058"/>
              <a:ext cx="1928826" cy="428628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技术性研究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045562" y="2786058"/>
              <a:ext cx="1928826" cy="428628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应用性研究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0496" y="2500306"/>
              <a:ext cx="10715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>
            <a:off x="755650" y="5643578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1214414" y="3571876"/>
            <a:ext cx="6703892" cy="1643074"/>
            <a:chOff x="1214414" y="3571876"/>
            <a:chExt cx="6703892" cy="1643074"/>
          </a:xfrm>
        </p:grpSpPr>
        <p:sp>
          <p:nvSpPr>
            <p:cNvPr id="25" name="TextBox 24"/>
            <p:cNvSpPr txBox="1"/>
            <p:nvPr/>
          </p:nvSpPr>
          <p:spPr>
            <a:xfrm>
              <a:off x="3821901" y="3571876"/>
              <a:ext cx="150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……</a:t>
              </a:r>
              <a:r>
                <a:rPr lang="zh-CN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研究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968814" y="3982074"/>
              <a:ext cx="1214446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214414" y="4214818"/>
              <a:ext cx="457203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14414" y="5214950"/>
              <a:ext cx="457203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燕尾形 32"/>
            <p:cNvSpPr/>
            <p:nvPr/>
          </p:nvSpPr>
          <p:spPr>
            <a:xfrm>
              <a:off x="5929322" y="4221162"/>
              <a:ext cx="571504" cy="993787"/>
            </a:xfrm>
            <a:prstGeom prst="chevron">
              <a:avLst>
                <a:gd name="adj" fmla="val 47350"/>
              </a:avLst>
            </a:prstGeom>
            <a:ln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rot="16200000" flipV="1">
              <a:off x="5677704" y="4329906"/>
              <a:ext cx="503237" cy="28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>
              <a:off x="5684047" y="4826799"/>
              <a:ext cx="490550" cy="28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357290" y="4743402"/>
              <a:ext cx="40957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此处添加文本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357290" y="4286256"/>
              <a:ext cx="46672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此处添加文本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701305" y="4486311"/>
              <a:ext cx="121700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altLang="zh-CN" sz="2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j-ea"/>
                  <a:ea typeface="+mj-ea"/>
                </a:rPr>
                <a:t>……</a:t>
              </a:r>
              <a:r>
                <a:rPr lang="zh-CN" altLang="en-US" sz="2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j-ea"/>
                  <a:ea typeface="+mj-ea"/>
                </a:rPr>
                <a:t>研究</a:t>
              </a:r>
              <a:endParaRPr lang="zh-CN" altLang="en-US" sz="2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66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 文献综述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55650" y="1412776"/>
            <a:ext cx="7632700" cy="0"/>
          </a:xfrm>
          <a:prstGeom prst="line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5650" y="1527175"/>
            <a:ext cx="7632700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应用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5650" y="5643578"/>
            <a:ext cx="7632700" cy="0"/>
          </a:xfrm>
          <a:prstGeom prst="lin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18" name="Picture 2" descr="http://img.bendibao.com/guangzhou/20109/13/2010913111247938.JPG"/>
          <p:cNvPicPr preferRelativeResize="0">
            <a:picLocks noChangeAspect="1" noChangeArrowheads="1"/>
          </p:cNvPicPr>
          <p:nvPr/>
        </p:nvPicPr>
        <p:blipFill>
          <a:blip r:embed="rId2" cstate="print">
            <a:lum bright="20000" contrast="10000"/>
          </a:blip>
          <a:srcRect r="33722"/>
          <a:stretch>
            <a:fillRect/>
          </a:stretch>
        </p:blipFill>
        <p:spPr bwMode="auto">
          <a:xfrm>
            <a:off x="1476375" y="2214554"/>
            <a:ext cx="952485" cy="952485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220" name="Picture 4" descr="http://epaper.csjrw.cn/CSJRB/20100420/a6780cdcadf4888a001503386808a896.jpg"/>
          <p:cNvPicPr>
            <a:picLocks noChangeAspect="1" noChangeArrowheads="1"/>
          </p:cNvPicPr>
          <p:nvPr/>
        </p:nvPicPr>
        <p:blipFill>
          <a:blip r:embed="rId3" cstate="print">
            <a:lum bright="20000" contrast="10000"/>
          </a:blip>
          <a:srcRect l="24432" t="9922" r="6838"/>
          <a:stretch>
            <a:fillRect/>
          </a:stretch>
        </p:blipFill>
        <p:spPr bwMode="auto">
          <a:xfrm>
            <a:off x="1476375" y="4500570"/>
            <a:ext cx="952485" cy="952485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222" name="Picture 6" descr="http://img1.woyopic.com/2011/0118/432/3a4d756b00c6842eaacd2f51a54e6b64.jpg"/>
          <p:cNvPicPr>
            <a:picLocks noChangeAspect="1" noChangeArrowheads="1"/>
          </p:cNvPicPr>
          <p:nvPr/>
        </p:nvPicPr>
        <p:blipFill>
          <a:blip r:embed="rId4" cstate="print"/>
          <a:srcRect b="21328"/>
          <a:stretch>
            <a:fillRect/>
          </a:stretch>
        </p:blipFill>
        <p:spPr bwMode="auto">
          <a:xfrm>
            <a:off x="1476375" y="3357562"/>
            <a:ext cx="952485" cy="952485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2" name="TextBox 11"/>
          <p:cNvSpPr txBox="1"/>
          <p:nvPr/>
        </p:nvSpPr>
        <p:spPr>
          <a:xfrm>
            <a:off x="2714612" y="2500306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46800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3643314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46800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4786322"/>
            <a:ext cx="4825049" cy="4001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  <a:lumMod val="100000"/>
                </a:schemeClr>
              </a:gs>
              <a:gs pos="100000">
                <a:schemeClr val="bg1">
                  <a:lumMod val="93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46800" rtlCol="0">
            <a:spAutoFit/>
          </a:bodyPr>
          <a:lstStyle/>
          <a:p>
            <a:pPr algn="ctr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069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170056" y="1412776"/>
            <a:ext cx="6912768" cy="576064"/>
            <a:chOff x="1170056" y="1412776"/>
            <a:chExt cx="6912768" cy="576064"/>
          </a:xfrm>
        </p:grpSpPr>
        <p:grpSp>
          <p:nvGrpSpPr>
            <p:cNvPr id="6" name="组合 5"/>
            <p:cNvGrpSpPr/>
            <p:nvPr/>
          </p:nvGrpSpPr>
          <p:grpSpPr>
            <a:xfrm>
              <a:off x="1170056" y="1412776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矩形 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1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746120" y="1412776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tlCol="0" anchor="ctr"/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引言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70056" y="2219705"/>
            <a:ext cx="6912768" cy="576064"/>
            <a:chOff x="1170056" y="2219705"/>
            <a:chExt cx="6912768" cy="576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170056" y="2219705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矩形 13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2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746120" y="2219705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文献综述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70056" y="3026634"/>
            <a:ext cx="6912768" cy="576064"/>
            <a:chOff x="1170056" y="3026634"/>
            <a:chExt cx="691276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0056" y="3026634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3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746120" y="3026634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研究方法和过程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0056" y="3833563"/>
            <a:ext cx="6912768" cy="576064"/>
            <a:chOff x="1170056" y="3833563"/>
            <a:chExt cx="6912768" cy="5760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70056" y="3833563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矩形 2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4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746120" y="3833563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案例介绍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0056" y="4640492"/>
            <a:ext cx="6912768" cy="576064"/>
            <a:chOff x="1170056" y="4640492"/>
            <a:chExt cx="6912768" cy="57606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056" y="4640492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5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746120" y="4640492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讨论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0056" y="5447421"/>
            <a:ext cx="6912768" cy="576064"/>
            <a:chOff x="1170056" y="5447421"/>
            <a:chExt cx="6912768" cy="57606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0056" y="5447421"/>
              <a:ext cx="432048" cy="576064"/>
              <a:chOff x="1043608" y="1772816"/>
              <a:chExt cx="432048" cy="432048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1115616" y="1772816"/>
                <a:ext cx="360040" cy="43204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6</a:t>
                </a: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43608" y="1772816"/>
                <a:ext cx="72008" cy="4320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46120" y="5447421"/>
              <a:ext cx="6336704" cy="5760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6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研究的不足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A9C3-A8D4-4C94-BB86-A971EC9C931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元素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364</Words>
  <Application>Microsoft Office PowerPoint</Application>
  <PresentationFormat>全屏显示(4:3)</PresentationFormat>
  <Paragraphs>206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物联世界模板</vt:lpstr>
      <vt:lpstr>目录</vt:lpstr>
      <vt:lpstr>1 引言</vt:lpstr>
      <vt:lpstr>目录</vt:lpstr>
      <vt:lpstr>2 文献综述</vt:lpstr>
      <vt:lpstr>2 文献综述</vt:lpstr>
      <vt:lpstr>2 文献综述</vt:lpstr>
      <vt:lpstr>2 文献综述</vt:lpstr>
      <vt:lpstr>目录</vt:lpstr>
      <vt:lpstr>3 研究方法和过程</vt:lpstr>
      <vt:lpstr>目录</vt:lpstr>
      <vt:lpstr>4 案例介绍</vt:lpstr>
      <vt:lpstr>4 案例介绍</vt:lpstr>
      <vt:lpstr>4 案例介绍</vt:lpstr>
      <vt:lpstr>4 案例介绍</vt:lpstr>
      <vt:lpstr>4 案例介绍</vt:lpstr>
      <vt:lpstr>目录</vt:lpstr>
      <vt:lpstr>5 结论</vt:lpstr>
      <vt:lpstr>目录</vt:lpstr>
      <vt:lpstr>6 研究的不足</vt:lpstr>
      <vt:lpstr>谢谢！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TP-商务公关</dc:subject>
  <dc:creator>果因PPT工作室</dc:creator>
  <cp:keywords>XS-普屏 4：3;SC-淡蓝色;BG-浅色;DH-静态</cp:keywords>
  <dc:description/>
  <cp:lastModifiedBy>Administrator</cp:lastModifiedBy>
  <cp:revision>71</cp:revision>
  <dcterms:created xsi:type="dcterms:W3CDTF">2012-05-05T14:17:29Z</dcterms:created>
  <dcterms:modified xsi:type="dcterms:W3CDTF">2012-05-16T12:39:14Z</dcterms:modified>
  <cp:category>UDi-主题模板</cp:category>
</cp:coreProperties>
</file>