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8"/>
    <p:sldId id="271" r:id="rId19"/>
    <p:sldId id="272" r:id="rId20"/>
    <p:sldId id="273" r:id="rId21"/>
    <p:sldId id="274" r:id="rId22"/>
    <p:sldId id="275" r:id="rId23"/>
    <p:sldId id="276" r:id="rId2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B949"/>
    <a:srgbClr val="92C33F"/>
    <a:srgbClr val="F3B51F"/>
    <a:srgbClr val="E02536"/>
    <a:srgbClr val="F7645C"/>
    <a:srgbClr val="7E55A3"/>
    <a:srgbClr val="F2B51C"/>
    <a:srgbClr val="F63351"/>
    <a:srgbClr val="89149F"/>
    <a:srgbClr val="01AB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0" autoAdjust="0"/>
  </p:normalViewPr>
  <p:slideViewPr>
    <p:cSldViewPr>
      <p:cViewPr>
        <p:scale>
          <a:sx n="66" d="100"/>
          <a:sy n="66" d="100"/>
        </p:scale>
        <p:origin x="1500" y="49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notesMaster" Target="notesMasters/notesMaster1.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C7C30-895B-4974-8A60-19541C82F6B3}" type="datetimeFigureOut">
              <a:rPr lang="en-US" smtClean="0"/>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C1CD97-E9EA-4E82-9539-BE60926ECBB9}"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C1CD97-E9EA-4E82-9539-BE60926ECBB9}" type="slidenum">
              <a:rPr lang="en-US" smtClean="0"/>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hasCustomPrompt="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smtClean="0"/>
              <a:t>Click to edit Master title style</a:t>
            </a:r>
            <a:endParaRPr lang="en-US"/>
          </a:p>
        </p:txBody>
      </p:sp>
      <p:sp>
        <p:nvSpPr>
          <p:cNvPr id="3" name="Vertical Text Placeholder 2"/>
          <p:cNvSpPr>
            <a:spLocks noGrp="1"/>
          </p:cNvSpPr>
          <p:nvPr>
            <p:ph type="body" orient="vert" idx="1" hasCustomPrompt="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hasCustomPrompt="1"/>
          </p:nvPr>
        </p:nvSpPr>
        <p:spPr>
          <a:xfrm>
            <a:off x="457200" y="205979"/>
            <a:ext cx="6019800" cy="4388644"/>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smtClean="0"/>
              <a:t>Click to edit Master title style</a:t>
            </a:r>
            <a:endParaRPr lang="en-US"/>
          </a:p>
        </p:txBody>
      </p:sp>
      <p:sp>
        <p:nvSpPr>
          <p:cNvPr id="3" name="Content Placeholder 2"/>
          <p:cNvSpPr>
            <a:spLocks noGrp="1"/>
          </p:cNvSpPr>
          <p:nvPr>
            <p:ph idx="1" hasCustomPrompt="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hasCustomPrompt="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D95C8B01-B15C-4B92-AA4C-045722D7B210}" type="datetimeFigureOut">
              <a:rPr lang="en-US" smtClean="0"/>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smtClean="0"/>
              <a:t>Click to edit Master title style</a:t>
            </a:r>
            <a:endParaRPr lang="en-US"/>
          </a:p>
        </p:txBody>
      </p:sp>
      <p:sp>
        <p:nvSpPr>
          <p:cNvPr id="3" name="Content Placeholder 2"/>
          <p:cNvSpPr>
            <a:spLocks noGrp="1"/>
          </p:cNvSpPr>
          <p:nvPr>
            <p:ph sz="half" idx="1" hasCustomPrompt="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hasCustomPrompt="1"/>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D95C8B01-B15C-4B92-AA4C-045722D7B210}"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hasCustomPrompt="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hasCustomPrompt="1"/>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hasCustomPrompt="1"/>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hasCustomPrompt="1"/>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D95C8B01-B15C-4B92-AA4C-045722D7B210}" type="datetimeFigureOut">
              <a:rPr lang="en-US" smtClean="0"/>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5C8B01-B15C-4B92-AA4C-045722D7B210}" type="datetimeFigureOut">
              <a:rPr lang="en-US" smtClean="0"/>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5C8B01-B15C-4B92-AA4C-045722D7B210}" type="datetimeFigureOut">
              <a:rPr lang="en-US" smtClean="0"/>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hasCustomPrompt="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hasCustomPrompt="1"/>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D95C8B01-B15C-4B92-AA4C-045722D7B210}"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hasCustomPrompt="1"/>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D95C8B01-B15C-4B92-AA4C-045722D7B210}"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B88A23F-A93F-400B-92A9-5DE2DC36D17A}" type="slidenum">
              <a:rPr lang="en-US" smtClean="0"/>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9F0FF">
            <a:alpha val="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95C8B01-B15C-4B92-AA4C-045722D7B210}" type="datetimeFigureOut">
              <a:rPr lang="en-US" smtClean="0"/>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B88A23F-A93F-400B-92A9-5DE2DC36D17A}"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hyperlink" Target="http://www.ixwebhosting.com/" TargetMode="External"/><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wistia.com/" TargetMode="Externa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23.png"/><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playgroundinc.com/" TargetMode="Externa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25.pn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lorenzoverzini.com/" TargetMode="Externa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27.png"/><Relationship Id="rId1" Type="http://schemas.openxmlformats.org/officeDocument/2006/relationships/image" Target="../media/image26.pn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hyperlink" Target="http://onsite.io/" TargetMode="Externa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29.pn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hyperlink" Target="http://www.lerockwood.com/" TargetMode="Externa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33.pn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hyperlink" Target="http://mailchimp.com/2012/" TargetMode="External"/><Relationship Id="rId5" Type="http://schemas.openxmlformats.org/officeDocument/2006/relationships/image" Target="../media/image5.png"/><Relationship Id="rId4" Type="http://schemas.openxmlformats.org/officeDocument/2006/relationships/hyperlink" Target="http://www.ixwebhosting.com/" TargetMode="Externa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hyperlink" Target="http://www.cssauthor.com/vertical-infinity-a-mega-flat-style-ui-kit-for-free-download/" TargetMode="External"/><Relationship Id="rId7" Type="http://schemas.openxmlformats.org/officeDocument/2006/relationships/hyperlink" Target="http://graphicburger.com/blogmagazine-flat-ui-kit/" TargetMode="External"/><Relationship Id="rId6" Type="http://schemas.openxmlformats.org/officeDocument/2006/relationships/hyperlink" Target="http://www.webdesignerdepot.com/2013/05/flat-ui-kit-free-download/" TargetMode="External"/><Relationship Id="rId5" Type="http://schemas.openxmlformats.org/officeDocument/2006/relationships/hyperlink" Target="http://designmodo.com/flat/" TargetMode="External"/><Relationship Id="rId4" Type="http://schemas.openxmlformats.org/officeDocument/2006/relationships/hyperlink" Target="http://designmodo.github.io/Flat-UI/" TargetMode="External"/><Relationship Id="rId3" Type="http://schemas.openxmlformats.org/officeDocument/2006/relationships/image" Target="../media/image5.png"/><Relationship Id="rId2" Type="http://schemas.openxmlformats.org/officeDocument/2006/relationships/hyperlink" Target="http://www.ixwebhosting.com/" TargetMode="External"/><Relationship Id="rId1" Type="http://schemas.openxmlformats.org/officeDocument/2006/relationships/image" Target="../media/image37.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png"/><Relationship Id="rId3" Type="http://schemas.openxmlformats.org/officeDocument/2006/relationships/hyperlink" Target="http://www.ixwebhosting.com/" TargetMode="External"/><Relationship Id="rId2" Type="http://schemas.openxmlformats.org/officeDocument/2006/relationships/image" Target="../media/image39.png"/><Relationship Id="rId1" Type="http://schemas.openxmlformats.org/officeDocument/2006/relationships/image" Target="../media/image3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hyperlink" Target="http://www.ixwebhosting.com/" TargetMode="Externa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hyperlink" Target="http://www.ixwebhosting.com/" TargetMode="Externa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hyperlink" Target="http://www.ixwebhosting.com/" TargetMode="External"/><Relationship Id="rId1" Type="http://schemas.openxmlformats.org/officeDocument/2006/relationships/image" Target="../media/image40.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hyperlink" Target="http://www.ixwebhosting.com/" TargetMode="External"/><Relationship Id="rId1" Type="http://schemas.openxmlformats.org/officeDocument/2006/relationships/image" Target="../media/image7.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hyperlink" Target="http://www.ixwebhosting.com/" TargetMode="External"/><Relationship Id="rId1" Type="http://schemas.openxmlformats.org/officeDocument/2006/relationships/image" Target="../media/image8.png"/></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www.ixwebhosting.com/" TargetMode="Externa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www.ixwebhosting.com/" TargetMode="Externa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5.png"/><Relationship Id="rId2" Type="http://schemas.openxmlformats.org/officeDocument/2006/relationships/hyperlink" Target="http://www.ixwebhosting.com/" TargetMode="External"/><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hyperlink" Target="http://www.ixwebhosting.com/" TargetMode="External"/><Relationship Id="rId3" Type="http://schemas.openxmlformats.org/officeDocument/2006/relationships/image" Target="../media/image17.png"/><Relationship Id="rId2" Type="http://schemas.openxmlformats.org/officeDocument/2006/relationships/hyperlink" Target="http://flatuicolors.com/" TargetMode="External"/><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hyperlink" Target="http://www.triplagent.com/" TargetMode="External"/><Relationship Id="rId5" Type="http://schemas.openxmlformats.org/officeDocument/2006/relationships/image" Target="../media/image5.png"/><Relationship Id="rId4" Type="http://schemas.openxmlformats.org/officeDocument/2006/relationships/hyperlink" Target="http://www.ixwebhosting.com/" TargetMode="Externa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9F0FF"/>
        </a:solidFill>
        <a:effectLst/>
      </p:bgPr>
    </p:bg>
    <p:spTree>
      <p:nvGrpSpPr>
        <p:cNvPr id="1" name=""/>
        <p:cNvGrpSpPr/>
        <p:nvPr/>
      </p:nvGrpSpPr>
      <p:grpSpPr>
        <a:xfrm>
          <a:off x="0" y="0"/>
          <a:ext cx="0" cy="0"/>
          <a:chOff x="0" y="0"/>
          <a:chExt cx="0" cy="0"/>
        </a:xfrm>
      </p:grpSpPr>
      <p:pic>
        <p:nvPicPr>
          <p:cNvPr id="6" name="Picture 5" descr="buildings.png"/>
          <p:cNvPicPr>
            <a:picLocks noChangeAspect="1"/>
          </p:cNvPicPr>
          <p:nvPr/>
        </p:nvPicPr>
        <p:blipFill>
          <a:blip r:embed="rId1"/>
          <a:stretch>
            <a:fillRect/>
          </a:stretch>
        </p:blipFill>
        <p:spPr>
          <a:xfrm>
            <a:off x="1157040" y="2952750"/>
            <a:ext cx="7072560" cy="2190750"/>
          </a:xfrm>
          <a:prstGeom prst="rect">
            <a:avLst/>
          </a:prstGeom>
        </p:spPr>
      </p:pic>
      <p:pic>
        <p:nvPicPr>
          <p:cNvPr id="8" name="Picture 7" descr="cloud.png"/>
          <p:cNvPicPr>
            <a:picLocks noChangeAspect="1"/>
          </p:cNvPicPr>
          <p:nvPr/>
        </p:nvPicPr>
        <p:blipFill>
          <a:blip r:embed="rId2"/>
          <a:stretch>
            <a:fillRect/>
          </a:stretch>
        </p:blipFill>
        <p:spPr>
          <a:xfrm>
            <a:off x="1600200" y="1951919"/>
            <a:ext cx="6781800" cy="1915231"/>
          </a:xfrm>
          <a:prstGeom prst="rect">
            <a:avLst/>
          </a:prstGeom>
        </p:spPr>
      </p:pic>
      <p:pic>
        <p:nvPicPr>
          <p:cNvPr id="9" name="Picture 8" descr="cloud2.png"/>
          <p:cNvPicPr>
            <a:picLocks noChangeAspect="1"/>
          </p:cNvPicPr>
          <p:nvPr/>
        </p:nvPicPr>
        <p:blipFill>
          <a:blip r:embed="rId3"/>
          <a:stretch>
            <a:fillRect/>
          </a:stretch>
        </p:blipFill>
        <p:spPr>
          <a:xfrm>
            <a:off x="914400" y="971550"/>
            <a:ext cx="7010400" cy="1041018"/>
          </a:xfrm>
          <a:prstGeom prst="rect">
            <a:avLst/>
          </a:prstGeom>
        </p:spPr>
      </p:pic>
      <p:pic>
        <p:nvPicPr>
          <p:cNvPr id="10" name="Picture 9" descr="title.png"/>
          <p:cNvPicPr>
            <a:picLocks noChangeAspect="1"/>
          </p:cNvPicPr>
          <p:nvPr/>
        </p:nvPicPr>
        <p:blipFill>
          <a:blip r:embed="rId4"/>
          <a:stretch>
            <a:fillRect/>
          </a:stretch>
        </p:blipFill>
        <p:spPr>
          <a:xfrm>
            <a:off x="2568000" y="742950"/>
            <a:ext cx="4008000" cy="656941"/>
          </a:xfrm>
          <a:prstGeom prst="rect">
            <a:avLst/>
          </a:prstGeom>
        </p:spPr>
      </p:pic>
      <p:sp>
        <p:nvSpPr>
          <p:cNvPr id="11" name="TextBox 10"/>
          <p:cNvSpPr txBox="1"/>
          <p:nvPr/>
        </p:nvSpPr>
        <p:spPr>
          <a:xfrm>
            <a:off x="1657350" y="1504950"/>
            <a:ext cx="5829300" cy="533400"/>
          </a:xfrm>
          <a:prstGeom prst="rect">
            <a:avLst/>
          </a:prstGeom>
          <a:noFill/>
        </p:spPr>
        <p:txBody>
          <a:bodyPr wrap="square" rtlCol="0">
            <a:spAutoFit/>
          </a:bodyPr>
          <a:lstStyle/>
          <a:p>
            <a:r>
              <a:rPr lang="en-US" sz="2800" dirty="0" smtClean="0">
                <a:solidFill>
                  <a:srgbClr val="2BAACD"/>
                </a:solidFill>
                <a:latin typeface="Open Sans" pitchFamily="34" charset="0"/>
                <a:ea typeface="Open Sans" pitchFamily="34" charset="0"/>
                <a:cs typeface="Open Sans" pitchFamily="34" charset="0"/>
              </a:rPr>
              <a:t>Your Guide to Flat Web Designing</a:t>
            </a:r>
            <a:endParaRPr lang="en-US" sz="2800" dirty="0">
              <a:solidFill>
                <a:srgbClr val="2BAACD"/>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F3BF5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F16767"/>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F3BF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typography.png"/>
          <p:cNvPicPr>
            <a:picLocks noChangeAspect="1"/>
          </p:cNvPicPr>
          <p:nvPr/>
        </p:nvPicPr>
        <p:blipFill>
          <a:blip r:embed="rId1"/>
          <a:stretch>
            <a:fillRect/>
          </a:stretch>
        </p:blipFill>
        <p:spPr>
          <a:xfrm>
            <a:off x="5029200" y="1107900"/>
            <a:ext cx="3731628" cy="2835450"/>
          </a:xfrm>
          <a:prstGeom prst="rect">
            <a:avLst/>
          </a:prstGeom>
        </p:spPr>
      </p:pic>
      <p:pic>
        <p:nvPicPr>
          <p:cNvPr id="9" name="Picture 8" descr="logo.png">
            <a:hlinkClick r:id="rId2"/>
          </p:cNvPr>
          <p:cNvPicPr>
            <a:picLocks noChangeAspect="1"/>
          </p:cNvPicPr>
          <p:nvPr/>
        </p:nvPicPr>
        <p:blipFill>
          <a:blip r:embed="rId3"/>
          <a:stretch>
            <a:fillRect/>
          </a:stretch>
        </p:blipFill>
        <p:spPr>
          <a:xfrm>
            <a:off x="304800" y="4705350"/>
            <a:ext cx="1238250" cy="257175"/>
          </a:xfrm>
          <a:prstGeom prst="rect">
            <a:avLst/>
          </a:prstGeom>
        </p:spPr>
      </p:pic>
      <p:grpSp>
        <p:nvGrpSpPr>
          <p:cNvPr id="11" name="Group 10"/>
          <p:cNvGrpSpPr/>
          <p:nvPr/>
        </p:nvGrpSpPr>
        <p:grpSpPr>
          <a:xfrm>
            <a:off x="321128" y="1504951"/>
            <a:ext cx="3869872" cy="2208297"/>
            <a:chOff x="397328" y="1504951"/>
            <a:chExt cx="3869872" cy="2208297"/>
          </a:xfrm>
        </p:grpSpPr>
        <p:sp>
          <p:nvSpPr>
            <p:cNvPr id="7" name="TextBox 6"/>
            <p:cNvSpPr txBox="1"/>
            <p:nvPr/>
          </p:nvSpPr>
          <p:spPr>
            <a:xfrm>
              <a:off x="457200" y="1504951"/>
              <a:ext cx="3810000" cy="2208297"/>
            </a:xfrm>
            <a:prstGeom prst="rect">
              <a:avLst/>
            </a:prstGeom>
            <a:noFill/>
          </p:spPr>
          <p:txBody>
            <a:bodyPr wrap="square" rtlCol="0">
              <a:spAutoFit/>
            </a:bodyPr>
            <a:lstStyle/>
            <a:p>
              <a:pPr>
                <a:lnSpc>
                  <a:spcPts val="6000"/>
                </a:lnSpc>
              </a:pPr>
              <a:r>
                <a:rPr lang="en-US" sz="5400" b="1" dirty="0" smtClean="0">
                  <a:solidFill>
                    <a:schemeClr val="bg1"/>
                  </a:solidFill>
                  <a:latin typeface="Georgia" pitchFamily="18" charset="0"/>
                  <a:ea typeface="Arvo" pitchFamily="2" charset="0"/>
                </a:rPr>
                <a:t>                IS</a:t>
              </a:r>
              <a:endParaRPr lang="en-US" sz="5400" b="1" dirty="0" smtClean="0">
                <a:solidFill>
                  <a:schemeClr val="bg1"/>
                </a:solidFill>
                <a:latin typeface="Georgia" pitchFamily="18" charset="0"/>
                <a:ea typeface="Arvo" pitchFamily="2" charset="0"/>
              </a:endParaRPr>
            </a:p>
            <a:p>
              <a:pPr>
                <a:lnSpc>
                  <a:spcPts val="4500"/>
                </a:lnSpc>
              </a:pPr>
              <a:r>
                <a:rPr lang="en-US" sz="5200" b="1" dirty="0" smtClean="0">
                  <a:solidFill>
                    <a:schemeClr val="bg1"/>
                  </a:solidFill>
                  <a:latin typeface="Georgia" pitchFamily="18" charset="0"/>
                  <a:ea typeface="Arvo" pitchFamily="2" charset="0"/>
                </a:rPr>
                <a:t>THE NEW</a:t>
              </a:r>
              <a:endParaRPr lang="en-US" sz="5200" b="1" dirty="0" smtClean="0">
                <a:solidFill>
                  <a:schemeClr val="bg1"/>
                </a:solidFill>
                <a:latin typeface="Georgia" pitchFamily="18" charset="0"/>
                <a:ea typeface="Arvo" pitchFamily="2" charset="0"/>
              </a:endParaRPr>
            </a:p>
            <a:p>
              <a:pPr>
                <a:lnSpc>
                  <a:spcPts val="6000"/>
                </a:lnSpc>
              </a:pPr>
              <a:r>
                <a:rPr lang="en-US" sz="6800" b="1" spc="100" dirty="0" smtClean="0">
                  <a:latin typeface="Georgia" pitchFamily="18" charset="0"/>
                  <a:ea typeface="Arvo" pitchFamily="2" charset="0"/>
                </a:rPr>
                <a:t>BLACK!</a:t>
              </a:r>
              <a:endParaRPr lang="en-US" sz="6800" b="1" spc="100" dirty="0" smtClean="0">
                <a:latin typeface="Georgia" pitchFamily="18" charset="0"/>
                <a:ea typeface="Arvo" pitchFamily="2" charset="0"/>
              </a:endParaRPr>
            </a:p>
          </p:txBody>
        </p:sp>
        <p:sp>
          <p:nvSpPr>
            <p:cNvPr id="10" name="TextBox 9"/>
            <p:cNvSpPr txBox="1"/>
            <p:nvPr/>
          </p:nvSpPr>
          <p:spPr>
            <a:xfrm>
              <a:off x="397328" y="1513114"/>
              <a:ext cx="3352800" cy="707886"/>
            </a:xfrm>
            <a:prstGeom prst="rect">
              <a:avLst/>
            </a:prstGeom>
            <a:noFill/>
          </p:spPr>
          <p:txBody>
            <a:bodyPr wrap="square" rtlCol="0">
              <a:spAutoFit/>
            </a:bodyPr>
            <a:lstStyle/>
            <a:p>
              <a:r>
                <a:rPr lang="en-US" sz="4000" i="1" dirty="0" smtClean="0">
                  <a:solidFill>
                    <a:schemeClr val="bg1"/>
                  </a:solidFill>
                  <a:latin typeface="Georgia" pitchFamily="18" charset="0"/>
                </a:rPr>
                <a:t>Typography</a:t>
              </a:r>
              <a:endParaRPr lang="en-US" sz="4000" i="1" dirty="0">
                <a:latin typeface="Georgia" pitchFamily="18" charset="0"/>
              </a:endParaRPr>
            </a:p>
          </p:txBody>
        </p:sp>
      </p:grpSp>
      <p:sp>
        <p:nvSpPr>
          <p:cNvPr id="12" name="TextBox 11"/>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495800" y="0"/>
            <a:ext cx="4648200" cy="5143500"/>
          </a:xfrm>
          <a:prstGeom prst="rect">
            <a:avLst/>
          </a:prstGeom>
          <a:solidFill>
            <a:srgbClr val="B0C737"/>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0" y="0"/>
            <a:ext cx="4572000" cy="5143500"/>
          </a:xfrm>
          <a:prstGeom prst="rect">
            <a:avLst/>
          </a:prstGeom>
          <a:solidFill>
            <a:srgbClr val="F5565A"/>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4" name="Isosceles Triangle 3"/>
          <p:cNvSpPr/>
          <p:nvPr/>
        </p:nvSpPr>
        <p:spPr>
          <a:xfrm rot="5400000">
            <a:off x="4523579" y="2473216"/>
            <a:ext cx="228600" cy="197070"/>
          </a:xfrm>
          <a:prstGeom prst="triangle">
            <a:avLst/>
          </a:prstGeom>
          <a:solidFill>
            <a:srgbClr val="F55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228600" y="2006874"/>
            <a:ext cx="4038600" cy="1361911"/>
          </a:xfrm>
          <a:prstGeom prst="rect">
            <a:avLst/>
          </a:prstGeom>
          <a:noFill/>
        </p:spPr>
        <p:txBody>
          <a:bodyPr wrap="square" rtlCol="0">
            <a:spAutoFit/>
          </a:bodyPr>
          <a:lstStyle/>
          <a:p>
            <a:pPr>
              <a:lnSpc>
                <a:spcPts val="5400"/>
              </a:lnSpc>
            </a:pPr>
            <a:r>
              <a:rPr lang="en-US" sz="4400" b="1" spc="50" dirty="0" smtClean="0">
                <a:solidFill>
                  <a:schemeClr val="bg1"/>
                </a:solidFill>
                <a:latin typeface="Georgia" pitchFamily="18" charset="0"/>
                <a:ea typeface="Arvo" pitchFamily="2" charset="0"/>
              </a:rPr>
              <a:t>UPPERCASE</a:t>
            </a:r>
            <a:endParaRPr lang="en-US" sz="4400" b="1" spc="50" dirty="0" smtClean="0">
              <a:solidFill>
                <a:schemeClr val="bg1"/>
              </a:solidFill>
              <a:latin typeface="Georgia" pitchFamily="18" charset="0"/>
              <a:ea typeface="Arvo" pitchFamily="2" charset="0"/>
            </a:endParaRPr>
          </a:p>
          <a:p>
            <a:pPr>
              <a:lnSpc>
                <a:spcPts val="4500"/>
              </a:lnSpc>
            </a:pPr>
            <a:r>
              <a:rPr lang="en-US" sz="6000" b="1" dirty="0" smtClean="0">
                <a:solidFill>
                  <a:schemeClr val="bg1"/>
                </a:solidFill>
                <a:latin typeface="Georgia" pitchFamily="18" charset="0"/>
                <a:ea typeface="Arvo" pitchFamily="2" charset="0"/>
              </a:rPr>
              <a:t>LETTERS</a:t>
            </a:r>
            <a:endParaRPr lang="en-US" sz="6000" b="1" dirty="0" smtClean="0">
              <a:solidFill>
                <a:schemeClr val="bg1"/>
              </a:solidFill>
              <a:latin typeface="Georgia" pitchFamily="18" charset="0"/>
              <a:ea typeface="Arvo" pitchFamily="2" charset="0"/>
            </a:endParaRPr>
          </a:p>
        </p:txBody>
      </p:sp>
      <p:pic>
        <p:nvPicPr>
          <p:cNvPr id="8" name="Picture 7" descr="wistia.png"/>
          <p:cNvPicPr>
            <a:picLocks noChangeAspect="1"/>
          </p:cNvPicPr>
          <p:nvPr/>
        </p:nvPicPr>
        <p:blipFill>
          <a:blip r:embed="rId1"/>
          <a:stretch>
            <a:fillRect/>
          </a:stretch>
        </p:blipFill>
        <p:spPr>
          <a:xfrm>
            <a:off x="4915906" y="742950"/>
            <a:ext cx="3847094" cy="2562225"/>
          </a:xfrm>
          <a:prstGeom prst="rect">
            <a:avLst/>
          </a:prstGeom>
        </p:spPr>
      </p:pic>
      <p:pic>
        <p:nvPicPr>
          <p:cNvPr id="10" name="Picture 9" descr="link3.png"/>
          <p:cNvPicPr>
            <a:picLocks noChangeAspect="1"/>
          </p:cNvPicPr>
          <p:nvPr/>
        </p:nvPicPr>
        <p:blipFill>
          <a:blip r:embed="rId2"/>
          <a:srcRect r="17455"/>
          <a:stretch>
            <a:fillRect/>
          </a:stretch>
        </p:blipFill>
        <p:spPr>
          <a:xfrm>
            <a:off x="5098595" y="3943350"/>
            <a:ext cx="432441" cy="171450"/>
          </a:xfrm>
          <a:prstGeom prst="rect">
            <a:avLst/>
          </a:prstGeom>
        </p:spPr>
      </p:pic>
      <p:sp>
        <p:nvSpPr>
          <p:cNvPr id="9" name="TextBox 8"/>
          <p:cNvSpPr txBox="1"/>
          <p:nvPr/>
        </p:nvSpPr>
        <p:spPr>
          <a:xfrm>
            <a:off x="5029200" y="3409950"/>
            <a:ext cx="3962400" cy="766877"/>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Use uppercase characters to demarcate navigation items and key headlines from the other elements.   </a:t>
            </a:r>
            <a:endParaRPr lang="en-US" sz="1200" dirty="0" smtClean="0">
              <a:solidFill>
                <a:schemeClr val="bg1"/>
              </a:solidFill>
              <a:latin typeface="Open Sans" pitchFamily="34" charset="0"/>
              <a:ea typeface="Open Sans" pitchFamily="34" charset="0"/>
              <a:cs typeface="Open Sans" pitchFamily="34" charset="0"/>
            </a:endParaRPr>
          </a:p>
          <a:p>
            <a:pPr>
              <a:lnSpc>
                <a:spcPts val="1800"/>
              </a:lnSpc>
            </a:pPr>
            <a:r>
              <a:rPr lang="en-US" sz="1200" dirty="0" smtClean="0">
                <a:solidFill>
                  <a:schemeClr val="bg1"/>
                </a:solidFill>
                <a:latin typeface="Open Sans" pitchFamily="34" charset="0"/>
                <a:ea typeface="Open Sans" pitchFamily="34" charset="0"/>
                <a:cs typeface="Open Sans" pitchFamily="34" charset="0"/>
              </a:rPr>
              <a:t>            has been doing this and you should too!</a:t>
            </a:r>
            <a:endParaRPr lang="en-US" sz="1200" dirty="0">
              <a:solidFill>
                <a:schemeClr val="bg1"/>
              </a:solidFill>
              <a:latin typeface="Open Sans" pitchFamily="34" charset="0"/>
              <a:ea typeface="Open Sans" pitchFamily="34" charset="0"/>
              <a:cs typeface="Open Sans" pitchFamily="34" charset="0"/>
            </a:endParaRPr>
          </a:p>
        </p:txBody>
      </p:sp>
      <p:pic>
        <p:nvPicPr>
          <p:cNvPr id="11" name="Picture 10"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2" name="TextBox 11">
            <a:hlinkClick r:id="rId5"/>
          </p:cNvPr>
          <p:cNvSpPr txBox="1"/>
          <p:nvPr/>
        </p:nvSpPr>
        <p:spPr>
          <a:xfrm>
            <a:off x="5004708" y="3886787"/>
            <a:ext cx="770164"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Wistia</a:t>
            </a:r>
            <a:endParaRPr lang="en-US" sz="1200" dirty="0">
              <a:latin typeface="Open Sans" pitchFamily="34" charset="0"/>
              <a:ea typeface="Open Sans" pitchFamily="34" charset="0"/>
              <a:cs typeface="Open Sans" pitchFamily="34" charset="0"/>
            </a:endParaRPr>
          </a:p>
        </p:txBody>
      </p:sp>
      <p:sp>
        <p:nvSpPr>
          <p:cNvPr id="13" name="TextBox 12"/>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1AC3D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E4C230"/>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1AC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57200" y="1962150"/>
            <a:ext cx="3810000" cy="1323439"/>
          </a:xfrm>
          <a:prstGeom prst="rect">
            <a:avLst/>
          </a:prstGeom>
          <a:noFill/>
        </p:spPr>
        <p:txBody>
          <a:bodyPr wrap="square" rtlCol="0">
            <a:spAutoFit/>
          </a:bodyPr>
          <a:lstStyle/>
          <a:p>
            <a:pPr>
              <a:lnSpc>
                <a:spcPts val="3200"/>
              </a:lnSpc>
            </a:pPr>
            <a:r>
              <a:rPr lang="en-US" sz="4200" spc="50" dirty="0" smtClean="0">
                <a:solidFill>
                  <a:schemeClr val="bg1"/>
                </a:solidFill>
                <a:latin typeface="Georgia" pitchFamily="18" charset="0"/>
                <a:ea typeface="Arvo" pitchFamily="2" charset="0"/>
              </a:rPr>
              <a:t>WHITE TEXT </a:t>
            </a:r>
            <a:endParaRPr lang="en-US" sz="4200" spc="50" dirty="0" smtClean="0">
              <a:solidFill>
                <a:schemeClr val="bg1"/>
              </a:solidFill>
              <a:latin typeface="Georgia" pitchFamily="18" charset="0"/>
              <a:ea typeface="Arvo" pitchFamily="2" charset="0"/>
            </a:endParaRPr>
          </a:p>
          <a:p>
            <a:pPr>
              <a:lnSpc>
                <a:spcPts val="3200"/>
              </a:lnSpc>
            </a:pPr>
            <a:r>
              <a:rPr lang="en-US" sz="3300" spc="50" dirty="0" smtClean="0">
                <a:solidFill>
                  <a:schemeClr val="bg1"/>
                </a:solidFill>
                <a:latin typeface="Georgia" pitchFamily="18" charset="0"/>
                <a:ea typeface="Arvo" pitchFamily="2" charset="0"/>
              </a:rPr>
              <a:t>OVER COLORED </a:t>
            </a:r>
            <a:endParaRPr lang="en-US" sz="3300" spc="50" dirty="0" smtClean="0">
              <a:solidFill>
                <a:schemeClr val="bg1"/>
              </a:solidFill>
              <a:latin typeface="Georgia" pitchFamily="18" charset="0"/>
              <a:ea typeface="Arvo" pitchFamily="2" charset="0"/>
            </a:endParaRPr>
          </a:p>
          <a:p>
            <a:pPr>
              <a:lnSpc>
                <a:spcPts val="3200"/>
              </a:lnSpc>
            </a:pPr>
            <a:r>
              <a:rPr lang="en-US" sz="3000" b="1" spc="50" dirty="0" smtClean="0">
                <a:solidFill>
                  <a:schemeClr val="bg1"/>
                </a:solidFill>
                <a:latin typeface="Georgia" pitchFamily="18" charset="0"/>
                <a:ea typeface="Arvo" pitchFamily="2" charset="0"/>
              </a:rPr>
              <a:t>BACKGROUNDS</a:t>
            </a:r>
            <a:endParaRPr lang="en-US" sz="3000" b="1" spc="50" dirty="0" smtClean="0">
              <a:solidFill>
                <a:schemeClr val="bg1"/>
              </a:solidFill>
              <a:latin typeface="Georgia" pitchFamily="18" charset="0"/>
              <a:ea typeface="Arvo" pitchFamily="2" charset="0"/>
            </a:endParaRPr>
          </a:p>
        </p:txBody>
      </p:sp>
      <p:pic>
        <p:nvPicPr>
          <p:cNvPr id="11" name="Picture 10" descr="link5.png"/>
          <p:cNvPicPr>
            <a:picLocks noChangeAspect="1"/>
          </p:cNvPicPr>
          <p:nvPr/>
        </p:nvPicPr>
        <p:blipFill>
          <a:blip r:embed="rId1"/>
          <a:srcRect r="7385"/>
          <a:stretch>
            <a:fillRect/>
          </a:stretch>
        </p:blipFill>
        <p:spPr>
          <a:xfrm>
            <a:off x="7326631" y="3948792"/>
            <a:ext cx="1146805" cy="171450"/>
          </a:xfrm>
          <a:prstGeom prst="rect">
            <a:avLst/>
          </a:prstGeom>
        </p:spPr>
      </p:pic>
      <p:sp>
        <p:nvSpPr>
          <p:cNvPr id="9" name="TextBox 8"/>
          <p:cNvSpPr txBox="1"/>
          <p:nvPr/>
        </p:nvSpPr>
        <p:spPr>
          <a:xfrm>
            <a:off x="5029200" y="3409950"/>
            <a:ext cx="4114800" cy="1015663"/>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Another popular technique to make your flat design stand out is to use white text over a flat background cover or a picture background. </a:t>
            </a:r>
            <a:endParaRPr lang="en-US" sz="1200" dirty="0" smtClean="0">
              <a:solidFill>
                <a:schemeClr val="bg1"/>
              </a:solidFill>
              <a:latin typeface="Open Sans" pitchFamily="34" charset="0"/>
              <a:ea typeface="Open Sans" pitchFamily="34" charset="0"/>
              <a:cs typeface="Open Sans" pitchFamily="34" charset="0"/>
            </a:endParaRPr>
          </a:p>
          <a:p>
            <a:pPr>
              <a:lnSpc>
                <a:spcPts val="1800"/>
              </a:lnSpc>
            </a:pPr>
            <a:r>
              <a:rPr lang="en-US" sz="1200" dirty="0" smtClean="0">
                <a:solidFill>
                  <a:schemeClr val="bg1"/>
                </a:solidFill>
                <a:latin typeface="Open Sans" pitchFamily="34" charset="0"/>
                <a:ea typeface="Open Sans" pitchFamily="34" charset="0"/>
                <a:cs typeface="Open Sans" pitchFamily="34" charset="0"/>
              </a:rPr>
              <a:t>masters this trend!</a:t>
            </a:r>
            <a:endParaRPr lang="en-US" sz="1200" dirty="0">
              <a:solidFill>
                <a:schemeClr val="bg1"/>
              </a:solidFill>
              <a:latin typeface="Open Sans" pitchFamily="34" charset="0"/>
              <a:ea typeface="Open Sans" pitchFamily="34" charset="0"/>
              <a:cs typeface="Open Sans" pitchFamily="34" charset="0"/>
            </a:endParaRPr>
          </a:p>
        </p:txBody>
      </p:sp>
      <p:pic>
        <p:nvPicPr>
          <p:cNvPr id="10" name="Picture 9" descr="whiltecolor_graphic.png"/>
          <p:cNvPicPr>
            <a:picLocks noChangeAspect="1"/>
          </p:cNvPicPr>
          <p:nvPr/>
        </p:nvPicPr>
        <p:blipFill>
          <a:blip r:embed="rId2"/>
          <a:stretch>
            <a:fillRect/>
          </a:stretch>
        </p:blipFill>
        <p:spPr>
          <a:xfrm>
            <a:off x="4960211" y="514350"/>
            <a:ext cx="3726589" cy="2845891"/>
          </a:xfrm>
          <a:prstGeom prst="rect">
            <a:avLst/>
          </a:prstGeom>
        </p:spPr>
      </p:pic>
      <p:pic>
        <p:nvPicPr>
          <p:cNvPr id="12" name="Picture 11"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3" name="TextBox 12">
            <a:hlinkClick r:id="rId5"/>
          </p:cNvPr>
          <p:cNvSpPr txBox="1"/>
          <p:nvPr/>
        </p:nvSpPr>
        <p:spPr>
          <a:xfrm>
            <a:off x="7239000" y="3894951"/>
            <a:ext cx="152400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Playground Inc.</a:t>
            </a:r>
            <a:endParaRPr lang="en-US" sz="1200" dirty="0">
              <a:latin typeface="Open Sans" pitchFamily="34" charset="0"/>
              <a:ea typeface="Open Sans" pitchFamily="34" charset="0"/>
              <a:cs typeface="Open Sans" pitchFamily="34" charset="0"/>
            </a:endParaRPr>
          </a:p>
        </p:txBody>
      </p:sp>
      <p:sp>
        <p:nvSpPr>
          <p:cNvPr id="14" name="TextBox 13"/>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F5565A"/>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15C8AC"/>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F556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304800" y="2114550"/>
            <a:ext cx="4038600" cy="1333250"/>
          </a:xfrm>
          <a:prstGeom prst="rect">
            <a:avLst/>
          </a:prstGeom>
          <a:noFill/>
        </p:spPr>
        <p:txBody>
          <a:bodyPr wrap="square" rtlCol="0">
            <a:spAutoFit/>
          </a:bodyPr>
          <a:lstStyle/>
          <a:p>
            <a:pPr>
              <a:lnSpc>
                <a:spcPts val="4800"/>
              </a:lnSpc>
            </a:pPr>
            <a:r>
              <a:rPr lang="en-US" sz="6000" spc="50" dirty="0" smtClean="0">
                <a:solidFill>
                  <a:schemeClr val="bg1"/>
                </a:solidFill>
                <a:latin typeface="Georgia" pitchFamily="18" charset="0"/>
                <a:ea typeface="Arvo" pitchFamily="2" charset="0"/>
              </a:rPr>
              <a:t>VECTORS</a:t>
            </a:r>
            <a:r>
              <a:rPr lang="en-US" sz="4400" spc="50" dirty="0" smtClean="0">
                <a:solidFill>
                  <a:schemeClr val="bg1"/>
                </a:solidFill>
                <a:latin typeface="Georgia" pitchFamily="18" charset="0"/>
                <a:ea typeface="Arvo" pitchFamily="2" charset="0"/>
              </a:rPr>
              <a:t> </a:t>
            </a:r>
            <a:endParaRPr lang="en-US" sz="4400" spc="50" dirty="0" smtClean="0">
              <a:solidFill>
                <a:schemeClr val="bg1"/>
              </a:solidFill>
              <a:latin typeface="Georgia" pitchFamily="18" charset="0"/>
              <a:ea typeface="Arvo" pitchFamily="2" charset="0"/>
            </a:endParaRPr>
          </a:p>
          <a:p>
            <a:pPr>
              <a:lnSpc>
                <a:spcPts val="4800"/>
              </a:lnSpc>
            </a:pPr>
            <a:r>
              <a:rPr lang="en-US" sz="5200" spc="50" dirty="0" smtClean="0">
                <a:solidFill>
                  <a:schemeClr val="bg1"/>
                </a:solidFill>
                <a:latin typeface="Georgia" pitchFamily="18" charset="0"/>
                <a:ea typeface="Arvo" pitchFamily="2" charset="0"/>
              </a:rPr>
              <a:t>ARE COOL</a:t>
            </a:r>
            <a:r>
              <a:rPr lang="en-US" sz="5200" b="1" spc="50" dirty="0" smtClean="0">
                <a:solidFill>
                  <a:schemeClr val="bg1"/>
                </a:solidFill>
                <a:latin typeface="Georgia" pitchFamily="18" charset="0"/>
                <a:ea typeface="Arvo" pitchFamily="2" charset="0"/>
              </a:rPr>
              <a:t>!</a:t>
            </a:r>
            <a:endParaRPr lang="en-US" sz="5200" b="1" spc="50" dirty="0" smtClean="0">
              <a:solidFill>
                <a:schemeClr val="bg1"/>
              </a:solidFill>
              <a:latin typeface="Georgia" pitchFamily="18" charset="0"/>
              <a:ea typeface="Arvo" pitchFamily="2" charset="0"/>
            </a:endParaRPr>
          </a:p>
        </p:txBody>
      </p:sp>
      <p:pic>
        <p:nvPicPr>
          <p:cNvPr id="8" name="Picture 7" descr="vectorarecool.png"/>
          <p:cNvPicPr>
            <a:picLocks noChangeAspect="1"/>
          </p:cNvPicPr>
          <p:nvPr/>
        </p:nvPicPr>
        <p:blipFill>
          <a:blip r:embed="rId1"/>
          <a:stretch>
            <a:fillRect/>
          </a:stretch>
        </p:blipFill>
        <p:spPr>
          <a:xfrm>
            <a:off x="4953000" y="523875"/>
            <a:ext cx="3779209" cy="2886075"/>
          </a:xfrm>
          <a:prstGeom prst="rect">
            <a:avLst/>
          </a:prstGeom>
        </p:spPr>
      </p:pic>
      <p:pic>
        <p:nvPicPr>
          <p:cNvPr id="10" name="Picture 9" descr="link6.png"/>
          <p:cNvPicPr>
            <a:picLocks noChangeAspect="1"/>
          </p:cNvPicPr>
          <p:nvPr/>
        </p:nvPicPr>
        <p:blipFill>
          <a:blip r:embed="rId2"/>
          <a:srcRect r="7385"/>
          <a:stretch>
            <a:fillRect/>
          </a:stretch>
        </p:blipFill>
        <p:spPr>
          <a:xfrm>
            <a:off x="7038152" y="3867150"/>
            <a:ext cx="1146813" cy="171450"/>
          </a:xfrm>
          <a:prstGeom prst="rect">
            <a:avLst/>
          </a:prstGeom>
        </p:spPr>
      </p:pic>
      <p:sp>
        <p:nvSpPr>
          <p:cNvPr id="9" name="TextBox 8"/>
          <p:cNvSpPr txBox="1"/>
          <p:nvPr/>
        </p:nvSpPr>
        <p:spPr>
          <a:xfrm>
            <a:off x="5029200" y="3409950"/>
            <a:ext cx="3886200" cy="707886"/>
          </a:xfrm>
          <a:prstGeom prst="rect">
            <a:avLst/>
          </a:prstGeom>
          <a:noFill/>
        </p:spPr>
        <p:txBody>
          <a:bodyPr wrap="square" rtlCol="0">
            <a:spAutoFit/>
          </a:bodyPr>
          <a:lstStyle/>
          <a:p>
            <a:pPr>
              <a:lnSpc>
                <a:spcPts val="1600"/>
              </a:lnSpc>
            </a:pPr>
            <a:r>
              <a:rPr lang="en-US" sz="1200" dirty="0" smtClean="0">
                <a:solidFill>
                  <a:schemeClr val="bg1"/>
                </a:solidFill>
                <a:latin typeface="Open Sans" pitchFamily="34" charset="0"/>
                <a:ea typeface="Open Sans" pitchFamily="34" charset="0"/>
                <a:cs typeface="Open Sans" pitchFamily="34" charset="0"/>
              </a:rPr>
              <a:t>Vectors are constructed using geometrical shapes and distinct colors; and are best suited for artwork on flat designs. Here’s how                               used it.</a:t>
            </a:r>
            <a:endParaRPr lang="en-US" sz="1200" dirty="0">
              <a:solidFill>
                <a:schemeClr val="bg1"/>
              </a:solidFill>
              <a:latin typeface="Open Sans" pitchFamily="34" charset="0"/>
              <a:ea typeface="Open Sans" pitchFamily="34" charset="0"/>
              <a:cs typeface="Open Sans" pitchFamily="34" charset="0"/>
            </a:endParaRPr>
          </a:p>
        </p:txBody>
      </p:sp>
      <p:pic>
        <p:nvPicPr>
          <p:cNvPr id="11" name="Picture 10"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2" name="TextBox 11">
            <a:hlinkClick r:id="rId5"/>
          </p:cNvPr>
          <p:cNvSpPr txBox="1"/>
          <p:nvPr/>
        </p:nvSpPr>
        <p:spPr>
          <a:xfrm>
            <a:off x="6966856" y="3812727"/>
            <a:ext cx="1491344" cy="283023"/>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Lorenzo Verzini</a:t>
            </a:r>
            <a:endParaRPr lang="en-US" sz="1200" dirty="0">
              <a:latin typeface="Open Sans" pitchFamily="34" charset="0"/>
              <a:ea typeface="Open Sans" pitchFamily="34" charset="0"/>
              <a:cs typeface="Open Sans" pitchFamily="34" charset="0"/>
            </a:endParaRPr>
          </a:p>
        </p:txBody>
      </p:sp>
      <p:sp>
        <p:nvSpPr>
          <p:cNvPr id="13" name="TextBox 12"/>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E6BD1B"/>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6E19BD"/>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E6BD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609600" y="2038350"/>
            <a:ext cx="3352800" cy="1374735"/>
          </a:xfrm>
          <a:prstGeom prst="rect">
            <a:avLst/>
          </a:prstGeom>
          <a:noFill/>
        </p:spPr>
        <p:txBody>
          <a:bodyPr wrap="square" rtlCol="0">
            <a:spAutoFit/>
          </a:bodyPr>
          <a:lstStyle/>
          <a:p>
            <a:pPr>
              <a:lnSpc>
                <a:spcPts val="4500"/>
              </a:lnSpc>
            </a:pPr>
            <a:r>
              <a:rPr lang="en-US" sz="6000" spc="50" dirty="0" smtClean="0">
                <a:solidFill>
                  <a:schemeClr val="bg1"/>
                </a:solidFill>
                <a:latin typeface="Georgia" pitchFamily="18" charset="0"/>
                <a:ea typeface="Arvo" pitchFamily="2" charset="0"/>
              </a:rPr>
              <a:t>SUBTLE</a:t>
            </a:r>
            <a:endParaRPr lang="en-US" sz="6000" spc="50" dirty="0" smtClean="0">
              <a:solidFill>
                <a:schemeClr val="bg1"/>
              </a:solidFill>
              <a:latin typeface="Georgia" pitchFamily="18" charset="0"/>
              <a:ea typeface="Arvo" pitchFamily="2" charset="0"/>
            </a:endParaRPr>
          </a:p>
          <a:p>
            <a:pPr>
              <a:lnSpc>
                <a:spcPts val="2000"/>
              </a:lnSpc>
            </a:pPr>
            <a:r>
              <a:rPr lang="en-US" sz="2600" b="1" spc="100" dirty="0" smtClean="0">
                <a:solidFill>
                  <a:schemeClr val="bg1"/>
                </a:solidFill>
                <a:latin typeface="Georgia" pitchFamily="18" charset="0"/>
                <a:ea typeface="Arvo" pitchFamily="2" charset="0"/>
              </a:rPr>
              <a:t>BACKGROUNDS</a:t>
            </a:r>
            <a:endParaRPr lang="en-US" sz="2600" b="1" spc="100" dirty="0" smtClean="0">
              <a:solidFill>
                <a:schemeClr val="bg1"/>
              </a:solidFill>
              <a:latin typeface="Georgia" pitchFamily="18" charset="0"/>
              <a:ea typeface="Arvo" pitchFamily="2" charset="0"/>
            </a:endParaRPr>
          </a:p>
          <a:p>
            <a:pPr>
              <a:lnSpc>
                <a:spcPts val="3500"/>
              </a:lnSpc>
            </a:pPr>
            <a:r>
              <a:rPr lang="en-US" sz="4000" dirty="0" smtClean="0">
                <a:solidFill>
                  <a:schemeClr val="bg1"/>
                </a:solidFill>
                <a:latin typeface="Georgia" pitchFamily="18" charset="0"/>
                <a:ea typeface="Arvo" pitchFamily="2" charset="0"/>
              </a:rPr>
              <a:t>STILL RULE!</a:t>
            </a:r>
            <a:endParaRPr lang="en-US" sz="4000" dirty="0" smtClean="0">
              <a:solidFill>
                <a:schemeClr val="bg1"/>
              </a:solidFill>
              <a:latin typeface="Georgia" pitchFamily="18" charset="0"/>
              <a:ea typeface="Arvo" pitchFamily="2" charset="0"/>
            </a:endParaRPr>
          </a:p>
        </p:txBody>
      </p:sp>
      <p:pic>
        <p:nvPicPr>
          <p:cNvPr id="8" name="Picture 7" descr="suvtle-bg.png"/>
          <p:cNvPicPr>
            <a:picLocks noChangeAspect="1"/>
          </p:cNvPicPr>
          <p:nvPr/>
        </p:nvPicPr>
        <p:blipFill>
          <a:blip r:embed="rId1"/>
          <a:stretch>
            <a:fillRect/>
          </a:stretch>
        </p:blipFill>
        <p:spPr>
          <a:xfrm>
            <a:off x="4953000" y="590550"/>
            <a:ext cx="3836221" cy="2552700"/>
          </a:xfrm>
          <a:prstGeom prst="rect">
            <a:avLst/>
          </a:prstGeom>
        </p:spPr>
      </p:pic>
      <p:pic>
        <p:nvPicPr>
          <p:cNvPr id="10" name="Picture 9" descr="link7.png"/>
          <p:cNvPicPr>
            <a:picLocks noChangeAspect="1"/>
          </p:cNvPicPr>
          <p:nvPr/>
        </p:nvPicPr>
        <p:blipFill>
          <a:blip r:embed="rId2"/>
          <a:srcRect r="15484"/>
          <a:stretch>
            <a:fillRect/>
          </a:stretch>
        </p:blipFill>
        <p:spPr>
          <a:xfrm>
            <a:off x="5097236" y="4291694"/>
            <a:ext cx="499110" cy="171450"/>
          </a:xfrm>
          <a:prstGeom prst="rect">
            <a:avLst/>
          </a:prstGeom>
        </p:spPr>
      </p:pic>
      <p:sp>
        <p:nvSpPr>
          <p:cNvPr id="9" name="TextBox 8"/>
          <p:cNvSpPr txBox="1"/>
          <p:nvPr/>
        </p:nvSpPr>
        <p:spPr>
          <a:xfrm>
            <a:off x="5029200" y="3306455"/>
            <a:ext cx="3962400" cy="1246495"/>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For those of you who can’t do without heavy content, try and make visually impactful background. On this, give away the content you want to offer using contrasting colors. A very good example of this is</a:t>
            </a:r>
            <a:endParaRPr lang="en-US" sz="1200" dirty="0" smtClean="0">
              <a:solidFill>
                <a:schemeClr val="bg1"/>
              </a:solidFill>
              <a:latin typeface="Open Sans" pitchFamily="34" charset="0"/>
              <a:ea typeface="Open Sans" pitchFamily="34" charset="0"/>
              <a:cs typeface="Open Sans" pitchFamily="34" charset="0"/>
            </a:endParaRPr>
          </a:p>
          <a:p>
            <a:pPr>
              <a:lnSpc>
                <a:spcPts val="1800"/>
              </a:lnSpc>
            </a:pPr>
            <a:r>
              <a:rPr lang="en-US" sz="1200" dirty="0" smtClean="0">
                <a:solidFill>
                  <a:schemeClr val="bg1"/>
                </a:solidFill>
                <a:latin typeface="Open Sans" pitchFamily="34" charset="0"/>
                <a:ea typeface="Open Sans" pitchFamily="34" charset="0"/>
                <a:cs typeface="Open Sans" pitchFamily="34" charset="0"/>
              </a:rPr>
              <a:t>             .</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1" name="Picture 10"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2" name="TextBox 11">
            <a:hlinkClick r:id="rId5"/>
          </p:cNvPr>
          <p:cNvSpPr txBox="1"/>
          <p:nvPr/>
        </p:nvSpPr>
        <p:spPr>
          <a:xfrm>
            <a:off x="5012872" y="4243295"/>
            <a:ext cx="68580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OnSite</a:t>
            </a:r>
            <a:endParaRPr lang="en-US" sz="1200" dirty="0">
              <a:latin typeface="Open Sans" pitchFamily="34" charset="0"/>
              <a:ea typeface="Open Sans" pitchFamily="34" charset="0"/>
              <a:cs typeface="Open Sans" pitchFamily="34" charset="0"/>
            </a:endParaRPr>
          </a:p>
        </p:txBody>
      </p:sp>
      <p:sp>
        <p:nvSpPr>
          <p:cNvPr id="13" name="TextBox 12"/>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0" y="0"/>
            <a:ext cx="4648200" cy="5143500"/>
          </a:xfrm>
          <a:prstGeom prst="rect">
            <a:avLst/>
          </a:prstGeom>
          <a:solidFill>
            <a:srgbClr val="18CDE8"/>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descr="mexico.png"/>
          <p:cNvPicPr>
            <a:picLocks noChangeAspect="1"/>
          </p:cNvPicPr>
          <p:nvPr/>
        </p:nvPicPr>
        <p:blipFill>
          <a:blip r:embed="rId1"/>
          <a:stretch>
            <a:fillRect/>
          </a:stretch>
        </p:blipFill>
        <p:spPr>
          <a:xfrm>
            <a:off x="4495800" y="196150"/>
            <a:ext cx="4724400" cy="3851976"/>
          </a:xfrm>
          <a:prstGeom prst="rect">
            <a:avLst/>
          </a:prstGeom>
        </p:spPr>
      </p:pic>
      <p:sp>
        <p:nvSpPr>
          <p:cNvPr id="4" name="Isosceles Triangle 3"/>
          <p:cNvSpPr/>
          <p:nvPr/>
        </p:nvSpPr>
        <p:spPr>
          <a:xfrm rot="5400000">
            <a:off x="4539907" y="2473216"/>
            <a:ext cx="228600" cy="197070"/>
          </a:xfrm>
          <a:prstGeom prst="triangle">
            <a:avLst/>
          </a:prstGeom>
          <a:solidFill>
            <a:srgbClr val="E559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p:cNvSpPr/>
          <p:nvPr/>
        </p:nvSpPr>
        <p:spPr>
          <a:xfrm>
            <a:off x="0" y="0"/>
            <a:ext cx="4572000" cy="5143500"/>
          </a:xfrm>
          <a:prstGeom prst="rect">
            <a:avLst/>
          </a:prstGeom>
          <a:solidFill>
            <a:srgbClr val="E5594E"/>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7" name="TextBox 6"/>
          <p:cNvSpPr txBox="1"/>
          <p:nvPr/>
        </p:nvSpPr>
        <p:spPr>
          <a:xfrm>
            <a:off x="762000" y="2190750"/>
            <a:ext cx="3124200" cy="1142415"/>
          </a:xfrm>
          <a:prstGeom prst="rect">
            <a:avLst/>
          </a:prstGeom>
          <a:noFill/>
        </p:spPr>
        <p:txBody>
          <a:bodyPr wrap="square" rtlCol="0">
            <a:spAutoFit/>
          </a:bodyPr>
          <a:lstStyle/>
          <a:p>
            <a:pPr>
              <a:lnSpc>
                <a:spcPts val="4000"/>
              </a:lnSpc>
            </a:pPr>
            <a:r>
              <a:rPr lang="en-US" sz="6600" b="1" spc="50" dirty="0" smtClean="0">
                <a:solidFill>
                  <a:schemeClr val="bg1"/>
                </a:solidFill>
                <a:latin typeface="Georgia" pitchFamily="18" charset="0"/>
                <a:ea typeface="Arvo" pitchFamily="2" charset="0"/>
              </a:rPr>
              <a:t>BIG </a:t>
            </a:r>
            <a:r>
              <a:rPr lang="en-US" sz="6600" b="1" dirty="0" smtClean="0">
                <a:solidFill>
                  <a:schemeClr val="bg1"/>
                </a:solidFill>
                <a:latin typeface="Georgia" pitchFamily="18" charset="0"/>
                <a:ea typeface="Arvo" pitchFamily="2" charset="0"/>
              </a:rPr>
              <a:t>IS </a:t>
            </a:r>
            <a:r>
              <a:rPr lang="en-US" sz="4800" b="1" dirty="0" smtClean="0">
                <a:solidFill>
                  <a:schemeClr val="bg1"/>
                </a:solidFill>
                <a:latin typeface="Georgia" pitchFamily="18" charset="0"/>
                <a:ea typeface="Arvo" pitchFamily="2" charset="0"/>
              </a:rPr>
              <a:t>BETTER!</a:t>
            </a:r>
            <a:endParaRPr lang="en-US" sz="4800" b="1" dirty="0" smtClean="0">
              <a:solidFill>
                <a:schemeClr val="bg1"/>
              </a:solidFill>
              <a:latin typeface="Georgia" pitchFamily="18" charset="0"/>
              <a:ea typeface="Arvo" pitchFamily="2" charset="0"/>
            </a:endParaRPr>
          </a:p>
        </p:txBody>
      </p:sp>
      <p:pic>
        <p:nvPicPr>
          <p:cNvPr id="9" name="Picture 8" descr="bigb.png"/>
          <p:cNvPicPr>
            <a:picLocks noChangeAspect="1"/>
          </p:cNvPicPr>
          <p:nvPr/>
        </p:nvPicPr>
        <p:blipFill>
          <a:blip r:embed="rId2"/>
          <a:stretch>
            <a:fillRect/>
          </a:stretch>
        </p:blipFill>
        <p:spPr>
          <a:xfrm>
            <a:off x="4953000" y="940500"/>
            <a:ext cx="3962400" cy="2621850"/>
          </a:xfrm>
          <a:prstGeom prst="rect">
            <a:avLst/>
          </a:prstGeom>
        </p:spPr>
      </p:pic>
      <p:sp>
        <p:nvSpPr>
          <p:cNvPr id="10" name="TextBox 9"/>
          <p:cNvSpPr txBox="1"/>
          <p:nvPr/>
        </p:nvSpPr>
        <p:spPr>
          <a:xfrm>
            <a:off x="5029200" y="3675798"/>
            <a:ext cx="3733800" cy="766877"/>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Use huge page elements, and space them out well. This gives your page a ‘minimal’ look, which suits your flat design.</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1" name="Picture 10"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2" name="TextBox 11"/>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0"/>
            <a:ext cx="4648200" cy="5143500"/>
          </a:xfrm>
          <a:prstGeom prst="rect">
            <a:avLst/>
          </a:prstGeom>
          <a:solidFill>
            <a:srgbClr val="20A24A"/>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sosceles Triangle 2"/>
          <p:cNvSpPr/>
          <p:nvPr/>
        </p:nvSpPr>
        <p:spPr>
          <a:xfrm rot="5400000">
            <a:off x="4539907" y="2473216"/>
            <a:ext cx="228600" cy="197070"/>
          </a:xfrm>
          <a:prstGeom prst="triangle">
            <a:avLst/>
          </a:prstGeom>
          <a:solidFill>
            <a:srgbClr val="E135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0"/>
            <a:ext cx="4572000" cy="5143500"/>
          </a:xfrm>
          <a:prstGeom prst="rect">
            <a:avLst/>
          </a:prstGeom>
          <a:solidFill>
            <a:srgbClr val="E13529"/>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7" name="TextBox 6"/>
          <p:cNvSpPr txBox="1"/>
          <p:nvPr/>
        </p:nvSpPr>
        <p:spPr>
          <a:xfrm>
            <a:off x="609600" y="1962150"/>
            <a:ext cx="3276600" cy="1618392"/>
          </a:xfrm>
          <a:prstGeom prst="rect">
            <a:avLst/>
          </a:prstGeom>
          <a:noFill/>
        </p:spPr>
        <p:txBody>
          <a:bodyPr wrap="square" rtlCol="0">
            <a:spAutoFit/>
          </a:bodyPr>
          <a:lstStyle/>
          <a:p>
            <a:pPr>
              <a:lnSpc>
                <a:spcPts val="4200"/>
              </a:lnSpc>
            </a:pPr>
            <a:r>
              <a:rPr lang="en-US" sz="5400" b="1" spc="50" dirty="0" smtClean="0">
                <a:solidFill>
                  <a:schemeClr val="bg1"/>
                </a:solidFill>
                <a:latin typeface="Georgia" pitchFamily="18" charset="0"/>
                <a:ea typeface="Arvo" pitchFamily="2" charset="0"/>
              </a:rPr>
              <a:t>THROW</a:t>
            </a:r>
            <a:endParaRPr lang="en-US" sz="5400" b="1" spc="50" dirty="0" smtClean="0">
              <a:solidFill>
                <a:schemeClr val="bg1"/>
              </a:solidFill>
              <a:latin typeface="Georgia" pitchFamily="18" charset="0"/>
              <a:ea typeface="Arvo" pitchFamily="2" charset="0"/>
            </a:endParaRPr>
          </a:p>
          <a:p>
            <a:pPr>
              <a:lnSpc>
                <a:spcPts val="4200"/>
              </a:lnSpc>
            </a:pPr>
            <a:r>
              <a:rPr lang="en-US" sz="5000" b="1" spc="50" dirty="0" smtClean="0">
                <a:solidFill>
                  <a:schemeClr val="bg1"/>
                </a:solidFill>
                <a:latin typeface="Georgia" pitchFamily="18" charset="0"/>
                <a:ea typeface="Arvo" pitchFamily="2" charset="0"/>
              </a:rPr>
              <a:t>IN SOME </a:t>
            </a:r>
            <a:endParaRPr lang="en-US" sz="5000" b="1" spc="50" dirty="0" smtClean="0">
              <a:solidFill>
                <a:schemeClr val="bg1"/>
              </a:solidFill>
              <a:latin typeface="Georgia" pitchFamily="18" charset="0"/>
              <a:ea typeface="Arvo" pitchFamily="2" charset="0"/>
            </a:endParaRPr>
          </a:p>
          <a:p>
            <a:pPr>
              <a:lnSpc>
                <a:spcPts val="3500"/>
              </a:lnSpc>
            </a:pPr>
            <a:r>
              <a:rPr lang="en-US" sz="4500" b="1" spc="50" dirty="0" smtClean="0">
                <a:solidFill>
                  <a:schemeClr val="bg1"/>
                </a:solidFill>
                <a:latin typeface="Georgia" pitchFamily="18" charset="0"/>
                <a:ea typeface="Arvo" pitchFamily="2" charset="0"/>
              </a:rPr>
              <a:t>EFFECTS!</a:t>
            </a:r>
            <a:endParaRPr lang="en-US" sz="4500" b="1" dirty="0" smtClean="0">
              <a:solidFill>
                <a:schemeClr val="bg1"/>
              </a:solidFill>
              <a:latin typeface="Georgia" pitchFamily="18" charset="0"/>
              <a:ea typeface="Arvo" pitchFamily="2" charset="0"/>
            </a:endParaRPr>
          </a:p>
        </p:txBody>
      </p:sp>
      <p:pic>
        <p:nvPicPr>
          <p:cNvPr id="8" name="Picture 7" descr="la.png"/>
          <p:cNvPicPr>
            <a:picLocks noChangeAspect="1"/>
          </p:cNvPicPr>
          <p:nvPr/>
        </p:nvPicPr>
        <p:blipFill>
          <a:blip r:embed="rId1"/>
          <a:stretch>
            <a:fillRect/>
          </a:stretch>
        </p:blipFill>
        <p:spPr>
          <a:xfrm>
            <a:off x="4853353" y="523875"/>
            <a:ext cx="4138247" cy="3038475"/>
          </a:xfrm>
          <a:prstGeom prst="rect">
            <a:avLst/>
          </a:prstGeom>
        </p:spPr>
      </p:pic>
      <p:pic>
        <p:nvPicPr>
          <p:cNvPr id="10" name="Picture 9" descr="link8.png"/>
          <p:cNvPicPr>
            <a:picLocks noChangeAspect="1"/>
          </p:cNvPicPr>
          <p:nvPr/>
        </p:nvPicPr>
        <p:blipFill>
          <a:blip r:embed="rId2"/>
          <a:srcRect r="8276"/>
          <a:stretch>
            <a:fillRect/>
          </a:stretch>
        </p:blipFill>
        <p:spPr>
          <a:xfrm>
            <a:off x="7130135" y="4090886"/>
            <a:ext cx="1005089" cy="170034"/>
          </a:xfrm>
          <a:prstGeom prst="rect">
            <a:avLst/>
          </a:prstGeom>
        </p:spPr>
      </p:pic>
      <p:sp>
        <p:nvSpPr>
          <p:cNvPr id="9" name="TextBox 8"/>
          <p:cNvSpPr txBox="1"/>
          <p:nvPr/>
        </p:nvSpPr>
        <p:spPr>
          <a:xfrm>
            <a:off x="5029200" y="3552767"/>
            <a:ext cx="3962400" cy="784830"/>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Create transitions and other effects using HTML5 and CSS3 to make your website look simple and yet a visual spectacle. Here’s how                           used it.</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1" name="Picture 10"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2" name="TextBox 11">
            <a:hlinkClick r:id="rId5"/>
          </p:cNvPr>
          <p:cNvSpPr txBox="1"/>
          <p:nvPr/>
        </p:nvSpPr>
        <p:spPr>
          <a:xfrm>
            <a:off x="7053944" y="4047351"/>
            <a:ext cx="1328056"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Le Rockwood</a:t>
            </a:r>
            <a:endParaRPr lang="en-US" sz="1200" dirty="0">
              <a:latin typeface="Open Sans" pitchFamily="34" charset="0"/>
              <a:ea typeface="Open Sans" pitchFamily="34" charset="0"/>
              <a:cs typeface="Open Sans" pitchFamily="34" charset="0"/>
            </a:endParaRPr>
          </a:p>
        </p:txBody>
      </p:sp>
      <p:sp>
        <p:nvSpPr>
          <p:cNvPr id="13" name="TextBox 12"/>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0"/>
            <a:ext cx="4648200" cy="5143500"/>
          </a:xfrm>
          <a:prstGeom prst="rect">
            <a:avLst/>
          </a:prstGeom>
          <a:solidFill>
            <a:srgbClr val="01ABC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sosceles Triangle 2"/>
          <p:cNvSpPr/>
          <p:nvPr/>
        </p:nvSpPr>
        <p:spPr>
          <a:xfrm rot="5400000">
            <a:off x="4539907" y="2473216"/>
            <a:ext cx="228600" cy="197070"/>
          </a:xfrm>
          <a:prstGeom prst="triangle">
            <a:avLst/>
          </a:prstGeom>
          <a:solidFill>
            <a:srgbClr val="FEC1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0"/>
            <a:ext cx="4572000" cy="5143500"/>
          </a:xfrm>
          <a:prstGeom prst="rect">
            <a:avLst/>
          </a:prstGeom>
          <a:solidFill>
            <a:srgbClr val="FEC12B"/>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7" name="TextBox 6"/>
          <p:cNvSpPr txBox="1"/>
          <p:nvPr/>
        </p:nvSpPr>
        <p:spPr>
          <a:xfrm>
            <a:off x="457200" y="2051015"/>
            <a:ext cx="3733800" cy="993605"/>
          </a:xfrm>
          <a:prstGeom prst="rect">
            <a:avLst/>
          </a:prstGeom>
          <a:noFill/>
        </p:spPr>
        <p:txBody>
          <a:bodyPr wrap="square" rtlCol="0">
            <a:spAutoFit/>
          </a:bodyPr>
          <a:lstStyle/>
          <a:p>
            <a:pPr>
              <a:lnSpc>
                <a:spcPts val="3500"/>
              </a:lnSpc>
            </a:pPr>
            <a:r>
              <a:rPr lang="en-US" sz="3500" b="1" spc="50" dirty="0" smtClean="0">
                <a:solidFill>
                  <a:schemeClr val="bg1"/>
                </a:solidFill>
                <a:latin typeface="Georgia" pitchFamily="18" charset="0"/>
                <a:ea typeface="Arvo" pitchFamily="2" charset="0"/>
              </a:rPr>
              <a:t>PANORAMA IS</a:t>
            </a:r>
            <a:endParaRPr lang="en-US" sz="3500" b="1" spc="50" dirty="0" smtClean="0">
              <a:solidFill>
                <a:schemeClr val="bg1"/>
              </a:solidFill>
              <a:latin typeface="Georgia" pitchFamily="18" charset="0"/>
              <a:ea typeface="Arvo" pitchFamily="2" charset="0"/>
            </a:endParaRPr>
          </a:p>
          <a:p>
            <a:pPr>
              <a:lnSpc>
                <a:spcPts val="3500"/>
              </a:lnSpc>
            </a:pPr>
            <a:r>
              <a:rPr lang="en-US" sz="3900" b="1" spc="100" dirty="0" smtClean="0">
                <a:solidFill>
                  <a:schemeClr val="bg1"/>
                </a:solidFill>
                <a:latin typeface="Georgia" pitchFamily="18" charset="0"/>
                <a:ea typeface="Arvo" pitchFamily="2" charset="0"/>
              </a:rPr>
              <a:t>BEAUTIFUL!</a:t>
            </a:r>
            <a:endParaRPr lang="en-US" sz="3900" b="1" spc="100" dirty="0" smtClean="0">
              <a:solidFill>
                <a:schemeClr val="bg1"/>
              </a:solidFill>
              <a:latin typeface="Georgia" pitchFamily="18" charset="0"/>
              <a:ea typeface="Arvo" pitchFamily="2" charset="0"/>
            </a:endParaRPr>
          </a:p>
        </p:txBody>
      </p:sp>
      <p:pic>
        <p:nvPicPr>
          <p:cNvPr id="8" name="Picture 7" descr="panorama.png"/>
          <p:cNvPicPr>
            <a:picLocks noChangeAspect="1"/>
          </p:cNvPicPr>
          <p:nvPr/>
        </p:nvPicPr>
        <p:blipFill>
          <a:blip r:embed="rId1"/>
          <a:stretch>
            <a:fillRect/>
          </a:stretch>
        </p:blipFill>
        <p:spPr>
          <a:xfrm>
            <a:off x="4572000" y="23503"/>
            <a:ext cx="4648082" cy="1993075"/>
          </a:xfrm>
          <a:prstGeom prst="rect">
            <a:avLst/>
          </a:prstGeom>
        </p:spPr>
      </p:pic>
      <p:pic>
        <p:nvPicPr>
          <p:cNvPr id="9" name="Picture 8" descr="mailchimp.png"/>
          <p:cNvPicPr>
            <a:picLocks noChangeAspect="1"/>
          </p:cNvPicPr>
          <p:nvPr/>
        </p:nvPicPr>
        <p:blipFill>
          <a:blip r:embed="rId2"/>
          <a:stretch>
            <a:fillRect/>
          </a:stretch>
        </p:blipFill>
        <p:spPr>
          <a:xfrm>
            <a:off x="4953000" y="742950"/>
            <a:ext cx="3963458" cy="2400300"/>
          </a:xfrm>
          <a:prstGeom prst="rect">
            <a:avLst/>
          </a:prstGeom>
        </p:spPr>
      </p:pic>
      <p:pic>
        <p:nvPicPr>
          <p:cNvPr id="11" name="Picture 10" descr="link9.png"/>
          <p:cNvPicPr>
            <a:picLocks noChangeAspect="1"/>
          </p:cNvPicPr>
          <p:nvPr/>
        </p:nvPicPr>
        <p:blipFill>
          <a:blip r:embed="rId3"/>
          <a:srcRect r="10549"/>
          <a:stretch>
            <a:fillRect/>
          </a:stretch>
        </p:blipFill>
        <p:spPr>
          <a:xfrm>
            <a:off x="6047008" y="4212772"/>
            <a:ext cx="775325" cy="171450"/>
          </a:xfrm>
          <a:prstGeom prst="rect">
            <a:avLst/>
          </a:prstGeom>
        </p:spPr>
      </p:pic>
      <p:sp>
        <p:nvSpPr>
          <p:cNvPr id="10" name="TextBox 9"/>
          <p:cNvSpPr txBox="1"/>
          <p:nvPr/>
        </p:nvSpPr>
        <p:spPr>
          <a:xfrm>
            <a:off x="5029200" y="3218598"/>
            <a:ext cx="4038600" cy="1246495"/>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Since almost every other flat design ends up using flat colors, here’s a way to stand out: use unique panoramic photos! They serve the purpose of a centerpiece while also giving the other elements a flatter touch.                     gets it right!</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2" name="Picture 11" descr="logo.png">
            <a:hlinkClick r:id="rId4"/>
          </p:cNvPr>
          <p:cNvPicPr>
            <a:picLocks noChangeAspect="1"/>
          </p:cNvPicPr>
          <p:nvPr/>
        </p:nvPicPr>
        <p:blipFill>
          <a:blip r:embed="rId5"/>
          <a:stretch>
            <a:fillRect/>
          </a:stretch>
        </p:blipFill>
        <p:spPr>
          <a:xfrm>
            <a:off x="304800" y="4705350"/>
            <a:ext cx="1238250" cy="257175"/>
          </a:xfrm>
          <a:prstGeom prst="rect">
            <a:avLst/>
          </a:prstGeom>
        </p:spPr>
      </p:pic>
      <p:sp>
        <p:nvSpPr>
          <p:cNvPr id="13" name="TextBox 12">
            <a:hlinkClick r:id="rId6"/>
          </p:cNvPr>
          <p:cNvSpPr txBox="1"/>
          <p:nvPr/>
        </p:nvSpPr>
        <p:spPr>
          <a:xfrm>
            <a:off x="5946324" y="4155622"/>
            <a:ext cx="99060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MailChimp</a:t>
            </a:r>
            <a:endParaRPr lang="en-US" sz="1200" dirty="0">
              <a:latin typeface="Open Sans" pitchFamily="34" charset="0"/>
              <a:ea typeface="Open Sans" pitchFamily="34" charset="0"/>
              <a:cs typeface="Open Sans" pitchFamily="34" charset="0"/>
            </a:endParaRPr>
          </a:p>
        </p:txBody>
      </p:sp>
      <p:sp>
        <p:nvSpPr>
          <p:cNvPr id="14" name="TextBox 13"/>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0"/>
            <a:ext cx="4648200" cy="5143500"/>
          </a:xfrm>
          <a:prstGeom prst="rect">
            <a:avLst/>
          </a:prstGeom>
          <a:solidFill>
            <a:srgbClr val="89149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sosceles Triangle 2"/>
          <p:cNvSpPr/>
          <p:nvPr/>
        </p:nvSpPr>
        <p:spPr>
          <a:xfrm rot="5400000">
            <a:off x="4539907" y="2473216"/>
            <a:ext cx="228600" cy="197070"/>
          </a:xfrm>
          <a:prstGeom prst="triangle">
            <a:avLst/>
          </a:prstGeom>
          <a:solidFill>
            <a:srgbClr val="F63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0"/>
            <a:ext cx="4572000" cy="5143500"/>
          </a:xfrm>
          <a:prstGeom prst="rect">
            <a:avLst/>
          </a:prstGeom>
          <a:solidFill>
            <a:srgbClr val="F6335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7" name="TextBox 6"/>
          <p:cNvSpPr txBox="1"/>
          <p:nvPr/>
        </p:nvSpPr>
        <p:spPr>
          <a:xfrm>
            <a:off x="609600" y="1962150"/>
            <a:ext cx="3352800" cy="1420004"/>
          </a:xfrm>
          <a:prstGeom prst="rect">
            <a:avLst/>
          </a:prstGeom>
          <a:noFill/>
        </p:spPr>
        <p:txBody>
          <a:bodyPr wrap="square" rtlCol="0">
            <a:spAutoFit/>
          </a:bodyPr>
          <a:lstStyle/>
          <a:p>
            <a:pPr>
              <a:lnSpc>
                <a:spcPts val="5400"/>
              </a:lnSpc>
            </a:pPr>
            <a:r>
              <a:rPr lang="en-US" sz="7000" b="1" spc="50" dirty="0" smtClean="0">
                <a:solidFill>
                  <a:schemeClr val="bg1"/>
                </a:solidFill>
                <a:latin typeface="Georgia" pitchFamily="18" charset="0"/>
                <a:ea typeface="Arvo" pitchFamily="2" charset="0"/>
              </a:rPr>
              <a:t>EQUIP</a:t>
            </a:r>
            <a:endParaRPr lang="en-US" sz="7000" b="1" spc="50" dirty="0" smtClean="0">
              <a:solidFill>
                <a:schemeClr val="bg1"/>
              </a:solidFill>
              <a:latin typeface="Georgia" pitchFamily="18" charset="0"/>
              <a:ea typeface="Arvo" pitchFamily="2" charset="0"/>
            </a:endParaRPr>
          </a:p>
          <a:p>
            <a:pPr>
              <a:lnSpc>
                <a:spcPts val="5400"/>
              </a:lnSpc>
            </a:pPr>
            <a:r>
              <a:rPr lang="en-US" sz="3900" b="1" spc="50" dirty="0" smtClean="0">
                <a:solidFill>
                  <a:schemeClr val="bg1"/>
                </a:solidFill>
                <a:latin typeface="Georgia" pitchFamily="18" charset="0"/>
                <a:ea typeface="Arvo" pitchFamily="2" charset="0"/>
              </a:rPr>
              <a:t>YOURSELF!</a:t>
            </a:r>
            <a:endParaRPr lang="en-US" sz="3900" b="1" spc="20" dirty="0" smtClean="0">
              <a:solidFill>
                <a:schemeClr val="bg1"/>
              </a:solidFill>
              <a:latin typeface="Georgia" pitchFamily="18" charset="0"/>
              <a:ea typeface="Arvo" pitchFamily="2" charset="0"/>
            </a:endParaRPr>
          </a:p>
        </p:txBody>
      </p:sp>
      <p:sp>
        <p:nvSpPr>
          <p:cNvPr id="9" name="TextBox 8"/>
          <p:cNvSpPr txBox="1"/>
          <p:nvPr/>
        </p:nvSpPr>
        <p:spPr>
          <a:xfrm>
            <a:off x="4953000" y="666750"/>
            <a:ext cx="3733800" cy="695383"/>
          </a:xfrm>
          <a:prstGeom prst="rect">
            <a:avLst/>
          </a:prstGeom>
          <a:noFill/>
        </p:spPr>
        <p:txBody>
          <a:bodyPr wrap="square" rtlCol="0">
            <a:spAutoFit/>
          </a:bodyPr>
          <a:lstStyle/>
          <a:p>
            <a:pPr>
              <a:lnSpc>
                <a:spcPts val="1600"/>
              </a:lnSpc>
            </a:pPr>
            <a:r>
              <a:rPr lang="en-US" sz="1200" dirty="0" smtClean="0">
                <a:solidFill>
                  <a:schemeClr val="bg1"/>
                </a:solidFill>
                <a:latin typeface="Open Sans" pitchFamily="34" charset="0"/>
                <a:ea typeface="Open Sans" pitchFamily="34" charset="0"/>
                <a:cs typeface="Open Sans" pitchFamily="34" charset="0"/>
              </a:rPr>
              <a:t>Get yourself a Flat Design UI Kit so that you don’t have to run from website to website looking for elements to use. Here are the top 5:</a:t>
            </a:r>
            <a:endParaRPr lang="en-US" sz="1200" dirty="0" smtClean="0">
              <a:solidFill>
                <a:schemeClr val="bg1"/>
              </a:solidFill>
              <a:latin typeface="Open Sans" pitchFamily="34" charset="0"/>
              <a:ea typeface="Open Sans" pitchFamily="34" charset="0"/>
              <a:cs typeface="Open Sans" pitchFamily="34" charset="0"/>
            </a:endParaRPr>
          </a:p>
        </p:txBody>
      </p:sp>
      <p:sp>
        <p:nvSpPr>
          <p:cNvPr id="12" name="Rectangle 11"/>
          <p:cNvSpPr/>
          <p:nvPr/>
        </p:nvSpPr>
        <p:spPr>
          <a:xfrm>
            <a:off x="5070020" y="1479656"/>
            <a:ext cx="914400" cy="200296"/>
          </a:xfrm>
          <a:prstGeom prst="rect">
            <a:avLst/>
          </a:prstGeom>
          <a:solidFill>
            <a:srgbClr val="F63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equip.png"/>
          <p:cNvPicPr>
            <a:picLocks noChangeAspect="1"/>
          </p:cNvPicPr>
          <p:nvPr/>
        </p:nvPicPr>
        <p:blipFill>
          <a:blip r:embed="rId1"/>
          <a:stretch>
            <a:fillRect/>
          </a:stretch>
        </p:blipFill>
        <p:spPr>
          <a:xfrm>
            <a:off x="5943600" y="1733550"/>
            <a:ext cx="3200400" cy="2616094"/>
          </a:xfrm>
          <a:prstGeom prst="rect">
            <a:avLst/>
          </a:prstGeom>
        </p:spPr>
      </p:pic>
      <p:sp>
        <p:nvSpPr>
          <p:cNvPr id="13" name="Rectangle 12"/>
          <p:cNvSpPr/>
          <p:nvPr/>
        </p:nvSpPr>
        <p:spPr>
          <a:xfrm>
            <a:off x="5070020" y="1727308"/>
            <a:ext cx="822960" cy="200296"/>
          </a:xfrm>
          <a:prstGeom prst="rect">
            <a:avLst/>
          </a:prstGeom>
          <a:solidFill>
            <a:srgbClr val="F63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070020" y="1972236"/>
            <a:ext cx="1371600" cy="200296"/>
          </a:xfrm>
          <a:prstGeom prst="rect">
            <a:avLst/>
          </a:prstGeom>
          <a:solidFill>
            <a:srgbClr val="F63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070020" y="2217164"/>
            <a:ext cx="1828800" cy="200296"/>
          </a:xfrm>
          <a:prstGeom prst="rect">
            <a:avLst/>
          </a:prstGeom>
          <a:solidFill>
            <a:srgbClr val="F63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070020" y="2462092"/>
            <a:ext cx="1554480" cy="200296"/>
          </a:xfrm>
          <a:prstGeom prst="rect">
            <a:avLst/>
          </a:prstGeom>
          <a:solidFill>
            <a:srgbClr val="F63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029200" y="1419785"/>
            <a:ext cx="2514600" cy="1310615"/>
          </a:xfrm>
          <a:prstGeom prst="rect">
            <a:avLst/>
          </a:prstGeom>
          <a:noFill/>
        </p:spPr>
        <p:txBody>
          <a:bodyPr wrap="square" rtlCol="0">
            <a:spAutoFit/>
          </a:bodyPr>
          <a:lstStyle/>
          <a:p>
            <a:pPr>
              <a:lnSpc>
                <a:spcPts val="1900"/>
              </a:lnSpc>
            </a:pPr>
            <a:endParaRPr lang="en-US" sz="1200" dirty="0" smtClean="0">
              <a:solidFill>
                <a:schemeClr val="bg1"/>
              </a:solidFill>
              <a:latin typeface="Proxima Nova Lt" pitchFamily="50" charset="0"/>
            </a:endParaRPr>
          </a:p>
          <a:p>
            <a:pPr>
              <a:lnSpc>
                <a:spcPts val="1900"/>
              </a:lnSpc>
            </a:pPr>
            <a:endParaRPr lang="en-US" sz="1200" dirty="0" smtClean="0">
              <a:solidFill>
                <a:schemeClr val="bg1"/>
              </a:solidFill>
              <a:latin typeface="Proxima Nova Lt" pitchFamily="50" charset="0"/>
            </a:endParaRPr>
          </a:p>
          <a:p>
            <a:pPr>
              <a:lnSpc>
                <a:spcPts val="1900"/>
              </a:lnSpc>
            </a:pPr>
            <a:endParaRPr lang="en-US" sz="1200" dirty="0" smtClean="0">
              <a:solidFill>
                <a:schemeClr val="bg1"/>
              </a:solidFill>
              <a:latin typeface="Proxima Nova Lt" pitchFamily="50" charset="0"/>
            </a:endParaRPr>
          </a:p>
          <a:p>
            <a:pPr>
              <a:lnSpc>
                <a:spcPts val="1900"/>
              </a:lnSpc>
            </a:pPr>
            <a:endParaRPr lang="en-US" sz="1200" dirty="0" smtClean="0">
              <a:solidFill>
                <a:schemeClr val="bg1"/>
              </a:solidFill>
              <a:latin typeface="Proxima Nova Lt" pitchFamily="50" charset="0"/>
            </a:endParaRPr>
          </a:p>
          <a:p>
            <a:pPr>
              <a:lnSpc>
                <a:spcPts val="1900"/>
              </a:lnSpc>
            </a:pPr>
            <a:endParaRPr lang="en-US" sz="1200" dirty="0">
              <a:solidFill>
                <a:schemeClr val="bg1"/>
              </a:solidFill>
              <a:latin typeface="Proxima Nova Lt" pitchFamily="50" charset="0"/>
            </a:endParaRPr>
          </a:p>
        </p:txBody>
      </p:sp>
      <p:pic>
        <p:nvPicPr>
          <p:cNvPr id="17" name="Picture 16" descr="logo.png">
            <a:hlinkClick r:id="rId2"/>
          </p:cNvPr>
          <p:cNvPicPr>
            <a:picLocks noChangeAspect="1"/>
          </p:cNvPicPr>
          <p:nvPr/>
        </p:nvPicPr>
        <p:blipFill>
          <a:blip r:embed="rId3"/>
          <a:stretch>
            <a:fillRect/>
          </a:stretch>
        </p:blipFill>
        <p:spPr>
          <a:xfrm>
            <a:off x="304800" y="4705350"/>
            <a:ext cx="1238250" cy="257175"/>
          </a:xfrm>
          <a:prstGeom prst="rect">
            <a:avLst/>
          </a:prstGeom>
        </p:spPr>
      </p:pic>
      <p:sp>
        <p:nvSpPr>
          <p:cNvPr id="18" name="TextBox 17">
            <a:hlinkClick r:id="rId4"/>
          </p:cNvPr>
          <p:cNvSpPr txBox="1"/>
          <p:nvPr/>
        </p:nvSpPr>
        <p:spPr>
          <a:xfrm>
            <a:off x="4982940" y="1442363"/>
            <a:ext cx="99604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Flat UI Free</a:t>
            </a:r>
            <a:endParaRPr lang="en-US" sz="1200" dirty="0" smtClean="0">
              <a:solidFill>
                <a:schemeClr val="bg1"/>
              </a:solidFill>
              <a:latin typeface="Open Sans" pitchFamily="34" charset="0"/>
              <a:ea typeface="Open Sans" pitchFamily="34" charset="0"/>
              <a:cs typeface="Open Sans" pitchFamily="34" charset="0"/>
            </a:endParaRPr>
          </a:p>
        </p:txBody>
      </p:sp>
      <p:sp>
        <p:nvSpPr>
          <p:cNvPr id="21" name="TextBox 20">
            <a:hlinkClick r:id="rId5"/>
          </p:cNvPr>
          <p:cNvSpPr txBox="1"/>
          <p:nvPr/>
        </p:nvSpPr>
        <p:spPr>
          <a:xfrm>
            <a:off x="4982940" y="1695455"/>
            <a:ext cx="1064076"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Flat UI Pro </a:t>
            </a:r>
            <a:endParaRPr lang="en-US" sz="1200" dirty="0" smtClean="0">
              <a:solidFill>
                <a:schemeClr val="bg1"/>
              </a:solidFill>
              <a:latin typeface="Open Sans" pitchFamily="34" charset="0"/>
              <a:ea typeface="Open Sans" pitchFamily="34" charset="0"/>
              <a:cs typeface="Open Sans" pitchFamily="34" charset="0"/>
            </a:endParaRPr>
          </a:p>
        </p:txBody>
      </p:sp>
      <p:sp>
        <p:nvSpPr>
          <p:cNvPr id="22" name="TextBox 21">
            <a:hlinkClick r:id="rId6"/>
          </p:cNvPr>
          <p:cNvSpPr txBox="1"/>
          <p:nvPr/>
        </p:nvSpPr>
        <p:spPr>
          <a:xfrm>
            <a:off x="4982940" y="1940383"/>
            <a:ext cx="1589312"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Flat Design Toolkit </a:t>
            </a:r>
            <a:endParaRPr lang="en-US" sz="1200" dirty="0" smtClean="0">
              <a:solidFill>
                <a:schemeClr val="bg1"/>
              </a:solidFill>
              <a:latin typeface="Open Sans" pitchFamily="34" charset="0"/>
              <a:ea typeface="Open Sans" pitchFamily="34" charset="0"/>
              <a:cs typeface="Open Sans" pitchFamily="34" charset="0"/>
            </a:endParaRPr>
          </a:p>
        </p:txBody>
      </p:sp>
      <p:sp>
        <p:nvSpPr>
          <p:cNvPr id="23" name="TextBox 22">
            <a:hlinkClick r:id="rId7"/>
          </p:cNvPr>
          <p:cNvSpPr txBox="1"/>
          <p:nvPr/>
        </p:nvSpPr>
        <p:spPr>
          <a:xfrm>
            <a:off x="4982940" y="2177147"/>
            <a:ext cx="2198912"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Blog/ Magazine Flat UI Kit</a:t>
            </a:r>
            <a:endParaRPr lang="en-US" sz="1200" dirty="0" smtClean="0">
              <a:solidFill>
                <a:schemeClr val="bg1"/>
              </a:solidFill>
              <a:latin typeface="Open Sans" pitchFamily="34" charset="0"/>
              <a:ea typeface="Open Sans" pitchFamily="34" charset="0"/>
              <a:cs typeface="Open Sans" pitchFamily="34" charset="0"/>
            </a:endParaRPr>
          </a:p>
        </p:txBody>
      </p:sp>
      <p:sp>
        <p:nvSpPr>
          <p:cNvPr id="24" name="TextBox 23">
            <a:hlinkClick r:id="rId8"/>
          </p:cNvPr>
          <p:cNvSpPr txBox="1"/>
          <p:nvPr/>
        </p:nvSpPr>
        <p:spPr>
          <a:xfrm>
            <a:off x="4991104" y="2416635"/>
            <a:ext cx="167640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Vertical Infinity UI Kit</a:t>
            </a:r>
            <a:endParaRPr lang="en-US" sz="1200" dirty="0" smtClean="0">
              <a:solidFill>
                <a:schemeClr val="bg1"/>
              </a:solidFill>
              <a:latin typeface="Open Sans" pitchFamily="34" charset="0"/>
              <a:ea typeface="Open Sans" pitchFamily="34" charset="0"/>
              <a:cs typeface="Open Sans" pitchFamily="34" charset="0"/>
            </a:endParaRPr>
          </a:p>
        </p:txBody>
      </p:sp>
      <p:sp>
        <p:nvSpPr>
          <p:cNvPr id="26" name="TextBox 25"/>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0"/>
            <a:ext cx="4648200" cy="5143500"/>
          </a:xfrm>
          <a:prstGeom prst="rect">
            <a:avLst/>
          </a:prstGeom>
          <a:solidFill>
            <a:srgbClr val="7E55A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sosceles Triangle 2"/>
          <p:cNvSpPr/>
          <p:nvPr/>
        </p:nvSpPr>
        <p:spPr>
          <a:xfrm rot="5400000">
            <a:off x="4539907" y="2473216"/>
            <a:ext cx="228600" cy="197070"/>
          </a:xfrm>
          <a:prstGeom prst="triangle">
            <a:avLst/>
          </a:prstGeom>
          <a:solidFill>
            <a:srgbClr val="F2B5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0"/>
            <a:ext cx="4572000" cy="5143500"/>
          </a:xfrm>
          <a:prstGeom prst="rect">
            <a:avLst/>
          </a:prstGeom>
          <a:solidFill>
            <a:srgbClr val="F2B51C"/>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pic>
        <p:nvPicPr>
          <p:cNvPr id="12" name="Picture 11" descr="link10.png"/>
          <p:cNvPicPr>
            <a:picLocks noChangeAspect="1"/>
          </p:cNvPicPr>
          <p:nvPr/>
        </p:nvPicPr>
        <p:blipFill>
          <a:blip r:embed="rId1"/>
          <a:srcRect r="9412"/>
          <a:stretch>
            <a:fillRect/>
          </a:stretch>
        </p:blipFill>
        <p:spPr>
          <a:xfrm>
            <a:off x="6230981" y="1205592"/>
            <a:ext cx="880111" cy="171450"/>
          </a:xfrm>
          <a:prstGeom prst="rect">
            <a:avLst/>
          </a:prstGeom>
        </p:spPr>
      </p:pic>
      <p:sp>
        <p:nvSpPr>
          <p:cNvPr id="9" name="TextBox 8"/>
          <p:cNvSpPr txBox="1"/>
          <p:nvPr/>
        </p:nvSpPr>
        <p:spPr>
          <a:xfrm>
            <a:off x="4953000" y="438150"/>
            <a:ext cx="4038600" cy="997709"/>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Now that your design is in place, it’s time to ensure that it delivers quality browsing experience across all your users. The only to deliver efficiency is to sign up your website for                       services.</a:t>
            </a:r>
            <a:endParaRPr lang="en-US" sz="1200" dirty="0" smtClean="0">
              <a:solidFill>
                <a:schemeClr val="bg1"/>
              </a:solidFill>
              <a:latin typeface="Open Sans" pitchFamily="34" charset="0"/>
              <a:ea typeface="Open Sans" pitchFamily="34" charset="0"/>
              <a:cs typeface="Open Sans" pitchFamily="34" charset="0"/>
            </a:endParaRPr>
          </a:p>
        </p:txBody>
      </p:sp>
      <p:sp>
        <p:nvSpPr>
          <p:cNvPr id="10" name="TextBox 9"/>
          <p:cNvSpPr txBox="1"/>
          <p:nvPr/>
        </p:nvSpPr>
        <p:spPr>
          <a:xfrm>
            <a:off x="4953000" y="1722973"/>
            <a:ext cx="1219200" cy="2613536"/>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Depending on the resources your website requires, you can opt for any of these plans: Shared, VPS, Dedicated, Reseller and Cloud. </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1" name="Picture 10" descr="server.png"/>
          <p:cNvPicPr>
            <a:picLocks noChangeAspect="1"/>
          </p:cNvPicPr>
          <p:nvPr/>
        </p:nvPicPr>
        <p:blipFill>
          <a:blip r:embed="rId2"/>
          <a:stretch>
            <a:fillRect/>
          </a:stretch>
        </p:blipFill>
        <p:spPr>
          <a:xfrm>
            <a:off x="6096000" y="1571625"/>
            <a:ext cx="2635258" cy="2828925"/>
          </a:xfrm>
          <a:prstGeom prst="rect">
            <a:avLst/>
          </a:prstGeom>
        </p:spPr>
      </p:pic>
      <p:grpSp>
        <p:nvGrpSpPr>
          <p:cNvPr id="16" name="Group 15"/>
          <p:cNvGrpSpPr/>
          <p:nvPr/>
        </p:nvGrpSpPr>
        <p:grpSpPr>
          <a:xfrm>
            <a:off x="753836" y="1868856"/>
            <a:ext cx="3284764" cy="1511081"/>
            <a:chOff x="601436" y="1945057"/>
            <a:chExt cx="3284764" cy="1511081"/>
          </a:xfrm>
        </p:grpSpPr>
        <p:sp>
          <p:nvSpPr>
            <p:cNvPr id="7" name="TextBox 6"/>
            <p:cNvSpPr txBox="1"/>
            <p:nvPr/>
          </p:nvSpPr>
          <p:spPr>
            <a:xfrm>
              <a:off x="609600" y="2114551"/>
              <a:ext cx="1600200" cy="605294"/>
            </a:xfrm>
            <a:prstGeom prst="rect">
              <a:avLst/>
            </a:prstGeom>
            <a:noFill/>
          </p:spPr>
          <p:txBody>
            <a:bodyPr wrap="square" rtlCol="0">
              <a:spAutoFit/>
            </a:bodyPr>
            <a:lstStyle/>
            <a:p>
              <a:pPr>
                <a:lnSpc>
                  <a:spcPts val="4000"/>
                </a:lnSpc>
              </a:pPr>
              <a:r>
                <a:rPr lang="en-US" sz="3400" i="1" spc="80" dirty="0" smtClean="0">
                  <a:solidFill>
                    <a:schemeClr val="bg1"/>
                  </a:solidFill>
                  <a:latin typeface="Georgia" pitchFamily="18" charset="0"/>
                </a:rPr>
                <a:t>Lastly,</a:t>
              </a:r>
              <a:endParaRPr lang="en-US" sz="3400" i="1" spc="80" dirty="0" smtClean="0">
                <a:solidFill>
                  <a:schemeClr val="bg1"/>
                </a:solidFill>
                <a:latin typeface="Georgia" pitchFamily="18" charset="0"/>
              </a:endParaRPr>
            </a:p>
          </p:txBody>
        </p:sp>
        <p:sp>
          <p:nvSpPr>
            <p:cNvPr id="14" name="TextBox 13"/>
            <p:cNvSpPr txBox="1"/>
            <p:nvPr/>
          </p:nvSpPr>
          <p:spPr>
            <a:xfrm>
              <a:off x="1981200" y="1945057"/>
              <a:ext cx="1752600" cy="923330"/>
            </a:xfrm>
            <a:prstGeom prst="rect">
              <a:avLst/>
            </a:prstGeom>
            <a:noFill/>
          </p:spPr>
          <p:txBody>
            <a:bodyPr wrap="square" rtlCol="0">
              <a:spAutoFit/>
            </a:bodyPr>
            <a:lstStyle/>
            <a:p>
              <a:r>
                <a:rPr lang="en-US" sz="5400" b="1" dirty="0" smtClean="0">
                  <a:solidFill>
                    <a:schemeClr val="bg1"/>
                  </a:solidFill>
                  <a:latin typeface="Georgia" pitchFamily="18" charset="0"/>
                  <a:ea typeface="Arvo" pitchFamily="2" charset="0"/>
                </a:rPr>
                <a:t>GET</a:t>
              </a:r>
              <a:endParaRPr lang="en-US" sz="5400" b="1" dirty="0">
                <a:solidFill>
                  <a:schemeClr val="bg1"/>
                </a:solidFill>
                <a:latin typeface="Georgia" pitchFamily="18" charset="0"/>
                <a:ea typeface="Arvo" pitchFamily="2" charset="0"/>
              </a:endParaRPr>
            </a:p>
          </p:txBody>
        </p:sp>
        <p:sp>
          <p:nvSpPr>
            <p:cNvPr id="15" name="TextBox 14"/>
            <p:cNvSpPr txBox="1"/>
            <p:nvPr/>
          </p:nvSpPr>
          <p:spPr>
            <a:xfrm>
              <a:off x="601436" y="2563586"/>
              <a:ext cx="3284764" cy="892552"/>
            </a:xfrm>
            <a:prstGeom prst="rect">
              <a:avLst/>
            </a:prstGeom>
            <a:noFill/>
          </p:spPr>
          <p:txBody>
            <a:bodyPr wrap="square" rtlCol="0">
              <a:spAutoFit/>
            </a:bodyPr>
            <a:lstStyle/>
            <a:p>
              <a:r>
                <a:rPr lang="en-US" sz="5200" b="1" dirty="0" smtClean="0">
                  <a:solidFill>
                    <a:schemeClr val="bg1"/>
                  </a:solidFill>
                  <a:latin typeface="Georgia" pitchFamily="18" charset="0"/>
                  <a:ea typeface="Arvo" pitchFamily="2" charset="0"/>
                </a:rPr>
                <a:t>HOSTED</a:t>
              </a:r>
              <a:endParaRPr lang="en-US" sz="5200" b="1" dirty="0">
                <a:solidFill>
                  <a:schemeClr val="bg1"/>
                </a:solidFill>
                <a:latin typeface="Georgia" pitchFamily="18" charset="0"/>
                <a:ea typeface="Arvo" pitchFamily="2" charset="0"/>
              </a:endParaRPr>
            </a:p>
          </p:txBody>
        </p:sp>
      </p:grpSp>
      <p:pic>
        <p:nvPicPr>
          <p:cNvPr id="17" name="Picture 16" descr="logo.png">
            <a:hlinkClick r:id="rId3"/>
          </p:cNvPr>
          <p:cNvPicPr>
            <a:picLocks noChangeAspect="1"/>
          </p:cNvPicPr>
          <p:nvPr/>
        </p:nvPicPr>
        <p:blipFill>
          <a:blip r:embed="rId4"/>
          <a:stretch>
            <a:fillRect/>
          </a:stretch>
        </p:blipFill>
        <p:spPr>
          <a:xfrm>
            <a:off x="304800" y="4705350"/>
            <a:ext cx="1238250" cy="257175"/>
          </a:xfrm>
          <a:prstGeom prst="rect">
            <a:avLst/>
          </a:prstGeom>
        </p:spPr>
      </p:pic>
      <p:sp>
        <p:nvSpPr>
          <p:cNvPr id="18" name="TextBox 17">
            <a:hlinkClick r:id="rId3"/>
          </p:cNvPr>
          <p:cNvSpPr txBox="1"/>
          <p:nvPr/>
        </p:nvSpPr>
        <p:spPr>
          <a:xfrm>
            <a:off x="6150432" y="1148442"/>
            <a:ext cx="103686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Webhosting</a:t>
            </a:r>
            <a:endParaRPr lang="en-US" sz="1200" dirty="0">
              <a:latin typeface="Open Sans" pitchFamily="34" charset="0"/>
              <a:ea typeface="Open Sans" pitchFamily="34" charset="0"/>
              <a:cs typeface="Open Sans" pitchFamily="34" charset="0"/>
            </a:endParaRPr>
          </a:p>
        </p:txBody>
      </p:sp>
      <p:sp>
        <p:nvSpPr>
          <p:cNvPr id="19" name="TextBox 18"/>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DA465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6E19BD"/>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69"/>
          </a:xfrm>
          <a:prstGeom prst="triangle">
            <a:avLst/>
          </a:prstGeom>
          <a:solidFill>
            <a:srgbClr val="DA46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457200" y="2048423"/>
            <a:ext cx="3886200" cy="1361527"/>
          </a:xfrm>
          <a:prstGeom prst="rect">
            <a:avLst/>
          </a:prstGeom>
          <a:noFill/>
        </p:spPr>
        <p:txBody>
          <a:bodyPr wrap="square" rtlCol="0">
            <a:spAutoFit/>
          </a:bodyPr>
          <a:lstStyle/>
          <a:p>
            <a:pPr>
              <a:lnSpc>
                <a:spcPts val="4800"/>
              </a:lnSpc>
            </a:pPr>
            <a:r>
              <a:rPr lang="en-US" sz="5600" dirty="0" smtClean="0">
                <a:solidFill>
                  <a:schemeClr val="bg1"/>
                </a:solidFill>
                <a:latin typeface="Georgia" pitchFamily="18" charset="0"/>
                <a:ea typeface="Arvo" pitchFamily="2" charset="0"/>
                <a:cs typeface="Times New Roman" pitchFamily="18" charset="0"/>
              </a:rPr>
              <a:t>TABLE OF</a:t>
            </a:r>
            <a:endParaRPr lang="en-US" sz="5600" dirty="0" smtClean="0">
              <a:solidFill>
                <a:schemeClr val="bg1"/>
              </a:solidFill>
              <a:latin typeface="Georgia" pitchFamily="18" charset="0"/>
              <a:ea typeface="Arvo" pitchFamily="2" charset="0"/>
              <a:cs typeface="Times New Roman" pitchFamily="18" charset="0"/>
            </a:endParaRPr>
          </a:p>
          <a:p>
            <a:pPr>
              <a:lnSpc>
                <a:spcPts val="4800"/>
              </a:lnSpc>
            </a:pPr>
            <a:r>
              <a:rPr lang="en-US" sz="5600" spc="20" dirty="0" smtClean="0">
                <a:solidFill>
                  <a:schemeClr val="bg1"/>
                </a:solidFill>
                <a:latin typeface="Georgia" pitchFamily="18" charset="0"/>
                <a:ea typeface="Arvo" pitchFamily="2" charset="0"/>
                <a:cs typeface="Times New Roman" pitchFamily="18" charset="0"/>
              </a:rPr>
              <a:t>CONTENT</a:t>
            </a:r>
            <a:r>
              <a:rPr lang="en-US" sz="5600" dirty="0" smtClean="0">
                <a:solidFill>
                  <a:schemeClr val="bg1"/>
                </a:solidFill>
                <a:latin typeface="Georgia" pitchFamily="18" charset="0"/>
                <a:ea typeface="Arvo" pitchFamily="2" charset="0"/>
                <a:cs typeface="Times New Roman" pitchFamily="18" charset="0"/>
              </a:rPr>
              <a:t> </a:t>
            </a:r>
            <a:endParaRPr lang="en-US" sz="5600" dirty="0" smtClean="0">
              <a:solidFill>
                <a:schemeClr val="bg1"/>
              </a:solidFill>
              <a:latin typeface="Georgia" pitchFamily="18" charset="0"/>
              <a:ea typeface="Arvo" pitchFamily="2" charset="0"/>
              <a:cs typeface="Times New Roman" pitchFamily="18" charset="0"/>
            </a:endParaRPr>
          </a:p>
        </p:txBody>
      </p:sp>
      <p:pic>
        <p:nvPicPr>
          <p:cNvPr id="6" name="Picture 5" descr="logo.png">
            <a:hlinkClick r:id="rId1"/>
          </p:cNvPr>
          <p:cNvPicPr>
            <a:picLocks noChangeAspect="1"/>
          </p:cNvPicPr>
          <p:nvPr/>
        </p:nvPicPr>
        <p:blipFill>
          <a:blip r:embed="rId2"/>
          <a:stretch>
            <a:fillRect/>
          </a:stretch>
        </p:blipFill>
        <p:spPr>
          <a:xfrm>
            <a:off x="304800" y="4705350"/>
            <a:ext cx="1238250" cy="257175"/>
          </a:xfrm>
          <a:prstGeom prst="rect">
            <a:avLst/>
          </a:prstGeom>
        </p:spPr>
      </p:pic>
      <p:pic>
        <p:nvPicPr>
          <p:cNvPr id="7" name="Picture 6" descr="table-of-content-bg-color.png"/>
          <p:cNvPicPr>
            <a:picLocks noChangeAspect="1"/>
          </p:cNvPicPr>
          <p:nvPr/>
        </p:nvPicPr>
        <p:blipFill>
          <a:blip r:embed="rId3"/>
          <a:stretch>
            <a:fillRect/>
          </a:stretch>
        </p:blipFill>
        <p:spPr>
          <a:xfrm>
            <a:off x="5358063" y="1498335"/>
            <a:ext cx="3076074" cy="2191702"/>
          </a:xfrm>
          <a:prstGeom prst="rect">
            <a:avLst/>
          </a:prstGeom>
        </p:spPr>
      </p:pic>
      <p:sp>
        <p:nvSpPr>
          <p:cNvPr id="8" name="TextBox 7"/>
          <p:cNvSpPr txBox="1"/>
          <p:nvPr/>
        </p:nvSpPr>
        <p:spPr>
          <a:xfrm>
            <a:off x="5410200" y="1423693"/>
            <a:ext cx="3048000" cy="2323713"/>
          </a:xfrm>
          <a:prstGeom prst="rect">
            <a:avLst/>
          </a:prstGeom>
          <a:noFill/>
        </p:spPr>
        <p:txBody>
          <a:bodyPr wrap="square" rtlCol="0">
            <a:spAutoFit/>
          </a:bodyPr>
          <a:lstStyle/>
          <a:p>
            <a:pPr>
              <a:lnSpc>
                <a:spcPts val="2900"/>
              </a:lnSpc>
            </a:pPr>
            <a:r>
              <a:rPr lang="en-US" sz="1400" dirty="0" smtClean="0">
                <a:solidFill>
                  <a:schemeClr val="bg1"/>
                </a:solidFill>
                <a:latin typeface="Open Sans" pitchFamily="34" charset="0"/>
                <a:ea typeface="Open Sans" pitchFamily="34" charset="0"/>
                <a:cs typeface="Open Sans" pitchFamily="34" charset="0"/>
              </a:rPr>
              <a:t>1      Trend Alert</a:t>
            </a:r>
            <a:endParaRPr lang="en-US" sz="1400" dirty="0" smtClean="0">
              <a:solidFill>
                <a:schemeClr val="bg1"/>
              </a:solidFill>
              <a:latin typeface="Open Sans" pitchFamily="34" charset="0"/>
              <a:ea typeface="Open Sans" pitchFamily="34" charset="0"/>
              <a:cs typeface="Open Sans" pitchFamily="34" charset="0"/>
            </a:endParaRPr>
          </a:p>
          <a:p>
            <a:pPr>
              <a:lnSpc>
                <a:spcPts val="2900"/>
              </a:lnSpc>
            </a:pPr>
            <a:r>
              <a:rPr lang="en-US" sz="1400" dirty="0" smtClean="0">
                <a:solidFill>
                  <a:schemeClr val="bg1"/>
                </a:solidFill>
                <a:latin typeface="Open Sans" pitchFamily="34" charset="0"/>
                <a:ea typeface="Open Sans" pitchFamily="34" charset="0"/>
                <a:cs typeface="Open Sans" pitchFamily="34" charset="0"/>
              </a:rPr>
              <a:t>2     Flat Design 101</a:t>
            </a:r>
            <a:endParaRPr lang="en-US" sz="1400" dirty="0" smtClean="0">
              <a:solidFill>
                <a:schemeClr val="bg1"/>
              </a:solidFill>
              <a:latin typeface="Open Sans" pitchFamily="34" charset="0"/>
              <a:ea typeface="Open Sans" pitchFamily="34" charset="0"/>
              <a:cs typeface="Open Sans" pitchFamily="34" charset="0"/>
            </a:endParaRPr>
          </a:p>
          <a:p>
            <a:pPr>
              <a:lnSpc>
                <a:spcPts val="2900"/>
              </a:lnSpc>
            </a:pPr>
            <a:r>
              <a:rPr lang="en-US" sz="1400" dirty="0" smtClean="0">
                <a:solidFill>
                  <a:schemeClr val="bg1"/>
                </a:solidFill>
                <a:latin typeface="Open Sans" pitchFamily="34" charset="0"/>
                <a:ea typeface="Open Sans" pitchFamily="34" charset="0"/>
                <a:cs typeface="Open Sans" pitchFamily="34" charset="0"/>
              </a:rPr>
              <a:t>3     Flat Design, But Why? </a:t>
            </a:r>
            <a:endParaRPr lang="en-US" sz="1400" dirty="0" smtClean="0">
              <a:solidFill>
                <a:schemeClr val="bg1"/>
              </a:solidFill>
              <a:latin typeface="Open Sans" pitchFamily="34" charset="0"/>
              <a:ea typeface="Open Sans" pitchFamily="34" charset="0"/>
              <a:cs typeface="Open Sans" pitchFamily="34" charset="0"/>
            </a:endParaRPr>
          </a:p>
          <a:p>
            <a:pPr>
              <a:lnSpc>
                <a:spcPts val="2900"/>
              </a:lnSpc>
            </a:pPr>
            <a:r>
              <a:rPr lang="en-US" sz="1400" dirty="0" smtClean="0">
                <a:solidFill>
                  <a:schemeClr val="bg1"/>
                </a:solidFill>
                <a:latin typeface="Open Sans" pitchFamily="34" charset="0"/>
                <a:ea typeface="Open Sans" pitchFamily="34" charset="0"/>
                <a:cs typeface="Open Sans" pitchFamily="34" charset="0"/>
              </a:rPr>
              <a:t>4     Icon Design vs. Flat Design</a:t>
            </a:r>
            <a:endParaRPr lang="en-US" sz="1400" dirty="0" smtClean="0">
              <a:solidFill>
                <a:schemeClr val="bg1"/>
              </a:solidFill>
              <a:latin typeface="Open Sans" pitchFamily="34" charset="0"/>
              <a:ea typeface="Open Sans" pitchFamily="34" charset="0"/>
              <a:cs typeface="Open Sans" pitchFamily="34" charset="0"/>
            </a:endParaRPr>
          </a:p>
          <a:p>
            <a:pPr>
              <a:lnSpc>
                <a:spcPts val="2900"/>
              </a:lnSpc>
            </a:pPr>
            <a:r>
              <a:rPr lang="en-US" sz="1400" dirty="0" smtClean="0">
                <a:solidFill>
                  <a:schemeClr val="bg1"/>
                </a:solidFill>
                <a:latin typeface="Open Sans" pitchFamily="34" charset="0"/>
                <a:ea typeface="Open Sans" pitchFamily="34" charset="0"/>
                <a:cs typeface="Open Sans" pitchFamily="34" charset="0"/>
              </a:rPr>
              <a:t>5     How To Make A Flat Design</a:t>
            </a:r>
            <a:endParaRPr lang="en-US" sz="1400" dirty="0" smtClean="0">
              <a:solidFill>
                <a:schemeClr val="bg1"/>
              </a:solidFill>
              <a:latin typeface="Open Sans" pitchFamily="34" charset="0"/>
              <a:ea typeface="Open Sans" pitchFamily="34" charset="0"/>
              <a:cs typeface="Open Sans" pitchFamily="34" charset="0"/>
            </a:endParaRPr>
          </a:p>
          <a:p>
            <a:pPr>
              <a:lnSpc>
                <a:spcPts val="2900"/>
              </a:lnSpc>
            </a:pPr>
            <a:r>
              <a:rPr lang="en-US" sz="1400" dirty="0" smtClean="0">
                <a:solidFill>
                  <a:schemeClr val="bg1"/>
                </a:solidFill>
                <a:latin typeface="Open Sans" pitchFamily="34" charset="0"/>
                <a:ea typeface="Open Sans" pitchFamily="34" charset="0"/>
                <a:cs typeface="Open Sans" pitchFamily="34" charset="0"/>
              </a:rPr>
              <a:t>6     Conclusion </a:t>
            </a:r>
            <a:endParaRPr lang="en-US" sz="1400" dirty="0">
              <a:solidFill>
                <a:schemeClr val="bg1"/>
              </a:solidFill>
              <a:latin typeface="Open Sans" pitchFamily="34" charset="0"/>
              <a:ea typeface="Open Sans" pitchFamily="34" charset="0"/>
              <a:cs typeface="Open Sans" pitchFamily="34" charset="0"/>
            </a:endParaRPr>
          </a:p>
        </p:txBody>
      </p:sp>
      <p:sp>
        <p:nvSpPr>
          <p:cNvPr id="9" name="TextBox 8"/>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0"/>
            <a:ext cx="4648200" cy="5143500"/>
          </a:xfrm>
          <a:prstGeom prst="rect">
            <a:avLst/>
          </a:prstGeom>
          <a:solidFill>
            <a:srgbClr val="92C33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sosceles Triangle 2"/>
          <p:cNvSpPr/>
          <p:nvPr/>
        </p:nvSpPr>
        <p:spPr>
          <a:xfrm rot="5400000">
            <a:off x="4539907" y="2473216"/>
            <a:ext cx="228600" cy="197070"/>
          </a:xfrm>
          <a:prstGeom prst="triangle">
            <a:avLst/>
          </a:prstGeom>
          <a:solidFill>
            <a:srgbClr val="F764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0"/>
            <a:ext cx="4572000" cy="5143500"/>
          </a:xfrm>
          <a:prstGeom prst="rect">
            <a:avLst/>
          </a:prstGeom>
          <a:solidFill>
            <a:srgbClr val="F7645C"/>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grpSp>
        <p:nvGrpSpPr>
          <p:cNvPr id="7" name="Group 6"/>
          <p:cNvGrpSpPr/>
          <p:nvPr/>
        </p:nvGrpSpPr>
        <p:grpSpPr>
          <a:xfrm>
            <a:off x="601436" y="1644469"/>
            <a:ext cx="3589564" cy="1994081"/>
            <a:chOff x="457200" y="1826398"/>
            <a:chExt cx="3589564" cy="1994081"/>
          </a:xfrm>
        </p:grpSpPr>
        <p:sp>
          <p:nvSpPr>
            <p:cNvPr id="8" name="TextBox 7"/>
            <p:cNvSpPr txBox="1"/>
            <p:nvPr/>
          </p:nvSpPr>
          <p:spPr>
            <a:xfrm>
              <a:off x="2182584" y="1967187"/>
              <a:ext cx="1828800" cy="605294"/>
            </a:xfrm>
            <a:prstGeom prst="rect">
              <a:avLst/>
            </a:prstGeom>
            <a:noFill/>
          </p:spPr>
          <p:txBody>
            <a:bodyPr wrap="square" rtlCol="0">
              <a:spAutoFit/>
            </a:bodyPr>
            <a:lstStyle/>
            <a:p>
              <a:pPr>
                <a:lnSpc>
                  <a:spcPts val="4000"/>
                </a:lnSpc>
              </a:pPr>
              <a:r>
                <a:rPr lang="en-US" sz="3800" i="1" spc="80" dirty="0" smtClean="0">
                  <a:solidFill>
                    <a:schemeClr val="bg1"/>
                  </a:solidFill>
                  <a:latin typeface="Georgia" pitchFamily="18" charset="0"/>
                </a:rPr>
                <a:t>Choose</a:t>
              </a:r>
              <a:endParaRPr lang="en-US" sz="3800" i="1" spc="80" dirty="0" smtClean="0">
                <a:solidFill>
                  <a:schemeClr val="bg1"/>
                </a:solidFill>
                <a:latin typeface="Georgia" pitchFamily="18" charset="0"/>
              </a:endParaRPr>
            </a:p>
          </p:txBody>
        </p:sp>
        <p:sp>
          <p:nvSpPr>
            <p:cNvPr id="9" name="TextBox 8"/>
            <p:cNvSpPr txBox="1"/>
            <p:nvPr/>
          </p:nvSpPr>
          <p:spPr>
            <a:xfrm>
              <a:off x="457200" y="1826398"/>
              <a:ext cx="2294164" cy="830997"/>
            </a:xfrm>
            <a:prstGeom prst="rect">
              <a:avLst/>
            </a:prstGeom>
            <a:noFill/>
          </p:spPr>
          <p:txBody>
            <a:bodyPr wrap="square" rtlCol="0">
              <a:spAutoFit/>
            </a:bodyPr>
            <a:lstStyle/>
            <a:p>
              <a:r>
                <a:rPr lang="en-US" sz="4800" b="1" dirty="0" smtClean="0">
                  <a:solidFill>
                    <a:schemeClr val="bg1"/>
                  </a:solidFill>
                  <a:latin typeface="Georgia" pitchFamily="18" charset="0"/>
                  <a:ea typeface="Arvo" pitchFamily="2" charset="0"/>
                </a:rPr>
                <a:t>WHY</a:t>
              </a:r>
              <a:endParaRPr lang="en-US" sz="4800" b="1" dirty="0">
                <a:solidFill>
                  <a:schemeClr val="bg1"/>
                </a:solidFill>
                <a:latin typeface="Georgia" pitchFamily="18" charset="0"/>
                <a:ea typeface="Arvo" pitchFamily="2" charset="0"/>
              </a:endParaRPr>
            </a:p>
          </p:txBody>
        </p:sp>
        <p:sp>
          <p:nvSpPr>
            <p:cNvPr id="10" name="TextBox 9"/>
            <p:cNvSpPr txBox="1"/>
            <p:nvPr/>
          </p:nvSpPr>
          <p:spPr>
            <a:xfrm>
              <a:off x="457200" y="2688823"/>
              <a:ext cx="3589564" cy="1131656"/>
            </a:xfrm>
            <a:prstGeom prst="rect">
              <a:avLst/>
            </a:prstGeom>
            <a:noFill/>
          </p:spPr>
          <p:txBody>
            <a:bodyPr wrap="square" rtlCol="0">
              <a:spAutoFit/>
            </a:bodyPr>
            <a:lstStyle/>
            <a:p>
              <a:pPr>
                <a:lnSpc>
                  <a:spcPts val="4000"/>
                </a:lnSpc>
              </a:pPr>
              <a:r>
                <a:rPr lang="en-US" sz="6500" b="1" dirty="0" smtClean="0">
                  <a:solidFill>
                    <a:schemeClr val="bg1"/>
                  </a:solidFill>
                  <a:latin typeface="Georgia" pitchFamily="18" charset="0"/>
                  <a:ea typeface="Arvo" pitchFamily="2" charset="0"/>
                </a:rPr>
                <a:t>IX WEB</a:t>
              </a:r>
              <a:endParaRPr lang="en-US" sz="6500" b="1" dirty="0" smtClean="0">
                <a:solidFill>
                  <a:schemeClr val="bg1"/>
                </a:solidFill>
                <a:latin typeface="Georgia" pitchFamily="18" charset="0"/>
                <a:ea typeface="Arvo" pitchFamily="2" charset="0"/>
              </a:endParaRPr>
            </a:p>
            <a:p>
              <a:pPr>
                <a:lnSpc>
                  <a:spcPts val="4000"/>
                </a:lnSpc>
              </a:pPr>
              <a:r>
                <a:rPr lang="en-US" sz="4500" b="1" dirty="0" smtClean="0">
                  <a:solidFill>
                    <a:schemeClr val="bg1"/>
                  </a:solidFill>
                  <a:latin typeface="Georgia" pitchFamily="18" charset="0"/>
                  <a:ea typeface="Arvo" pitchFamily="2" charset="0"/>
                </a:rPr>
                <a:t>HOSTING?</a:t>
              </a:r>
              <a:endParaRPr lang="en-US" sz="4500" b="1" dirty="0">
                <a:solidFill>
                  <a:schemeClr val="bg1"/>
                </a:solidFill>
                <a:latin typeface="Georgia" pitchFamily="18" charset="0"/>
                <a:ea typeface="Arvo" pitchFamily="2" charset="0"/>
              </a:endParaRPr>
            </a:p>
          </p:txBody>
        </p:sp>
      </p:grpSp>
      <p:sp>
        <p:nvSpPr>
          <p:cNvPr id="11" name="TextBox 10"/>
          <p:cNvSpPr txBox="1"/>
          <p:nvPr/>
        </p:nvSpPr>
        <p:spPr>
          <a:xfrm>
            <a:off x="5029200" y="590550"/>
            <a:ext cx="4038600" cy="502702"/>
          </a:xfrm>
          <a:prstGeom prst="rect">
            <a:avLst/>
          </a:prstGeom>
          <a:noFill/>
        </p:spPr>
        <p:txBody>
          <a:bodyPr wrap="square" rtlCol="0">
            <a:spAutoFit/>
          </a:bodyPr>
          <a:lstStyle/>
          <a:p>
            <a:pPr>
              <a:lnSpc>
                <a:spcPts val="1600"/>
              </a:lnSpc>
            </a:pPr>
            <a:r>
              <a:rPr lang="en-US" sz="1200" dirty="0" smtClean="0">
                <a:solidFill>
                  <a:schemeClr val="bg1"/>
                </a:solidFill>
                <a:latin typeface="Open Sans" pitchFamily="34" charset="0"/>
                <a:ea typeface="Open Sans" pitchFamily="34" charset="0"/>
                <a:cs typeface="Open Sans" pitchFamily="34" charset="0"/>
              </a:rPr>
              <a:t>Because no one else in the industry can offer the following:</a:t>
            </a:r>
            <a:endParaRPr lang="en-US" sz="1200" dirty="0" smtClean="0">
              <a:solidFill>
                <a:schemeClr val="bg1"/>
              </a:solidFill>
              <a:latin typeface="Open Sans" pitchFamily="34" charset="0"/>
              <a:ea typeface="Open Sans" pitchFamily="34" charset="0"/>
              <a:cs typeface="Open Sans" pitchFamily="34" charset="0"/>
            </a:endParaRPr>
          </a:p>
        </p:txBody>
      </p:sp>
      <p:sp>
        <p:nvSpPr>
          <p:cNvPr id="13" name="TextBox 12"/>
          <p:cNvSpPr txBox="1"/>
          <p:nvPr/>
        </p:nvSpPr>
        <p:spPr>
          <a:xfrm>
            <a:off x="5029200" y="1078084"/>
            <a:ext cx="4038600" cy="3195747"/>
          </a:xfrm>
          <a:prstGeom prst="rect">
            <a:avLst/>
          </a:prstGeom>
          <a:noFill/>
        </p:spPr>
        <p:txBody>
          <a:bodyPr wrap="square" rtlCol="0">
            <a:spAutoFit/>
          </a:bodyPr>
          <a:lstStyle/>
          <a:p>
            <a:pPr>
              <a:lnSpc>
                <a:spcPts val="1600"/>
              </a:lnSpc>
            </a:pPr>
            <a:r>
              <a:rPr lang="en-US" sz="1200" dirty="0" smtClean="0">
                <a:solidFill>
                  <a:schemeClr val="bg1"/>
                </a:solidFill>
                <a:latin typeface="Open Sans" pitchFamily="34" charset="0"/>
                <a:ea typeface="Open Sans" pitchFamily="34" charset="0"/>
                <a:cs typeface="Open Sans" pitchFamily="34" charset="0"/>
              </a:rPr>
              <a:t>›   </a:t>
            </a:r>
            <a:r>
              <a:rPr lang="en-US" sz="1200" dirty="0" smtClean="0">
                <a:solidFill>
                  <a:schemeClr val="bg1"/>
                </a:solidFill>
                <a:latin typeface="Open Sans Semibold" pitchFamily="34" charset="0"/>
                <a:ea typeface="Open Sans Semibold" pitchFamily="34" charset="0"/>
                <a:cs typeface="Open Sans Semibold" pitchFamily="34" charset="0"/>
              </a:rPr>
              <a:t>Affordability</a:t>
            </a:r>
            <a:r>
              <a:rPr lang="en-US" sz="1200" dirty="0" smtClean="0">
                <a:solidFill>
                  <a:schemeClr val="bg1"/>
                </a:solidFill>
                <a:latin typeface="Open Sans" pitchFamily="34" charset="0"/>
                <a:ea typeface="Open Sans" pitchFamily="34" charset="0"/>
                <a:cs typeface="Open Sans" pitchFamily="34" charset="0"/>
              </a:rPr>
              <a:t>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Cutting edge technology at reasonable prices.</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endParaRPr lang="en-US" sz="1200" dirty="0" smtClean="0">
              <a:solidFill>
                <a:schemeClr val="bg1"/>
              </a:solidFill>
              <a:latin typeface="Open Sans" pitchFamily="34" charset="0"/>
              <a:ea typeface="Open Sans" pitchFamily="34" charset="0"/>
              <a:cs typeface="Open Sans" pitchFamily="34" charset="0"/>
            </a:endParaRPr>
          </a:p>
          <a:p>
            <a:pPr>
              <a:lnSpc>
                <a:spcPts val="1800"/>
              </a:lnSpc>
            </a:pPr>
            <a:r>
              <a:rPr lang="en-US" sz="1200" dirty="0" smtClean="0">
                <a:solidFill>
                  <a:schemeClr val="bg1"/>
                </a:solidFill>
                <a:latin typeface="Open Sans" pitchFamily="34" charset="0"/>
                <a:ea typeface="Open Sans" pitchFamily="34" charset="0"/>
                <a:cs typeface="Open Sans" pitchFamily="34" charset="0"/>
              </a:rPr>
              <a:t>›   </a:t>
            </a:r>
            <a:r>
              <a:rPr lang="en-US" sz="1200" dirty="0" smtClean="0">
                <a:solidFill>
                  <a:schemeClr val="bg1"/>
                </a:solidFill>
                <a:latin typeface="Open Sans Semibold" pitchFamily="34" charset="0"/>
                <a:ea typeface="Open Sans Semibold" pitchFamily="34" charset="0"/>
                <a:cs typeface="Open Sans Semibold" pitchFamily="34" charset="0"/>
              </a:rPr>
              <a:t>Scalability </a:t>
            </a:r>
            <a:endParaRPr lang="en-US" sz="1200" dirty="0" smtClean="0">
              <a:solidFill>
                <a:schemeClr val="bg1"/>
              </a:solidFill>
              <a:latin typeface="Open Sans Semibold" pitchFamily="34" charset="0"/>
              <a:ea typeface="Open Sans Semibold" pitchFamily="34" charset="0"/>
              <a:cs typeface="Open Sans Semibold"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Ability to flex hosting plans in sync with the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increasing needs of the website.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a:t>
            </a:r>
            <a:r>
              <a:rPr lang="en-US" sz="1200" dirty="0" smtClean="0">
                <a:solidFill>
                  <a:schemeClr val="bg1"/>
                </a:solidFill>
                <a:latin typeface="Open Sans Semibold" pitchFamily="34" charset="0"/>
                <a:ea typeface="Open Sans Semibold" pitchFamily="34" charset="0"/>
                <a:cs typeface="Open Sans Semibold" pitchFamily="34" charset="0"/>
              </a:rPr>
              <a:t>Reliability </a:t>
            </a:r>
            <a:endParaRPr lang="en-US" sz="1200" dirty="0" smtClean="0">
              <a:solidFill>
                <a:schemeClr val="bg1"/>
              </a:solidFill>
              <a:latin typeface="Open Sans Semibold" pitchFamily="34" charset="0"/>
              <a:ea typeface="Open Sans Semibold" pitchFamily="34" charset="0"/>
              <a:cs typeface="Open Sans Semibold"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The 24/7 technical support is prompt and never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lets your  website down.</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a:t>
            </a:r>
            <a:r>
              <a:rPr lang="en-US" sz="1200" dirty="0" smtClean="0">
                <a:solidFill>
                  <a:schemeClr val="bg1"/>
                </a:solidFill>
                <a:latin typeface="Open Sans Semibold" pitchFamily="34" charset="0"/>
                <a:ea typeface="Open Sans Semibold" pitchFamily="34" charset="0"/>
                <a:cs typeface="Open Sans Semibold" pitchFamily="34" charset="0"/>
              </a:rPr>
              <a:t>Trustworthy </a:t>
            </a:r>
            <a:endParaRPr lang="en-US" sz="1200" dirty="0" smtClean="0">
              <a:solidFill>
                <a:schemeClr val="bg1"/>
              </a:solidFill>
              <a:latin typeface="Open Sans Semibold" pitchFamily="34" charset="0"/>
              <a:ea typeface="Open Sans Semibold" pitchFamily="34" charset="0"/>
              <a:cs typeface="Open Sans Semibold"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Your website remains far from the risks of being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hacked as  the company is certified secure by the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likes of McAfee.</a:t>
            </a:r>
            <a:endParaRPr lang="en-US" sz="1200" dirty="0">
              <a:solidFill>
                <a:schemeClr val="bg1"/>
              </a:solidFill>
              <a:latin typeface="Open Sans" pitchFamily="34" charset="0"/>
              <a:ea typeface="Open Sans" pitchFamily="34" charset="0"/>
              <a:cs typeface="Open Sans" pitchFamily="34" charset="0"/>
            </a:endParaRPr>
          </a:p>
        </p:txBody>
      </p:sp>
      <p:pic>
        <p:nvPicPr>
          <p:cNvPr id="14" name="Picture 13" descr="logo.png">
            <a:hlinkClick r:id="rId1"/>
          </p:cNvPr>
          <p:cNvPicPr>
            <a:picLocks noChangeAspect="1"/>
          </p:cNvPicPr>
          <p:nvPr/>
        </p:nvPicPr>
        <p:blipFill>
          <a:blip r:embed="rId2"/>
          <a:stretch>
            <a:fillRect/>
          </a:stretch>
        </p:blipFill>
        <p:spPr>
          <a:xfrm>
            <a:off x="304800" y="4705350"/>
            <a:ext cx="1238250" cy="257175"/>
          </a:xfrm>
          <a:prstGeom prst="rect">
            <a:avLst/>
          </a:prstGeom>
        </p:spPr>
      </p:pic>
      <p:sp>
        <p:nvSpPr>
          <p:cNvPr id="15" name="TextBox 14"/>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0" y="0"/>
            <a:ext cx="4648200" cy="5143500"/>
          </a:xfrm>
          <a:prstGeom prst="rect">
            <a:avLst/>
          </a:prstGeom>
          <a:solidFill>
            <a:srgbClr val="F3B51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Isosceles Triangle 2"/>
          <p:cNvSpPr/>
          <p:nvPr/>
        </p:nvSpPr>
        <p:spPr>
          <a:xfrm rot="5400000">
            <a:off x="4539907" y="2473216"/>
            <a:ext cx="228600" cy="197070"/>
          </a:xfrm>
          <a:prstGeom prst="triangle">
            <a:avLst/>
          </a:prstGeom>
          <a:solidFill>
            <a:srgbClr val="E025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0" y="0"/>
            <a:ext cx="4572000" cy="5143500"/>
          </a:xfrm>
          <a:prstGeom prst="rect">
            <a:avLst/>
          </a:prstGeom>
          <a:solidFill>
            <a:srgbClr val="E02536"/>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9" name="TextBox 8"/>
          <p:cNvSpPr txBox="1"/>
          <p:nvPr/>
        </p:nvSpPr>
        <p:spPr>
          <a:xfrm>
            <a:off x="356508" y="2244625"/>
            <a:ext cx="3970564" cy="708125"/>
          </a:xfrm>
          <a:prstGeom prst="rect">
            <a:avLst/>
          </a:prstGeom>
          <a:noFill/>
        </p:spPr>
        <p:txBody>
          <a:bodyPr wrap="square" rtlCol="0">
            <a:spAutoFit/>
          </a:bodyPr>
          <a:lstStyle/>
          <a:p>
            <a:r>
              <a:rPr lang="en-US" sz="4000" b="1" dirty="0" smtClean="0">
                <a:solidFill>
                  <a:schemeClr val="bg1"/>
                </a:solidFill>
                <a:latin typeface="Georgia" pitchFamily="18" charset="0"/>
                <a:ea typeface="Arvo" pitchFamily="2" charset="0"/>
              </a:rPr>
              <a:t>CONCLUSION</a:t>
            </a:r>
            <a:endParaRPr lang="en-US" sz="4000" b="1" dirty="0">
              <a:solidFill>
                <a:schemeClr val="bg1"/>
              </a:solidFill>
              <a:latin typeface="Georgia" pitchFamily="18" charset="0"/>
              <a:ea typeface="Arvo" pitchFamily="2" charset="0"/>
            </a:endParaRPr>
          </a:p>
        </p:txBody>
      </p:sp>
      <p:pic>
        <p:nvPicPr>
          <p:cNvPr id="11" name="Picture 10" descr="bulb.png"/>
          <p:cNvPicPr>
            <a:picLocks noChangeAspect="1"/>
          </p:cNvPicPr>
          <p:nvPr/>
        </p:nvPicPr>
        <p:blipFill>
          <a:blip r:embed="rId1"/>
          <a:stretch>
            <a:fillRect/>
          </a:stretch>
        </p:blipFill>
        <p:spPr>
          <a:xfrm>
            <a:off x="5486400" y="5197"/>
            <a:ext cx="2743200" cy="3522519"/>
          </a:xfrm>
          <a:prstGeom prst="rect">
            <a:avLst/>
          </a:prstGeom>
        </p:spPr>
      </p:pic>
      <p:sp>
        <p:nvSpPr>
          <p:cNvPr id="12" name="TextBox 11"/>
          <p:cNvSpPr txBox="1"/>
          <p:nvPr/>
        </p:nvSpPr>
        <p:spPr>
          <a:xfrm>
            <a:off x="4953000" y="3486150"/>
            <a:ext cx="3886200" cy="997709"/>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No matter what your business offers, when it comes to websites, minimalism is the new cool.</a:t>
            </a:r>
            <a:endParaRPr lang="en-US" sz="1200" dirty="0" smtClean="0">
              <a:solidFill>
                <a:schemeClr val="bg1"/>
              </a:solidFill>
              <a:latin typeface="Open Sans" pitchFamily="34" charset="0"/>
              <a:ea typeface="Open Sans" pitchFamily="34" charset="0"/>
              <a:cs typeface="Open Sans" pitchFamily="34" charset="0"/>
            </a:endParaRPr>
          </a:p>
          <a:p>
            <a:pPr>
              <a:lnSpc>
                <a:spcPts val="1800"/>
              </a:lnSpc>
            </a:pPr>
            <a:r>
              <a:rPr lang="en-US" sz="1200" dirty="0" smtClean="0">
                <a:solidFill>
                  <a:schemeClr val="bg1"/>
                </a:solidFill>
                <a:latin typeface="Open Sans" pitchFamily="34" charset="0"/>
                <a:ea typeface="Open Sans" pitchFamily="34" charset="0"/>
                <a:cs typeface="Open Sans" pitchFamily="34" charset="0"/>
              </a:rPr>
              <a:t>So get rid of all the excess content and elements to make your website ready for a “Flat” overhaul!</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3" name="Picture 12" descr="logo.png">
            <a:hlinkClick r:id="rId2"/>
          </p:cNvPr>
          <p:cNvPicPr>
            <a:picLocks noChangeAspect="1"/>
          </p:cNvPicPr>
          <p:nvPr/>
        </p:nvPicPr>
        <p:blipFill>
          <a:blip r:embed="rId3"/>
          <a:stretch>
            <a:fillRect/>
          </a:stretch>
        </p:blipFill>
        <p:spPr>
          <a:xfrm>
            <a:off x="304800" y="4705350"/>
            <a:ext cx="1238250" cy="257175"/>
          </a:xfrm>
          <a:prstGeom prst="rect">
            <a:avLst/>
          </a:prstGeom>
        </p:spPr>
      </p:pic>
      <p:sp>
        <p:nvSpPr>
          <p:cNvPr id="10" name="TextBox 9"/>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4572000" cy="5143500"/>
          </a:xfrm>
          <a:prstGeom prst="rect">
            <a:avLst/>
          </a:prstGeom>
          <a:solidFill>
            <a:srgbClr val="FCB33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8" name="Rectangle 7"/>
          <p:cNvSpPr/>
          <p:nvPr/>
        </p:nvSpPr>
        <p:spPr>
          <a:xfrm>
            <a:off x="4572000" y="0"/>
            <a:ext cx="4648200" cy="5143500"/>
          </a:xfrm>
          <a:prstGeom prst="rect">
            <a:avLst/>
          </a:prstGeom>
          <a:solidFill>
            <a:srgbClr val="D34D5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Isosceles Triangle 8"/>
          <p:cNvSpPr/>
          <p:nvPr/>
        </p:nvSpPr>
        <p:spPr>
          <a:xfrm rot="5400000">
            <a:off x="4539907" y="2473216"/>
            <a:ext cx="228600" cy="197069"/>
          </a:xfrm>
          <a:prstGeom prst="triangle">
            <a:avLst/>
          </a:prstGeom>
          <a:solidFill>
            <a:srgbClr val="FCB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609600" y="1907719"/>
            <a:ext cx="3543300" cy="1464183"/>
          </a:xfrm>
          <a:prstGeom prst="rect">
            <a:avLst/>
          </a:prstGeom>
          <a:noFill/>
        </p:spPr>
        <p:txBody>
          <a:bodyPr wrap="square" rtlCol="0">
            <a:spAutoFit/>
          </a:bodyPr>
          <a:lstStyle/>
          <a:p>
            <a:pPr>
              <a:lnSpc>
                <a:spcPts val="5200"/>
              </a:lnSpc>
            </a:pPr>
            <a:r>
              <a:rPr lang="en-US" sz="6400" b="1" dirty="0" smtClean="0">
                <a:solidFill>
                  <a:schemeClr val="bg1"/>
                </a:solidFill>
                <a:latin typeface="Georgia" pitchFamily="18" charset="0"/>
                <a:ea typeface="Arvo" pitchFamily="2" charset="0"/>
              </a:rPr>
              <a:t>TREND</a:t>
            </a:r>
            <a:endParaRPr lang="en-US" sz="6400" b="1" dirty="0" smtClean="0">
              <a:solidFill>
                <a:schemeClr val="bg1"/>
              </a:solidFill>
              <a:latin typeface="Georgia" pitchFamily="18" charset="0"/>
              <a:ea typeface="Arvo" pitchFamily="2" charset="0"/>
            </a:endParaRPr>
          </a:p>
          <a:p>
            <a:pPr>
              <a:lnSpc>
                <a:spcPts val="5200"/>
              </a:lnSpc>
            </a:pPr>
            <a:r>
              <a:rPr lang="en-US" sz="6900" dirty="0" smtClean="0">
                <a:solidFill>
                  <a:schemeClr val="bg1"/>
                </a:solidFill>
                <a:latin typeface="Georgia" pitchFamily="18" charset="0"/>
                <a:ea typeface="Arvo" pitchFamily="2" charset="0"/>
              </a:rPr>
              <a:t>ALERT!</a:t>
            </a:r>
            <a:endParaRPr lang="en-US" sz="6900" dirty="0" smtClean="0">
              <a:latin typeface="Georgia" pitchFamily="18" charset="0"/>
              <a:ea typeface="Arvo" pitchFamily="2" charset="0"/>
            </a:endParaRPr>
          </a:p>
        </p:txBody>
      </p:sp>
      <p:pic>
        <p:nvPicPr>
          <p:cNvPr id="11" name="Picture 10" descr="trendalert_graphic.png"/>
          <p:cNvPicPr>
            <a:picLocks noChangeAspect="1"/>
          </p:cNvPicPr>
          <p:nvPr/>
        </p:nvPicPr>
        <p:blipFill>
          <a:blip r:embed="rId1"/>
          <a:stretch>
            <a:fillRect/>
          </a:stretch>
        </p:blipFill>
        <p:spPr>
          <a:xfrm>
            <a:off x="4903033" y="209550"/>
            <a:ext cx="4317167" cy="4114800"/>
          </a:xfrm>
          <a:prstGeom prst="rect">
            <a:avLst/>
          </a:prstGeom>
        </p:spPr>
      </p:pic>
      <p:sp>
        <p:nvSpPr>
          <p:cNvPr id="14" name="TextBox 13"/>
          <p:cNvSpPr txBox="1"/>
          <p:nvPr/>
        </p:nvSpPr>
        <p:spPr>
          <a:xfrm>
            <a:off x="6256564" y="3241222"/>
            <a:ext cx="1981200" cy="743858"/>
          </a:xfrm>
          <a:prstGeom prst="rect">
            <a:avLst/>
          </a:prstGeom>
          <a:noFill/>
        </p:spPr>
        <p:txBody>
          <a:bodyPr wrap="square" rtlCol="0">
            <a:spAutoFit/>
          </a:bodyPr>
          <a:lstStyle/>
          <a:p>
            <a:pPr>
              <a:lnSpc>
                <a:spcPts val="2500"/>
              </a:lnSpc>
            </a:pPr>
            <a:r>
              <a:rPr lang="en-US" sz="2600" b="1" dirty="0" smtClean="0">
                <a:solidFill>
                  <a:schemeClr val="bg1"/>
                </a:solidFill>
                <a:latin typeface="Open Sans" pitchFamily="34" charset="0"/>
                <a:ea typeface="Open Sans" pitchFamily="34" charset="0"/>
                <a:cs typeface="Open Sans" pitchFamily="34" charset="0"/>
              </a:rPr>
              <a:t>WEB </a:t>
            </a:r>
            <a:endParaRPr lang="en-US" sz="2600" b="1" dirty="0" smtClean="0">
              <a:solidFill>
                <a:schemeClr val="bg1"/>
              </a:solidFill>
              <a:latin typeface="Open Sans" pitchFamily="34" charset="0"/>
              <a:ea typeface="Open Sans" pitchFamily="34" charset="0"/>
              <a:cs typeface="Open Sans" pitchFamily="34" charset="0"/>
            </a:endParaRPr>
          </a:p>
          <a:p>
            <a:pPr>
              <a:lnSpc>
                <a:spcPts val="2500"/>
              </a:lnSpc>
            </a:pPr>
            <a:r>
              <a:rPr lang="en-US" sz="2600" b="1" dirty="0" smtClean="0">
                <a:solidFill>
                  <a:schemeClr val="bg1"/>
                </a:solidFill>
                <a:latin typeface="Open Sans" pitchFamily="34" charset="0"/>
                <a:ea typeface="Open Sans" pitchFamily="34" charset="0"/>
                <a:cs typeface="Open Sans" pitchFamily="34" charset="0"/>
              </a:rPr>
              <a:t>DESIGNS</a:t>
            </a:r>
            <a:endParaRPr lang="en-US" sz="2600" b="1" dirty="0">
              <a:solidFill>
                <a:schemeClr val="bg1"/>
              </a:solidFill>
              <a:latin typeface="Open Sans" pitchFamily="34" charset="0"/>
              <a:ea typeface="Open Sans" pitchFamily="34" charset="0"/>
              <a:cs typeface="Open Sans" pitchFamily="34" charset="0"/>
            </a:endParaRPr>
          </a:p>
        </p:txBody>
      </p:sp>
      <p:sp>
        <p:nvSpPr>
          <p:cNvPr id="15" name="TextBox 14"/>
          <p:cNvSpPr txBox="1"/>
          <p:nvPr/>
        </p:nvSpPr>
        <p:spPr>
          <a:xfrm>
            <a:off x="6264728" y="3867150"/>
            <a:ext cx="2209800" cy="766877"/>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are going FLAT! Minimalism is the new black and you got to wear it!</a:t>
            </a:r>
            <a:endParaRPr lang="en-US" sz="1200" dirty="0" smtClean="0">
              <a:solidFill>
                <a:schemeClr val="bg1"/>
              </a:solidFill>
              <a:latin typeface="Open Sans" pitchFamily="34" charset="0"/>
              <a:ea typeface="Open Sans" pitchFamily="34" charset="0"/>
              <a:cs typeface="Open Sans" pitchFamily="34" charset="0"/>
            </a:endParaRPr>
          </a:p>
        </p:txBody>
      </p:sp>
      <p:pic>
        <p:nvPicPr>
          <p:cNvPr id="16" name="Picture 15" descr="logo.png">
            <a:hlinkClick r:id="rId2"/>
          </p:cNvPr>
          <p:cNvPicPr>
            <a:picLocks noChangeAspect="1"/>
          </p:cNvPicPr>
          <p:nvPr/>
        </p:nvPicPr>
        <p:blipFill>
          <a:blip r:embed="rId3"/>
          <a:stretch>
            <a:fillRect/>
          </a:stretch>
        </p:blipFill>
        <p:spPr>
          <a:xfrm>
            <a:off x="304800" y="4705350"/>
            <a:ext cx="1238250" cy="257175"/>
          </a:xfrm>
          <a:prstGeom prst="rect">
            <a:avLst/>
          </a:prstGeom>
        </p:spPr>
      </p:pic>
      <p:sp>
        <p:nvSpPr>
          <p:cNvPr id="17" name="TextBox 16"/>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E74C3C"/>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1ABC9C"/>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69"/>
          </a:xfrm>
          <a:prstGeom prst="triangle">
            <a:avLst/>
          </a:prstGeom>
          <a:solidFill>
            <a:srgbClr val="E74C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476250" y="1723037"/>
            <a:ext cx="3714750" cy="2003112"/>
          </a:xfrm>
          <a:prstGeom prst="rect">
            <a:avLst/>
          </a:prstGeom>
          <a:noFill/>
        </p:spPr>
        <p:txBody>
          <a:bodyPr wrap="square" rtlCol="0">
            <a:spAutoFit/>
          </a:bodyPr>
          <a:lstStyle/>
          <a:p>
            <a:pPr>
              <a:lnSpc>
                <a:spcPts val="5200"/>
              </a:lnSpc>
            </a:pPr>
            <a:r>
              <a:rPr lang="en-US" sz="6600" dirty="0" smtClean="0">
                <a:solidFill>
                  <a:schemeClr val="bg1"/>
                </a:solidFill>
                <a:latin typeface="Georgia" pitchFamily="18" charset="0"/>
                <a:ea typeface="Arvo" pitchFamily="2" charset="0"/>
              </a:rPr>
              <a:t>FLAT</a:t>
            </a:r>
            <a:endParaRPr lang="en-US" sz="6600" dirty="0" smtClean="0">
              <a:solidFill>
                <a:schemeClr val="bg1"/>
              </a:solidFill>
              <a:latin typeface="Georgia" pitchFamily="18" charset="0"/>
              <a:ea typeface="Arvo" pitchFamily="2" charset="0"/>
            </a:endParaRPr>
          </a:p>
          <a:p>
            <a:pPr>
              <a:lnSpc>
                <a:spcPts val="5200"/>
              </a:lnSpc>
            </a:pPr>
            <a:r>
              <a:rPr lang="en-US" sz="6600" dirty="0" smtClean="0">
                <a:solidFill>
                  <a:schemeClr val="bg1"/>
                </a:solidFill>
                <a:latin typeface="Georgia" pitchFamily="18" charset="0"/>
                <a:ea typeface="Arvo" pitchFamily="2" charset="0"/>
              </a:rPr>
              <a:t>DESIGN</a:t>
            </a:r>
            <a:endParaRPr lang="en-US" sz="6600" dirty="0" smtClean="0">
              <a:solidFill>
                <a:schemeClr val="bg1"/>
              </a:solidFill>
              <a:latin typeface="Georgia" pitchFamily="18" charset="0"/>
              <a:ea typeface="Arvo" pitchFamily="2" charset="0"/>
            </a:endParaRPr>
          </a:p>
          <a:p>
            <a:pPr>
              <a:lnSpc>
                <a:spcPts val="4500"/>
              </a:lnSpc>
            </a:pPr>
            <a:r>
              <a:rPr lang="en-US" sz="6600" dirty="0" smtClean="0">
                <a:solidFill>
                  <a:schemeClr val="bg1"/>
                </a:solidFill>
                <a:latin typeface="Georgia" pitchFamily="18" charset="0"/>
                <a:ea typeface="Arvo" pitchFamily="2" charset="0"/>
              </a:rPr>
              <a:t>101</a:t>
            </a:r>
            <a:endParaRPr lang="en-US" sz="6600" dirty="0">
              <a:latin typeface="Georgia" pitchFamily="18" charset="0"/>
              <a:ea typeface="Arvo" pitchFamily="2" charset="0"/>
            </a:endParaRPr>
          </a:p>
        </p:txBody>
      </p:sp>
      <p:pic>
        <p:nvPicPr>
          <p:cNvPr id="8" name="Picture 7" descr="101_graphic.png"/>
          <p:cNvPicPr>
            <a:picLocks noChangeAspect="1"/>
          </p:cNvPicPr>
          <p:nvPr/>
        </p:nvPicPr>
        <p:blipFill>
          <a:blip r:embed="rId1"/>
          <a:stretch>
            <a:fillRect/>
          </a:stretch>
        </p:blipFill>
        <p:spPr>
          <a:xfrm>
            <a:off x="5334000" y="590550"/>
            <a:ext cx="3330676" cy="2581274"/>
          </a:xfrm>
          <a:prstGeom prst="rect">
            <a:avLst/>
          </a:prstGeom>
        </p:spPr>
      </p:pic>
      <p:sp>
        <p:nvSpPr>
          <p:cNvPr id="9" name="TextBox 8"/>
          <p:cNvSpPr txBox="1"/>
          <p:nvPr/>
        </p:nvSpPr>
        <p:spPr>
          <a:xfrm>
            <a:off x="5334000" y="3028950"/>
            <a:ext cx="3657600" cy="1752600"/>
          </a:xfrm>
          <a:prstGeom prst="rect">
            <a:avLst/>
          </a:prstGeom>
          <a:noFill/>
        </p:spPr>
        <p:txBody>
          <a:bodyPr wrap="square" rtlCol="0">
            <a:spAutoFit/>
          </a:bodyPr>
          <a:lstStyle/>
          <a:p>
            <a:pPr>
              <a:lnSpc>
                <a:spcPts val="1600"/>
              </a:lnSpc>
            </a:pPr>
            <a:r>
              <a:rPr lang="en-US" sz="1200" dirty="0" smtClean="0">
                <a:solidFill>
                  <a:schemeClr val="bg1"/>
                </a:solidFill>
                <a:latin typeface="Open Sans" pitchFamily="34" charset="0"/>
                <a:ea typeface="Open Sans" pitchFamily="34" charset="0"/>
                <a:cs typeface="Open Sans" pitchFamily="34" charset="0"/>
              </a:rPr>
              <a:t>›   Flat design is a minimalistic approach to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designing that focuses primarily on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usability.</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It consists of using bright colors, spacing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and two dimensional (flat) illustrations as </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elements.</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Microsoft was one of the first to apply this</a:t>
            </a:r>
            <a:endParaRPr lang="en-US" sz="1200" dirty="0" smtClean="0">
              <a:solidFill>
                <a:schemeClr val="bg1"/>
              </a:solidFill>
              <a:latin typeface="Open Sans" pitchFamily="34" charset="0"/>
              <a:ea typeface="Open Sans" pitchFamily="34" charset="0"/>
              <a:cs typeface="Open Sans" pitchFamily="34" charset="0"/>
            </a:endParaRPr>
          </a:p>
          <a:p>
            <a:pPr>
              <a:lnSpc>
                <a:spcPts val="1600"/>
              </a:lnSpc>
            </a:pPr>
            <a:r>
              <a:rPr lang="en-US" sz="1200" dirty="0" smtClean="0">
                <a:solidFill>
                  <a:schemeClr val="bg1"/>
                </a:solidFill>
                <a:latin typeface="Open Sans" pitchFamily="34" charset="0"/>
                <a:ea typeface="Open Sans" pitchFamily="34" charset="0"/>
                <a:cs typeface="Open Sans" pitchFamily="34" charset="0"/>
              </a:rPr>
              <a:t>    design to its interface.</a:t>
            </a:r>
            <a:endParaRPr lang="en-US" sz="1200" dirty="0">
              <a:solidFill>
                <a:schemeClr val="bg1"/>
              </a:solidFill>
              <a:latin typeface="Open Sans" pitchFamily="34" charset="0"/>
              <a:ea typeface="Open Sans" pitchFamily="34" charset="0"/>
              <a:cs typeface="Open Sans" pitchFamily="34" charset="0"/>
            </a:endParaRPr>
          </a:p>
        </p:txBody>
      </p:sp>
      <p:pic>
        <p:nvPicPr>
          <p:cNvPr id="10" name="Picture 9" descr="logo.png">
            <a:hlinkClick r:id="rId2"/>
          </p:cNvPr>
          <p:cNvPicPr>
            <a:picLocks noChangeAspect="1"/>
          </p:cNvPicPr>
          <p:nvPr/>
        </p:nvPicPr>
        <p:blipFill>
          <a:blip r:embed="rId3"/>
          <a:stretch>
            <a:fillRect/>
          </a:stretch>
        </p:blipFill>
        <p:spPr>
          <a:xfrm>
            <a:off x="304800" y="4705350"/>
            <a:ext cx="1238250" cy="257175"/>
          </a:xfrm>
          <a:prstGeom prst="rect">
            <a:avLst/>
          </a:prstGeom>
        </p:spPr>
      </p:pic>
      <p:sp>
        <p:nvSpPr>
          <p:cNvPr id="12" name="TextBox 11"/>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EE5461"/>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84D0D7"/>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EE5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571500" y="1725206"/>
            <a:ext cx="3238500" cy="1913344"/>
          </a:xfrm>
          <a:prstGeom prst="rect">
            <a:avLst/>
          </a:prstGeom>
          <a:noFill/>
        </p:spPr>
        <p:txBody>
          <a:bodyPr wrap="square" rtlCol="0">
            <a:spAutoFit/>
          </a:bodyPr>
          <a:lstStyle/>
          <a:p>
            <a:pPr>
              <a:lnSpc>
                <a:spcPts val="5200"/>
              </a:lnSpc>
            </a:pPr>
            <a:r>
              <a:rPr lang="en-US" sz="6600" dirty="0" smtClean="0">
                <a:solidFill>
                  <a:schemeClr val="bg1"/>
                </a:solidFill>
                <a:latin typeface="Georgia" pitchFamily="18" charset="0"/>
                <a:ea typeface="Arvo" pitchFamily="2" charset="0"/>
              </a:rPr>
              <a:t>FLAT</a:t>
            </a:r>
            <a:endParaRPr lang="en-US" sz="6600" dirty="0" smtClean="0">
              <a:solidFill>
                <a:schemeClr val="bg1"/>
              </a:solidFill>
              <a:latin typeface="Georgia" pitchFamily="18" charset="0"/>
              <a:ea typeface="Arvo" pitchFamily="2" charset="0"/>
            </a:endParaRPr>
          </a:p>
          <a:p>
            <a:pPr>
              <a:lnSpc>
                <a:spcPts val="5200"/>
              </a:lnSpc>
            </a:pPr>
            <a:r>
              <a:rPr lang="en-US" sz="6000" dirty="0" smtClean="0">
                <a:solidFill>
                  <a:schemeClr val="bg1"/>
                </a:solidFill>
                <a:latin typeface="Georgia" pitchFamily="18" charset="0"/>
                <a:ea typeface="Arvo" pitchFamily="2" charset="0"/>
              </a:rPr>
              <a:t>DESIGN</a:t>
            </a:r>
            <a:endParaRPr lang="en-US" sz="6000" dirty="0" smtClean="0">
              <a:solidFill>
                <a:schemeClr val="bg1"/>
              </a:solidFill>
              <a:latin typeface="Georgia" pitchFamily="18" charset="0"/>
              <a:ea typeface="Arvo" pitchFamily="2" charset="0"/>
            </a:endParaRPr>
          </a:p>
          <a:p>
            <a:pPr>
              <a:lnSpc>
                <a:spcPts val="3500"/>
              </a:lnSpc>
            </a:pPr>
            <a:r>
              <a:rPr lang="en-US" sz="4000" b="1" dirty="0" smtClean="0">
                <a:solidFill>
                  <a:schemeClr val="bg1"/>
                </a:solidFill>
                <a:latin typeface="Georgia" pitchFamily="18" charset="0"/>
                <a:ea typeface="Arvo" pitchFamily="2" charset="0"/>
              </a:rPr>
              <a:t>BUT WHY?</a:t>
            </a:r>
            <a:endParaRPr lang="en-US" sz="4000" b="1" dirty="0" smtClean="0">
              <a:latin typeface="Georgia" pitchFamily="18" charset="0"/>
              <a:ea typeface="Arvo" pitchFamily="2" charset="0"/>
            </a:endParaRPr>
          </a:p>
        </p:txBody>
      </p:sp>
      <p:pic>
        <p:nvPicPr>
          <p:cNvPr id="15" name="Picture 14" descr="graphic.png"/>
          <p:cNvPicPr>
            <a:picLocks noChangeAspect="1"/>
          </p:cNvPicPr>
          <p:nvPr/>
        </p:nvPicPr>
        <p:blipFill>
          <a:blip r:embed="rId1"/>
          <a:stretch>
            <a:fillRect/>
          </a:stretch>
        </p:blipFill>
        <p:spPr>
          <a:xfrm>
            <a:off x="4876800" y="1047750"/>
            <a:ext cx="4027590" cy="2925967"/>
          </a:xfrm>
          <a:prstGeom prst="rect">
            <a:avLst/>
          </a:prstGeom>
        </p:spPr>
      </p:pic>
      <p:pic>
        <p:nvPicPr>
          <p:cNvPr id="9" name="Picture 8" descr="box1.png"/>
          <p:cNvPicPr>
            <a:picLocks noChangeAspect="1"/>
          </p:cNvPicPr>
          <p:nvPr/>
        </p:nvPicPr>
        <p:blipFill>
          <a:blip r:embed="rId2"/>
          <a:stretch>
            <a:fillRect/>
          </a:stretch>
        </p:blipFill>
        <p:spPr>
          <a:xfrm>
            <a:off x="4849270" y="438150"/>
            <a:ext cx="3075530" cy="1295400"/>
          </a:xfrm>
          <a:prstGeom prst="rect">
            <a:avLst/>
          </a:prstGeom>
        </p:spPr>
      </p:pic>
      <p:sp>
        <p:nvSpPr>
          <p:cNvPr id="10" name="TextBox 9"/>
          <p:cNvSpPr txBox="1"/>
          <p:nvPr/>
        </p:nvSpPr>
        <p:spPr>
          <a:xfrm>
            <a:off x="4860472" y="438150"/>
            <a:ext cx="3048000" cy="997709"/>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..because the all out flashy websites are no longer pleasing! And people really don’t have the time to go through a content heavy page.</a:t>
            </a:r>
            <a:endParaRPr lang="en-US" sz="1200" dirty="0">
              <a:solidFill>
                <a:schemeClr val="bg1"/>
              </a:solidFill>
              <a:latin typeface="Open Sans" pitchFamily="34" charset="0"/>
              <a:ea typeface="Open Sans" pitchFamily="34" charset="0"/>
              <a:cs typeface="Open Sans" pitchFamily="34" charset="0"/>
            </a:endParaRPr>
          </a:p>
        </p:txBody>
      </p:sp>
      <p:pic>
        <p:nvPicPr>
          <p:cNvPr id="11" name="Picture 10" descr="box2.png"/>
          <p:cNvPicPr>
            <a:picLocks noChangeAspect="1"/>
          </p:cNvPicPr>
          <p:nvPr/>
        </p:nvPicPr>
        <p:blipFill>
          <a:blip r:embed="rId3"/>
          <a:stretch>
            <a:fillRect/>
          </a:stretch>
        </p:blipFill>
        <p:spPr>
          <a:xfrm>
            <a:off x="5382669" y="3409950"/>
            <a:ext cx="3075531" cy="1295400"/>
          </a:xfrm>
          <a:prstGeom prst="rect">
            <a:avLst/>
          </a:prstGeom>
        </p:spPr>
      </p:pic>
      <p:sp>
        <p:nvSpPr>
          <p:cNvPr id="14" name="TextBox 13"/>
          <p:cNvSpPr txBox="1"/>
          <p:nvPr/>
        </p:nvSpPr>
        <p:spPr>
          <a:xfrm>
            <a:off x="5342164" y="3689687"/>
            <a:ext cx="3200400" cy="1015663"/>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A flat design forces you to not only minimize the colors on your website, but also the elements to keep it neat and tidy! Exactly what a user wants these days.</a:t>
            </a:r>
            <a:endParaRPr lang="en-US" sz="1200" dirty="0">
              <a:solidFill>
                <a:schemeClr val="bg1"/>
              </a:solidFill>
              <a:latin typeface="Open Sans" pitchFamily="34" charset="0"/>
              <a:ea typeface="Open Sans" pitchFamily="34" charset="0"/>
              <a:cs typeface="Open Sans" pitchFamily="34" charset="0"/>
            </a:endParaRPr>
          </a:p>
        </p:txBody>
      </p:sp>
      <p:pic>
        <p:nvPicPr>
          <p:cNvPr id="13" name="Picture 12" descr="logo.png">
            <a:hlinkClick r:id="rId4"/>
          </p:cNvPr>
          <p:cNvPicPr>
            <a:picLocks noChangeAspect="1"/>
          </p:cNvPicPr>
          <p:nvPr/>
        </p:nvPicPr>
        <p:blipFill>
          <a:blip r:embed="rId5"/>
          <a:stretch>
            <a:fillRect/>
          </a:stretch>
        </p:blipFill>
        <p:spPr>
          <a:xfrm>
            <a:off x="304800" y="4705350"/>
            <a:ext cx="1238250" cy="257175"/>
          </a:xfrm>
          <a:prstGeom prst="rect">
            <a:avLst/>
          </a:prstGeom>
        </p:spPr>
      </p:pic>
      <p:sp>
        <p:nvSpPr>
          <p:cNvPr id="17" name="TextBox 16"/>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95C93C"/>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E43726"/>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95C9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962025" y="1858735"/>
            <a:ext cx="2647950" cy="1477328"/>
          </a:xfrm>
          <a:prstGeom prst="rect">
            <a:avLst/>
          </a:prstGeom>
          <a:noFill/>
        </p:spPr>
        <p:txBody>
          <a:bodyPr wrap="square" rtlCol="0">
            <a:spAutoFit/>
          </a:bodyPr>
          <a:lstStyle/>
          <a:p>
            <a:pPr>
              <a:lnSpc>
                <a:spcPts val="5400"/>
              </a:lnSpc>
            </a:pPr>
            <a:r>
              <a:rPr lang="en-US" sz="5800" dirty="0" smtClean="0">
                <a:solidFill>
                  <a:schemeClr val="bg1"/>
                </a:solidFill>
                <a:latin typeface="Georgia" pitchFamily="18" charset="0"/>
                <a:ea typeface="Arvo" pitchFamily="2" charset="0"/>
              </a:rPr>
              <a:t>ICON</a:t>
            </a:r>
            <a:endParaRPr lang="en-US" sz="5800" dirty="0" smtClean="0">
              <a:solidFill>
                <a:schemeClr val="bg1"/>
              </a:solidFill>
              <a:latin typeface="Georgia" pitchFamily="18" charset="0"/>
              <a:ea typeface="Arvo" pitchFamily="2" charset="0"/>
            </a:endParaRPr>
          </a:p>
          <a:p>
            <a:pPr>
              <a:lnSpc>
                <a:spcPts val="5400"/>
              </a:lnSpc>
            </a:pPr>
            <a:r>
              <a:rPr lang="en-US" sz="6400" b="1" spc="50" dirty="0" smtClean="0">
                <a:solidFill>
                  <a:schemeClr val="bg1"/>
                </a:solidFill>
                <a:latin typeface="Georgia" pitchFamily="18" charset="0"/>
                <a:ea typeface="Arvo" pitchFamily="2" charset="0"/>
              </a:rPr>
              <a:t>FLAT</a:t>
            </a:r>
            <a:endParaRPr lang="en-US" sz="6400" b="1" spc="50" dirty="0" smtClean="0">
              <a:latin typeface="Georgia" pitchFamily="18" charset="0"/>
              <a:ea typeface="Arvo" pitchFamily="2" charset="0"/>
            </a:endParaRPr>
          </a:p>
        </p:txBody>
      </p:sp>
      <p:pic>
        <p:nvPicPr>
          <p:cNvPr id="9" name="Picture 8" descr="vs.png"/>
          <p:cNvPicPr>
            <a:picLocks noChangeAspect="1"/>
          </p:cNvPicPr>
          <p:nvPr/>
        </p:nvPicPr>
        <p:blipFill>
          <a:blip r:embed="rId1"/>
          <a:stretch>
            <a:fillRect/>
          </a:stretch>
        </p:blipFill>
        <p:spPr>
          <a:xfrm>
            <a:off x="2955472" y="1945822"/>
            <a:ext cx="419483" cy="465364"/>
          </a:xfrm>
          <a:prstGeom prst="rect">
            <a:avLst/>
          </a:prstGeom>
        </p:spPr>
      </p:pic>
      <p:pic>
        <p:nvPicPr>
          <p:cNvPr id="10" name="Picture 9" descr="board.png"/>
          <p:cNvPicPr>
            <a:picLocks noChangeAspect="1"/>
          </p:cNvPicPr>
          <p:nvPr/>
        </p:nvPicPr>
        <p:blipFill>
          <a:blip r:embed="rId2"/>
          <a:stretch>
            <a:fillRect/>
          </a:stretch>
        </p:blipFill>
        <p:spPr>
          <a:xfrm>
            <a:off x="4900866" y="895350"/>
            <a:ext cx="3990468" cy="2562225"/>
          </a:xfrm>
          <a:prstGeom prst="rect">
            <a:avLst/>
          </a:prstGeom>
        </p:spPr>
      </p:pic>
      <p:sp>
        <p:nvSpPr>
          <p:cNvPr id="11" name="TextBox 10"/>
          <p:cNvSpPr txBox="1"/>
          <p:nvPr/>
        </p:nvSpPr>
        <p:spPr>
          <a:xfrm>
            <a:off x="5486400" y="3739243"/>
            <a:ext cx="3124200" cy="990015"/>
          </a:xfrm>
          <a:prstGeom prst="rect">
            <a:avLst/>
          </a:prstGeom>
          <a:noFill/>
        </p:spPr>
        <p:txBody>
          <a:bodyPr wrap="square" rtlCol="0">
            <a:spAutoFit/>
          </a:bodyPr>
          <a:lstStyle/>
          <a:p>
            <a:pPr>
              <a:lnSpc>
                <a:spcPts val="3500"/>
              </a:lnSpc>
            </a:pPr>
            <a:r>
              <a:rPr lang="en-US" sz="4800" dirty="0" smtClean="0">
                <a:solidFill>
                  <a:schemeClr val="bg1"/>
                </a:solidFill>
                <a:latin typeface="Georgia" pitchFamily="18" charset="0"/>
                <a:ea typeface="Arvo" pitchFamily="2" charset="0"/>
              </a:rPr>
              <a:t>Flat Wins</a:t>
            </a:r>
            <a:r>
              <a:rPr lang="en-US" sz="4000" dirty="0" smtClean="0">
                <a:solidFill>
                  <a:schemeClr val="bg1"/>
                </a:solidFill>
                <a:latin typeface="Georgia" pitchFamily="18" charset="0"/>
                <a:ea typeface="Arvo" pitchFamily="2" charset="0"/>
              </a:rPr>
              <a:t> </a:t>
            </a:r>
            <a:endParaRPr lang="en-US" sz="4000" dirty="0" smtClean="0">
              <a:solidFill>
                <a:schemeClr val="bg1"/>
              </a:solidFill>
              <a:latin typeface="Georgia" pitchFamily="18" charset="0"/>
              <a:ea typeface="Arvo" pitchFamily="2" charset="0"/>
            </a:endParaRPr>
          </a:p>
          <a:p>
            <a:pPr>
              <a:lnSpc>
                <a:spcPts val="3500"/>
              </a:lnSpc>
            </a:pPr>
            <a:r>
              <a:rPr lang="en-US" sz="3600" dirty="0" smtClean="0">
                <a:solidFill>
                  <a:schemeClr val="bg1"/>
                </a:solidFill>
                <a:latin typeface="Georgia" pitchFamily="18" charset="0"/>
                <a:ea typeface="Arvo" pitchFamily="2" charset="0"/>
              </a:rPr>
              <a:t>Hands Down!</a:t>
            </a:r>
            <a:endParaRPr lang="en-US" sz="3600" dirty="0">
              <a:solidFill>
                <a:schemeClr val="bg1"/>
              </a:solidFill>
              <a:latin typeface="Georgia" pitchFamily="18" charset="0"/>
              <a:ea typeface="Arvo" pitchFamily="2" charset="0"/>
            </a:endParaRPr>
          </a:p>
        </p:txBody>
      </p:sp>
      <p:pic>
        <p:nvPicPr>
          <p:cNvPr id="12" name="Picture 11" descr="star.png"/>
          <p:cNvPicPr>
            <a:picLocks noChangeAspect="1"/>
          </p:cNvPicPr>
          <p:nvPr/>
        </p:nvPicPr>
        <p:blipFill>
          <a:blip r:embed="rId3"/>
          <a:stretch>
            <a:fillRect/>
          </a:stretch>
        </p:blipFill>
        <p:spPr>
          <a:xfrm>
            <a:off x="8240782" y="3562350"/>
            <a:ext cx="369818" cy="361950"/>
          </a:xfrm>
          <a:prstGeom prst="rect">
            <a:avLst/>
          </a:prstGeom>
        </p:spPr>
      </p:pic>
      <p:pic>
        <p:nvPicPr>
          <p:cNvPr id="13" name="Picture 12" descr="logo.png">
            <a:hlinkClick r:id="rId4"/>
          </p:cNvPr>
          <p:cNvPicPr>
            <a:picLocks noChangeAspect="1"/>
          </p:cNvPicPr>
          <p:nvPr/>
        </p:nvPicPr>
        <p:blipFill>
          <a:blip r:embed="rId5"/>
          <a:stretch>
            <a:fillRect/>
          </a:stretch>
        </p:blipFill>
        <p:spPr>
          <a:xfrm>
            <a:off x="304800" y="4705350"/>
            <a:ext cx="1238250" cy="257175"/>
          </a:xfrm>
          <a:prstGeom prst="rect">
            <a:avLst/>
          </a:prstGeom>
        </p:spPr>
      </p:pic>
      <p:sp>
        <p:nvSpPr>
          <p:cNvPr id="15" name="TextBox 14"/>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E9573F"/>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41C3D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FANTA_GRAPHIC.png"/>
          <p:cNvPicPr>
            <a:picLocks noChangeAspect="1"/>
          </p:cNvPicPr>
          <p:nvPr/>
        </p:nvPicPr>
        <p:blipFill>
          <a:blip r:embed="rId1"/>
          <a:stretch>
            <a:fillRect/>
          </a:stretch>
        </p:blipFill>
        <p:spPr>
          <a:xfrm>
            <a:off x="4649593" y="590550"/>
            <a:ext cx="4342007" cy="3714750"/>
          </a:xfrm>
          <a:prstGeom prst="rect">
            <a:avLst/>
          </a:prstGeom>
        </p:spPr>
      </p:pic>
      <p:sp>
        <p:nvSpPr>
          <p:cNvPr id="4" name="Isosceles Triangle 3"/>
          <p:cNvSpPr/>
          <p:nvPr/>
        </p:nvSpPr>
        <p:spPr>
          <a:xfrm rot="5400000">
            <a:off x="4523579" y="2473216"/>
            <a:ext cx="228600" cy="197070"/>
          </a:xfrm>
          <a:prstGeom prst="triangle">
            <a:avLst/>
          </a:prstGeom>
          <a:solidFill>
            <a:srgbClr val="E957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p:cNvGrpSpPr/>
          <p:nvPr/>
        </p:nvGrpSpPr>
        <p:grpSpPr>
          <a:xfrm>
            <a:off x="838200" y="1995335"/>
            <a:ext cx="2971800" cy="1579920"/>
            <a:chOff x="838200" y="1858735"/>
            <a:chExt cx="2971800" cy="1579920"/>
          </a:xfrm>
        </p:grpSpPr>
        <p:sp>
          <p:nvSpPr>
            <p:cNvPr id="5" name="TextBox 4"/>
            <p:cNvSpPr txBox="1"/>
            <p:nvPr/>
          </p:nvSpPr>
          <p:spPr>
            <a:xfrm>
              <a:off x="838200" y="1858735"/>
              <a:ext cx="2971800" cy="1579920"/>
            </a:xfrm>
            <a:prstGeom prst="rect">
              <a:avLst/>
            </a:prstGeom>
            <a:noFill/>
          </p:spPr>
          <p:txBody>
            <a:bodyPr wrap="square" rtlCol="0">
              <a:spAutoFit/>
            </a:bodyPr>
            <a:lstStyle/>
            <a:p>
              <a:pPr>
                <a:lnSpc>
                  <a:spcPts val="5200"/>
                </a:lnSpc>
              </a:pPr>
              <a:r>
                <a:rPr lang="en-US" sz="6000" dirty="0" smtClean="0">
                  <a:solidFill>
                    <a:schemeClr val="bg1"/>
                  </a:solidFill>
                  <a:latin typeface="Georgia" pitchFamily="18" charset="0"/>
                  <a:ea typeface="Arvo" pitchFamily="2" charset="0"/>
                </a:rPr>
                <a:t>HERE’S</a:t>
              </a:r>
              <a:endParaRPr lang="en-US" sz="6000" dirty="0" smtClean="0">
                <a:solidFill>
                  <a:schemeClr val="bg1"/>
                </a:solidFill>
                <a:latin typeface="Georgia" pitchFamily="18" charset="0"/>
                <a:ea typeface="Arvo" pitchFamily="2" charset="0"/>
              </a:endParaRPr>
            </a:p>
            <a:p>
              <a:pPr>
                <a:lnSpc>
                  <a:spcPts val="1200"/>
                </a:lnSpc>
              </a:pPr>
              <a:r>
                <a:rPr lang="en-US" sz="2100" b="1" spc="30" dirty="0" smtClean="0">
                  <a:solidFill>
                    <a:schemeClr val="bg1"/>
                  </a:solidFill>
                  <a:latin typeface="Georgia" pitchFamily="18" charset="0"/>
                  <a:ea typeface="Arvo" pitchFamily="2" charset="0"/>
                </a:rPr>
                <a:t>HOW YOU CAN GO</a:t>
              </a:r>
              <a:endParaRPr lang="en-US" sz="2100" b="1" spc="30" dirty="0" smtClean="0">
                <a:solidFill>
                  <a:schemeClr val="bg1"/>
                </a:solidFill>
                <a:latin typeface="Georgia" pitchFamily="18" charset="0"/>
                <a:ea typeface="Arvo" pitchFamily="2" charset="0"/>
              </a:endParaRPr>
            </a:p>
            <a:p>
              <a:pPr>
                <a:lnSpc>
                  <a:spcPts val="5200"/>
                </a:lnSpc>
              </a:pPr>
              <a:endParaRPr lang="en-US" sz="6000" dirty="0" smtClean="0">
                <a:solidFill>
                  <a:schemeClr val="bg1"/>
                </a:solidFill>
                <a:latin typeface="Georgia" pitchFamily="18" charset="0"/>
                <a:ea typeface="Arvo" pitchFamily="2" charset="0"/>
              </a:endParaRPr>
            </a:p>
          </p:txBody>
        </p:sp>
        <p:sp>
          <p:nvSpPr>
            <p:cNvPr id="9" name="TextBox 8"/>
            <p:cNvSpPr txBox="1"/>
            <p:nvPr/>
          </p:nvSpPr>
          <p:spPr>
            <a:xfrm>
              <a:off x="2590800" y="2646715"/>
              <a:ext cx="1219200" cy="461665"/>
            </a:xfrm>
            <a:prstGeom prst="rect">
              <a:avLst/>
            </a:prstGeom>
            <a:noFill/>
          </p:spPr>
          <p:txBody>
            <a:bodyPr wrap="square" rtlCol="0">
              <a:spAutoFit/>
            </a:bodyPr>
            <a:lstStyle/>
            <a:p>
              <a:r>
                <a:rPr lang="en-US" sz="2400" b="1" dirty="0" smtClean="0">
                  <a:solidFill>
                    <a:schemeClr val="bg1"/>
                  </a:solidFill>
                  <a:latin typeface="Georgia" pitchFamily="18" charset="0"/>
                  <a:ea typeface="Arvo" pitchFamily="2" charset="0"/>
                </a:rPr>
                <a:t>FLAT!</a:t>
              </a:r>
              <a:endParaRPr lang="en-US" sz="2400" b="1" dirty="0">
                <a:solidFill>
                  <a:schemeClr val="bg1"/>
                </a:solidFill>
                <a:latin typeface="Georgia" pitchFamily="18" charset="0"/>
                <a:ea typeface="Arvo" pitchFamily="2" charset="0"/>
              </a:endParaRPr>
            </a:p>
          </p:txBody>
        </p:sp>
        <p:sp>
          <p:nvSpPr>
            <p:cNvPr id="12" name="TextBox 11"/>
            <p:cNvSpPr txBox="1"/>
            <p:nvPr/>
          </p:nvSpPr>
          <p:spPr>
            <a:xfrm>
              <a:off x="866776" y="2663750"/>
              <a:ext cx="2028824" cy="400110"/>
            </a:xfrm>
            <a:prstGeom prst="rect">
              <a:avLst/>
            </a:prstGeom>
            <a:noFill/>
          </p:spPr>
          <p:txBody>
            <a:bodyPr wrap="square" rtlCol="0">
              <a:spAutoFit/>
            </a:bodyPr>
            <a:lstStyle/>
            <a:p>
              <a:r>
                <a:rPr lang="en-US" sz="2000" i="1" spc="80" dirty="0" smtClean="0">
                  <a:solidFill>
                    <a:schemeClr val="bg1"/>
                  </a:solidFill>
                  <a:latin typeface="Georgia" pitchFamily="18" charset="0"/>
                </a:rPr>
                <a:t>Fantabulously</a:t>
              </a:r>
              <a:endParaRPr lang="en-US" sz="2000" i="1" spc="80" dirty="0">
                <a:solidFill>
                  <a:schemeClr val="bg1"/>
                </a:solidFill>
                <a:latin typeface="Georgia" pitchFamily="18" charset="0"/>
              </a:endParaRPr>
            </a:p>
          </p:txBody>
        </p:sp>
      </p:grpSp>
      <p:pic>
        <p:nvPicPr>
          <p:cNvPr id="14" name="Picture 13" descr="logo.png">
            <a:hlinkClick r:id="rId2"/>
          </p:cNvPr>
          <p:cNvPicPr>
            <a:picLocks noChangeAspect="1"/>
          </p:cNvPicPr>
          <p:nvPr/>
        </p:nvPicPr>
        <p:blipFill>
          <a:blip r:embed="rId3"/>
          <a:stretch>
            <a:fillRect/>
          </a:stretch>
        </p:blipFill>
        <p:spPr>
          <a:xfrm>
            <a:off x="304800" y="4705350"/>
            <a:ext cx="1238250" cy="257175"/>
          </a:xfrm>
          <a:prstGeom prst="rect">
            <a:avLst/>
          </a:prstGeom>
        </p:spPr>
      </p:pic>
      <p:sp>
        <p:nvSpPr>
          <p:cNvPr id="16" name="TextBox 15"/>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96C93E"/>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F04F2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96C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533400" y="1669445"/>
            <a:ext cx="3733800" cy="2121505"/>
          </a:xfrm>
          <a:prstGeom prst="rect">
            <a:avLst/>
          </a:prstGeom>
          <a:noFill/>
        </p:spPr>
        <p:txBody>
          <a:bodyPr wrap="square" rtlCol="0">
            <a:spAutoFit/>
          </a:bodyPr>
          <a:lstStyle/>
          <a:p>
            <a:pPr>
              <a:lnSpc>
                <a:spcPts val="5200"/>
              </a:lnSpc>
            </a:pPr>
            <a:r>
              <a:rPr lang="en-US" sz="5400" b="1" dirty="0" smtClean="0">
                <a:solidFill>
                  <a:schemeClr val="bg1"/>
                </a:solidFill>
                <a:latin typeface="Georgia" pitchFamily="18" charset="0"/>
                <a:ea typeface="Arvo" pitchFamily="2" charset="0"/>
              </a:rPr>
              <a:t>MAKE IT</a:t>
            </a:r>
            <a:endParaRPr lang="en-US" sz="5400" b="1" dirty="0" smtClean="0">
              <a:solidFill>
                <a:schemeClr val="bg1"/>
              </a:solidFill>
              <a:latin typeface="Georgia" pitchFamily="18" charset="0"/>
              <a:ea typeface="Arvo" pitchFamily="2" charset="0"/>
            </a:endParaRPr>
          </a:p>
          <a:p>
            <a:pPr>
              <a:lnSpc>
                <a:spcPts val="3500"/>
              </a:lnSpc>
            </a:pPr>
            <a:r>
              <a:rPr lang="en-US" sz="4800" b="1" dirty="0" smtClean="0">
                <a:solidFill>
                  <a:schemeClr val="bg1"/>
                </a:solidFill>
                <a:latin typeface="Georgia" pitchFamily="18" charset="0"/>
                <a:ea typeface="Arvo" pitchFamily="2" charset="0"/>
              </a:rPr>
              <a:t>BRIGHT</a:t>
            </a:r>
            <a:r>
              <a:rPr lang="en-US" sz="4800" b="1" spc="300" dirty="0" smtClean="0">
                <a:solidFill>
                  <a:schemeClr val="bg1"/>
                </a:solidFill>
                <a:latin typeface="Georgia" pitchFamily="18" charset="0"/>
                <a:ea typeface="Arvo" pitchFamily="2" charset="0"/>
              </a:rPr>
              <a:t>&amp;</a:t>
            </a:r>
            <a:endParaRPr lang="en-US" sz="4800" b="1" spc="300" dirty="0" smtClean="0">
              <a:solidFill>
                <a:schemeClr val="bg1"/>
              </a:solidFill>
              <a:latin typeface="Georgia" pitchFamily="18" charset="0"/>
              <a:ea typeface="Arvo" pitchFamily="2" charset="0"/>
            </a:endParaRPr>
          </a:p>
          <a:p>
            <a:pPr>
              <a:lnSpc>
                <a:spcPts val="7000"/>
              </a:lnSpc>
            </a:pPr>
            <a:r>
              <a:rPr lang="en-US" sz="8000" b="1" spc="300" dirty="0" smtClean="0">
                <a:solidFill>
                  <a:schemeClr val="bg1"/>
                </a:solidFill>
                <a:latin typeface="Georgia" pitchFamily="18" charset="0"/>
                <a:ea typeface="Arvo" pitchFamily="2" charset="0"/>
              </a:rPr>
              <a:t>BOLD</a:t>
            </a:r>
            <a:endParaRPr lang="en-US" sz="8000" dirty="0" smtClean="0">
              <a:solidFill>
                <a:schemeClr val="bg1"/>
              </a:solidFill>
              <a:latin typeface="Georgia" pitchFamily="18" charset="0"/>
              <a:ea typeface="Arvo" pitchFamily="2" charset="0"/>
            </a:endParaRPr>
          </a:p>
        </p:txBody>
      </p:sp>
      <p:pic>
        <p:nvPicPr>
          <p:cNvPr id="13" name="Picture 12" descr="bold_graphic.png"/>
          <p:cNvPicPr>
            <a:picLocks noChangeAspect="1"/>
          </p:cNvPicPr>
          <p:nvPr/>
        </p:nvPicPr>
        <p:blipFill>
          <a:blip r:embed="rId1"/>
          <a:stretch>
            <a:fillRect/>
          </a:stretch>
        </p:blipFill>
        <p:spPr>
          <a:xfrm>
            <a:off x="5246292" y="1086901"/>
            <a:ext cx="3440508" cy="2627849"/>
          </a:xfrm>
          <a:prstGeom prst="rect">
            <a:avLst/>
          </a:prstGeom>
        </p:spPr>
      </p:pic>
      <p:sp>
        <p:nvSpPr>
          <p:cNvPr id="14" name="TextBox 13"/>
          <p:cNvSpPr txBox="1"/>
          <p:nvPr/>
        </p:nvSpPr>
        <p:spPr>
          <a:xfrm>
            <a:off x="5398692" y="285750"/>
            <a:ext cx="3048000" cy="766877"/>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The signature element of a Flat Web Design is Bright, Bold Colors. So create a lot of Colorful Panels!</a:t>
            </a:r>
            <a:endParaRPr lang="en-US" sz="1200" dirty="0">
              <a:solidFill>
                <a:schemeClr val="bg1"/>
              </a:solidFill>
              <a:latin typeface="Open Sans" pitchFamily="34" charset="0"/>
              <a:ea typeface="Open Sans" pitchFamily="34" charset="0"/>
              <a:cs typeface="Open Sans" pitchFamily="34" charset="0"/>
            </a:endParaRPr>
          </a:p>
        </p:txBody>
      </p:sp>
      <p:pic>
        <p:nvPicPr>
          <p:cNvPr id="16" name="Picture 15" descr="link.png">
            <a:hlinkClick r:id="rId2"/>
          </p:cNvPr>
          <p:cNvPicPr>
            <a:picLocks noChangeAspect="1"/>
          </p:cNvPicPr>
          <p:nvPr/>
        </p:nvPicPr>
        <p:blipFill>
          <a:blip r:embed="rId3"/>
          <a:stretch>
            <a:fillRect/>
          </a:stretch>
        </p:blipFill>
        <p:spPr>
          <a:xfrm>
            <a:off x="6598775" y="4348842"/>
            <a:ext cx="990600" cy="155050"/>
          </a:xfrm>
          <a:prstGeom prst="rect">
            <a:avLst/>
          </a:prstGeom>
        </p:spPr>
      </p:pic>
      <p:sp>
        <p:nvSpPr>
          <p:cNvPr id="15" name="TextBox 14"/>
          <p:cNvSpPr txBox="1"/>
          <p:nvPr/>
        </p:nvSpPr>
        <p:spPr>
          <a:xfrm>
            <a:off x="5393872" y="3804782"/>
            <a:ext cx="3750128" cy="1015663"/>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There are a lot many colors that you can play around with on Photoshop, but you can make life easier by using                           while creating your flat color theme.</a:t>
            </a:r>
            <a:endParaRPr lang="en-US" sz="1200" dirty="0">
              <a:solidFill>
                <a:schemeClr val="bg1"/>
              </a:solidFill>
              <a:latin typeface="Open Sans" pitchFamily="34" charset="0"/>
              <a:ea typeface="Open Sans" pitchFamily="34" charset="0"/>
              <a:cs typeface="Open Sans" pitchFamily="34" charset="0"/>
            </a:endParaRPr>
          </a:p>
        </p:txBody>
      </p:sp>
      <p:pic>
        <p:nvPicPr>
          <p:cNvPr id="12" name="Picture 11" descr="logo.png">
            <a:hlinkClick r:id="rId4"/>
          </p:cNvPr>
          <p:cNvPicPr>
            <a:picLocks noChangeAspect="1"/>
          </p:cNvPicPr>
          <p:nvPr/>
        </p:nvPicPr>
        <p:blipFill>
          <a:blip r:embed="rId5"/>
          <a:stretch>
            <a:fillRect/>
          </a:stretch>
        </p:blipFill>
        <p:spPr>
          <a:xfrm>
            <a:off x="304800" y="4705350"/>
            <a:ext cx="1238250" cy="257175"/>
          </a:xfrm>
          <a:prstGeom prst="rect">
            <a:avLst/>
          </a:prstGeom>
        </p:spPr>
      </p:pic>
      <p:sp>
        <p:nvSpPr>
          <p:cNvPr id="20" name="TextBox 19">
            <a:hlinkClick r:id="rId2"/>
          </p:cNvPr>
          <p:cNvSpPr txBox="1"/>
          <p:nvPr/>
        </p:nvSpPr>
        <p:spPr>
          <a:xfrm>
            <a:off x="6517820" y="4300443"/>
            <a:ext cx="1136850" cy="276999"/>
          </a:xfrm>
          <a:prstGeom prst="rect">
            <a:avLst/>
          </a:prstGeom>
          <a:noFill/>
        </p:spPr>
        <p:txBody>
          <a:bodyPr wrap="none" rtlCol="0">
            <a:spAutoFit/>
          </a:bodyPr>
          <a:lstStyle/>
          <a:p>
            <a:r>
              <a:rPr lang="en-US" sz="1200" dirty="0" smtClean="0">
                <a:solidFill>
                  <a:schemeClr val="bg1"/>
                </a:solidFill>
                <a:latin typeface="Open Sans" pitchFamily="34" charset="0"/>
                <a:ea typeface="Open Sans" pitchFamily="34" charset="0"/>
                <a:cs typeface="Open Sans" pitchFamily="34" charset="0"/>
              </a:rPr>
              <a:t>Flat UI Colors</a:t>
            </a:r>
            <a:endParaRPr lang="en-US" sz="1200" dirty="0">
              <a:latin typeface="Open Sans" pitchFamily="34" charset="0"/>
              <a:ea typeface="Open Sans" pitchFamily="34" charset="0"/>
              <a:cs typeface="Open Sans" pitchFamily="34" charset="0"/>
            </a:endParaRPr>
          </a:p>
        </p:txBody>
      </p:sp>
      <p:sp>
        <p:nvSpPr>
          <p:cNvPr id="17" name="TextBox 16"/>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4572000" cy="5143500"/>
          </a:xfrm>
          <a:prstGeom prst="rect">
            <a:avLst/>
          </a:prstGeom>
          <a:solidFill>
            <a:srgbClr val="F36523"/>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0" dirty="0">
              <a:latin typeface="Rockwell" pitchFamily="18" charset="0"/>
            </a:endParaRPr>
          </a:p>
        </p:txBody>
      </p:sp>
      <p:sp>
        <p:nvSpPr>
          <p:cNvPr id="3" name="Rectangle 2"/>
          <p:cNvSpPr/>
          <p:nvPr/>
        </p:nvSpPr>
        <p:spPr>
          <a:xfrm>
            <a:off x="4572000" y="0"/>
            <a:ext cx="4648200" cy="5143500"/>
          </a:xfrm>
          <a:prstGeom prst="rect">
            <a:avLst/>
          </a:prstGeom>
          <a:solidFill>
            <a:srgbClr val="FBA919"/>
          </a:solidFill>
          <a:ln w="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Isosceles Triangle 3"/>
          <p:cNvSpPr/>
          <p:nvPr/>
        </p:nvSpPr>
        <p:spPr>
          <a:xfrm rot="5400000">
            <a:off x="4539907" y="2473216"/>
            <a:ext cx="228600" cy="197070"/>
          </a:xfrm>
          <a:prstGeom prst="triangle">
            <a:avLst/>
          </a:prstGeom>
          <a:solidFill>
            <a:srgbClr val="F365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457200" y="1813486"/>
            <a:ext cx="3581400" cy="1913344"/>
          </a:xfrm>
          <a:prstGeom prst="rect">
            <a:avLst/>
          </a:prstGeom>
          <a:noFill/>
        </p:spPr>
        <p:txBody>
          <a:bodyPr wrap="square" rtlCol="0">
            <a:spAutoFit/>
          </a:bodyPr>
          <a:lstStyle/>
          <a:p>
            <a:pPr>
              <a:lnSpc>
                <a:spcPts val="5200"/>
              </a:lnSpc>
            </a:pPr>
            <a:r>
              <a:rPr lang="en-US" sz="6600" dirty="0" smtClean="0">
                <a:solidFill>
                  <a:schemeClr val="bg1"/>
                </a:solidFill>
                <a:latin typeface="Georgia" pitchFamily="18" charset="0"/>
                <a:ea typeface="Arvo" pitchFamily="2" charset="0"/>
              </a:rPr>
              <a:t>CREATE</a:t>
            </a:r>
            <a:endParaRPr lang="en-US" sz="6600" dirty="0" smtClean="0">
              <a:solidFill>
                <a:schemeClr val="bg1"/>
              </a:solidFill>
              <a:latin typeface="Georgia" pitchFamily="18" charset="0"/>
              <a:ea typeface="Arvo" pitchFamily="2" charset="0"/>
            </a:endParaRPr>
          </a:p>
          <a:p>
            <a:pPr>
              <a:lnSpc>
                <a:spcPts val="3000"/>
              </a:lnSpc>
            </a:pPr>
            <a:r>
              <a:rPr lang="en-US" sz="3800" spc="50" dirty="0" smtClean="0">
                <a:solidFill>
                  <a:schemeClr val="bg1"/>
                </a:solidFill>
                <a:latin typeface="Georgia" pitchFamily="18" charset="0"/>
                <a:ea typeface="Arvo" pitchFamily="2" charset="0"/>
              </a:rPr>
              <a:t>MULTICOLOR</a:t>
            </a:r>
            <a:endParaRPr lang="en-US" sz="3800" spc="50" dirty="0" smtClean="0">
              <a:solidFill>
                <a:schemeClr val="bg1"/>
              </a:solidFill>
              <a:latin typeface="Georgia" pitchFamily="18" charset="0"/>
              <a:ea typeface="Arvo" pitchFamily="2" charset="0"/>
            </a:endParaRPr>
          </a:p>
          <a:p>
            <a:pPr>
              <a:lnSpc>
                <a:spcPts val="6000"/>
              </a:lnSpc>
            </a:pPr>
            <a:r>
              <a:rPr lang="en-US" sz="6600" dirty="0" smtClean="0">
                <a:solidFill>
                  <a:schemeClr val="bg1"/>
                </a:solidFill>
                <a:latin typeface="Georgia" pitchFamily="18" charset="0"/>
                <a:ea typeface="Arvo" pitchFamily="2" charset="0"/>
              </a:rPr>
              <a:t>PANELS</a:t>
            </a:r>
            <a:endParaRPr lang="en-US" sz="6600" dirty="0" smtClean="0">
              <a:solidFill>
                <a:schemeClr val="bg1"/>
              </a:solidFill>
              <a:latin typeface="Georgia" pitchFamily="18" charset="0"/>
              <a:ea typeface="Arvo" pitchFamily="2" charset="0"/>
            </a:endParaRPr>
          </a:p>
        </p:txBody>
      </p:sp>
      <p:pic>
        <p:nvPicPr>
          <p:cNvPr id="8" name="Picture 7" descr="triplem.png"/>
          <p:cNvPicPr>
            <a:picLocks noChangeAspect="1"/>
          </p:cNvPicPr>
          <p:nvPr/>
        </p:nvPicPr>
        <p:blipFill>
          <a:blip r:embed="rId1"/>
          <a:stretch>
            <a:fillRect/>
          </a:stretch>
        </p:blipFill>
        <p:spPr>
          <a:xfrm>
            <a:off x="4953000" y="971550"/>
            <a:ext cx="3779209" cy="2886075"/>
          </a:xfrm>
          <a:prstGeom prst="rect">
            <a:avLst/>
          </a:prstGeom>
        </p:spPr>
      </p:pic>
      <p:pic>
        <p:nvPicPr>
          <p:cNvPr id="10" name="Picture 9" descr="link2.png"/>
          <p:cNvPicPr>
            <a:picLocks noChangeAspect="1"/>
          </p:cNvPicPr>
          <p:nvPr/>
        </p:nvPicPr>
        <p:blipFill>
          <a:blip r:embed="rId2"/>
          <a:srcRect r="20870"/>
          <a:stretch>
            <a:fillRect/>
          </a:stretch>
        </p:blipFill>
        <p:spPr>
          <a:xfrm>
            <a:off x="5120811" y="832754"/>
            <a:ext cx="739658" cy="182880"/>
          </a:xfrm>
          <a:prstGeom prst="rect">
            <a:avLst/>
          </a:prstGeom>
        </p:spPr>
      </p:pic>
      <p:sp>
        <p:nvSpPr>
          <p:cNvPr id="9" name="TextBox 8"/>
          <p:cNvSpPr txBox="1"/>
          <p:nvPr/>
        </p:nvSpPr>
        <p:spPr>
          <a:xfrm>
            <a:off x="5029200" y="285750"/>
            <a:ext cx="4114800" cy="766877"/>
          </a:xfrm>
          <a:prstGeom prst="rect">
            <a:avLst/>
          </a:prstGeom>
          <a:noFill/>
        </p:spPr>
        <p:txBody>
          <a:bodyPr wrap="square" rtlCol="0">
            <a:spAutoFit/>
          </a:bodyPr>
          <a:lstStyle/>
          <a:p>
            <a:pPr>
              <a:lnSpc>
                <a:spcPts val="1800"/>
              </a:lnSpc>
            </a:pPr>
            <a:r>
              <a:rPr lang="en-US" sz="1200" dirty="0" smtClean="0">
                <a:solidFill>
                  <a:schemeClr val="bg1"/>
                </a:solidFill>
                <a:latin typeface="Open Sans" pitchFamily="34" charset="0"/>
                <a:ea typeface="Open Sans" pitchFamily="34" charset="0"/>
                <a:cs typeface="Open Sans" pitchFamily="34" charset="0"/>
              </a:rPr>
              <a:t>To further enhance the bold look, combine colors to make a beautiful series of background panels, like</a:t>
            </a:r>
            <a:endParaRPr lang="en-US" sz="1200" dirty="0" smtClean="0">
              <a:solidFill>
                <a:schemeClr val="bg1"/>
              </a:solidFill>
              <a:latin typeface="Open Sans" pitchFamily="34" charset="0"/>
              <a:ea typeface="Open Sans" pitchFamily="34" charset="0"/>
              <a:cs typeface="Open Sans" pitchFamily="34" charset="0"/>
            </a:endParaRPr>
          </a:p>
          <a:p>
            <a:pPr>
              <a:lnSpc>
                <a:spcPts val="1800"/>
              </a:lnSpc>
            </a:pPr>
            <a:r>
              <a:rPr lang="en-US" sz="1200" dirty="0" smtClean="0">
                <a:solidFill>
                  <a:schemeClr val="bg1"/>
                </a:solidFill>
                <a:latin typeface="Open Sans" pitchFamily="34" charset="0"/>
                <a:ea typeface="Open Sans" pitchFamily="34" charset="0"/>
                <a:cs typeface="Open Sans" pitchFamily="34" charset="0"/>
              </a:rPr>
              <a:t>                   .</a:t>
            </a:r>
            <a:endParaRPr lang="en-US" sz="1200" dirty="0">
              <a:solidFill>
                <a:schemeClr val="bg1"/>
              </a:solidFill>
              <a:latin typeface="Open Sans" pitchFamily="34" charset="0"/>
              <a:ea typeface="Open Sans" pitchFamily="34" charset="0"/>
              <a:cs typeface="Open Sans" pitchFamily="34" charset="0"/>
            </a:endParaRPr>
          </a:p>
        </p:txBody>
      </p:sp>
      <p:pic>
        <p:nvPicPr>
          <p:cNvPr id="13" name="Picture 12" descr="notepad.png"/>
          <p:cNvPicPr>
            <a:picLocks noChangeAspect="1"/>
          </p:cNvPicPr>
          <p:nvPr/>
        </p:nvPicPr>
        <p:blipFill>
          <a:blip r:embed="rId3"/>
          <a:stretch>
            <a:fillRect/>
          </a:stretch>
        </p:blipFill>
        <p:spPr>
          <a:xfrm>
            <a:off x="5105400" y="3867150"/>
            <a:ext cx="3429000" cy="915471"/>
          </a:xfrm>
          <a:prstGeom prst="rect">
            <a:avLst/>
          </a:prstGeom>
        </p:spPr>
      </p:pic>
      <p:sp>
        <p:nvSpPr>
          <p:cNvPr id="14" name="TextBox 13"/>
          <p:cNvSpPr txBox="1"/>
          <p:nvPr/>
        </p:nvSpPr>
        <p:spPr>
          <a:xfrm>
            <a:off x="5475512" y="4144539"/>
            <a:ext cx="2819400" cy="620683"/>
          </a:xfrm>
          <a:prstGeom prst="rect">
            <a:avLst/>
          </a:prstGeom>
          <a:noFill/>
        </p:spPr>
        <p:txBody>
          <a:bodyPr wrap="square" rtlCol="0">
            <a:spAutoFit/>
          </a:bodyPr>
          <a:lstStyle/>
          <a:p>
            <a:pPr>
              <a:lnSpc>
                <a:spcPts val="1400"/>
              </a:lnSpc>
            </a:pPr>
            <a:r>
              <a:rPr lang="en-US" sz="1000" spc="80" dirty="0" smtClean="0">
                <a:solidFill>
                  <a:srgbClr val="F36523"/>
                </a:solidFill>
                <a:latin typeface="Hand Of Sean" pitchFamily="2" charset="-128"/>
                <a:ea typeface="Hand Of Sean" pitchFamily="2" charset="-128"/>
              </a:rPr>
              <a:t>Note</a:t>
            </a:r>
            <a:endParaRPr lang="en-US" sz="1000" spc="80" dirty="0" smtClean="0">
              <a:solidFill>
                <a:srgbClr val="F36523"/>
              </a:solidFill>
              <a:latin typeface="Hand Of Sean" pitchFamily="2" charset="-128"/>
              <a:ea typeface="Hand Of Sean" pitchFamily="2" charset="-128"/>
            </a:endParaRPr>
          </a:p>
          <a:p>
            <a:pPr>
              <a:lnSpc>
                <a:spcPts val="1400"/>
              </a:lnSpc>
            </a:pPr>
            <a:r>
              <a:rPr lang="en-US" sz="1000" spc="80" dirty="0" smtClean="0">
                <a:solidFill>
                  <a:srgbClr val="034B79"/>
                </a:solidFill>
                <a:latin typeface="Hand Of Sean" pitchFamily="2" charset="-128"/>
                <a:ea typeface="Hand Of Sean" pitchFamily="2" charset="-128"/>
              </a:rPr>
              <a:t>Limit your website’s color palette to a few number of colors.</a:t>
            </a:r>
            <a:endParaRPr lang="en-US" sz="1000" spc="80" dirty="0">
              <a:solidFill>
                <a:srgbClr val="034B79"/>
              </a:solidFill>
              <a:latin typeface="Hand Of Sean" pitchFamily="2" charset="-128"/>
              <a:ea typeface="Hand Of Sean" pitchFamily="2" charset="-128"/>
            </a:endParaRPr>
          </a:p>
        </p:txBody>
      </p:sp>
      <p:pic>
        <p:nvPicPr>
          <p:cNvPr id="15" name="Picture 14" descr="logo.png">
            <a:hlinkClick r:id="rId4"/>
          </p:cNvPr>
          <p:cNvPicPr>
            <a:picLocks noChangeAspect="1"/>
          </p:cNvPicPr>
          <p:nvPr/>
        </p:nvPicPr>
        <p:blipFill>
          <a:blip r:embed="rId5"/>
          <a:stretch>
            <a:fillRect/>
          </a:stretch>
        </p:blipFill>
        <p:spPr>
          <a:xfrm>
            <a:off x="304800" y="4705350"/>
            <a:ext cx="1238250" cy="257175"/>
          </a:xfrm>
          <a:prstGeom prst="rect">
            <a:avLst/>
          </a:prstGeom>
        </p:spPr>
      </p:pic>
      <p:sp>
        <p:nvSpPr>
          <p:cNvPr id="16" name="TextBox 15">
            <a:hlinkClick r:id="rId6"/>
          </p:cNvPr>
          <p:cNvSpPr txBox="1"/>
          <p:nvPr/>
        </p:nvSpPr>
        <p:spPr>
          <a:xfrm>
            <a:off x="5026484" y="770751"/>
            <a:ext cx="914400" cy="276999"/>
          </a:xfrm>
          <a:prstGeom prst="rect">
            <a:avLst/>
          </a:prstGeom>
          <a:noFill/>
        </p:spPr>
        <p:txBody>
          <a:bodyPr wrap="square" rtlCol="0">
            <a:spAutoFit/>
          </a:bodyPr>
          <a:lstStyle/>
          <a:p>
            <a:r>
              <a:rPr lang="en-US" sz="1200" dirty="0" smtClean="0">
                <a:solidFill>
                  <a:schemeClr val="bg1"/>
                </a:solidFill>
                <a:latin typeface="Open Sans" pitchFamily="34" charset="0"/>
                <a:ea typeface="Open Sans" pitchFamily="34" charset="0"/>
                <a:cs typeface="Open Sans" pitchFamily="34" charset="0"/>
              </a:rPr>
              <a:t>TriplAgent</a:t>
            </a:r>
            <a:endParaRPr lang="en-US" sz="1200" dirty="0">
              <a:latin typeface="Open Sans" pitchFamily="34" charset="0"/>
              <a:ea typeface="Open Sans" pitchFamily="34" charset="0"/>
              <a:cs typeface="Open Sans" pitchFamily="34" charset="0"/>
            </a:endParaRPr>
          </a:p>
        </p:txBody>
      </p:sp>
      <p:sp>
        <p:nvSpPr>
          <p:cNvPr id="17" name="TextBox 16"/>
          <p:cNvSpPr txBox="1"/>
          <p:nvPr/>
        </p:nvSpPr>
        <p:spPr>
          <a:xfrm>
            <a:off x="6324600" y="4855518"/>
            <a:ext cx="2895600" cy="230832"/>
          </a:xfrm>
          <a:prstGeom prst="rect">
            <a:avLst/>
          </a:prstGeom>
          <a:noFill/>
        </p:spPr>
        <p:txBody>
          <a:bodyPr wrap="square" rtlCol="0">
            <a:spAutoFit/>
          </a:bodyPr>
          <a:lstStyle/>
          <a:p>
            <a:r>
              <a:rPr lang="en-US" sz="900" dirty="0" smtClean="0">
                <a:solidFill>
                  <a:schemeClr val="bg1"/>
                </a:solidFill>
                <a:latin typeface="Open Sans" pitchFamily="34" charset="0"/>
                <a:ea typeface="Open Sans" pitchFamily="34" charset="0"/>
                <a:cs typeface="Open Sans" pitchFamily="34" charset="0"/>
              </a:rPr>
              <a:t>© 1999 - 2014 IX Web Hosting. All rights reserved.</a:t>
            </a:r>
            <a:endParaRPr lang="en-US" sz="900" dirty="0">
              <a:solidFill>
                <a:schemeClr val="bg1"/>
              </a:solidFill>
              <a:latin typeface="Open Sans" pitchFamily="34" charset="0"/>
              <a:ea typeface="Open Sans" pitchFamily="34" charset="0"/>
              <a:cs typeface="Open Sans"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5276</Words>
  <Application>Kingsoft Office WPP</Application>
  <PresentationFormat>全屏显示(16:9)</PresentationFormat>
  <Paragraphs>237</Paragraphs>
  <Slides>21</Slides>
  <Notes>1</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abc</dc:creator>
  <cp:lastModifiedBy>Administrator</cp:lastModifiedBy>
  <cp:revision>596</cp:revision>
  <dcterms:created xsi:type="dcterms:W3CDTF">2014-02-10T10:41:00Z</dcterms:created>
  <dcterms:modified xsi:type="dcterms:W3CDTF">2016-03-12T02:23:01Z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2052-10.1.0.5554</vt:lpwstr>
  </property>
</Properties>
</file>