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sldIdLst>
    <p:sldId id="256" r:id="rId2"/>
    <p:sldId id="284" r:id="rId3"/>
    <p:sldId id="285" r:id="rId4"/>
    <p:sldId id="257" r:id="rId5"/>
    <p:sldId id="279" r:id="rId6"/>
    <p:sldId id="282" r:id="rId7"/>
    <p:sldId id="283" r:id="rId8"/>
    <p:sldId id="264" r:id="rId9"/>
    <p:sldId id="258" r:id="rId10"/>
    <p:sldId id="286" r:id="rId11"/>
    <p:sldId id="287" r:id="rId12"/>
    <p:sldId id="280" r:id="rId13"/>
    <p:sldId id="263" r:id="rId14"/>
    <p:sldId id="260" r:id="rId15"/>
    <p:sldId id="290" r:id="rId16"/>
    <p:sldId id="293" r:id="rId17"/>
    <p:sldId id="294" r:id="rId18"/>
    <p:sldId id="292" r:id="rId19"/>
    <p:sldId id="289" r:id="rId20"/>
    <p:sldId id="281" r:id="rId21"/>
    <p:sldId id="259" r:id="rId22"/>
    <p:sldId id="265" r:id="rId23"/>
    <p:sldId id="266" r:id="rId24"/>
    <p:sldId id="267" r:id="rId25"/>
    <p:sldId id="268" r:id="rId26"/>
    <p:sldId id="271" r:id="rId27"/>
    <p:sldId id="272" r:id="rId28"/>
    <p:sldId id="269" r:id="rId29"/>
    <p:sldId id="273" r:id="rId30"/>
    <p:sldId id="274" r:id="rId31"/>
    <p:sldId id="275" r:id="rId32"/>
    <p:sldId id="276" r:id="rId33"/>
  </p:sldIdLst>
  <p:sldSz cx="12192000" cy="6858000"/>
  <p:notesSz cx="6858000" cy="9144000"/>
  <p:embeddedFontLst>
    <p:embeddedFont>
      <p:font typeface="微软雅黑 Light" panose="02010600030101010101" charset="-122"/>
      <p:regular r:id="rId34"/>
    </p:embeddedFon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方正兰亭粗黑简体" panose="02010600030101010101" charset="-122"/>
      <p:regular r:id="rId39"/>
    </p:embeddedFont>
    <p:embeddedFont>
      <p:font typeface="微软雅黑" panose="020B0503020204020204" pitchFamily="34" charset="-122"/>
      <p:regular r:id="rId40"/>
      <p:bold r:id="rId41"/>
    </p:embeddedFont>
    <p:embeddedFont>
      <p:font typeface="Calibri Light" panose="020F0302020204030204" pitchFamily="34" charset="0"/>
      <p:regular r:id="rId42"/>
      <p:italic r:id="rId43"/>
    </p:embeddedFont>
    <p:embeddedFont>
      <p:font typeface="方正兰亭特黑_GBK" panose="02000000000000000000" pitchFamily="2" charset="-122"/>
      <p:regular r:id="rId44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DD62"/>
    <a:srgbClr val="FECF22"/>
    <a:srgbClr val="E9B701"/>
    <a:srgbClr val="FED308"/>
    <a:srgbClr val="B7170A"/>
    <a:srgbClr val="CF190C"/>
    <a:srgbClr val="B0160A"/>
    <a:srgbClr val="F01C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317" autoAdjust="0"/>
  </p:normalViewPr>
  <p:slideViewPr>
    <p:cSldViewPr snapToGrid="0">
      <p:cViewPr varScale="1">
        <p:scale>
          <a:sx n="89" d="100"/>
          <a:sy n="89" d="100"/>
        </p:scale>
        <p:origin x="114" y="27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5.fntdata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04207D-4D85-48EB-A0A4-7639CD164B35}" type="datetimeFigureOut">
              <a:rPr lang="zh-CN" altLang="en-US"/>
              <a:pPr>
                <a:defRPr/>
              </a:pPr>
              <a:t>2015/10/13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0415FB-9C5F-4429-9DEA-1DE167D58B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D47CA9-BD00-4C27-A1E0-4B7BD756CDDD}" type="datetimeFigureOut">
              <a:rPr lang="zh-CN" altLang="en-US"/>
              <a:pPr>
                <a:defRPr/>
              </a:pPr>
              <a:t>2015/10/13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14E45-DC58-46B4-8E42-BC6C9EFC9B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1F27A-5223-440A-B46F-F0027F634B8A}" type="datetimeFigureOut">
              <a:rPr lang="zh-CN" altLang="en-US"/>
              <a:pPr>
                <a:defRPr/>
              </a:pPr>
              <a:t>2015/10/13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8530E-B371-4906-BEDF-F347A4D4C1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1367D5-1686-45CA-B8A0-79B353770250}" type="datetimeFigureOut">
              <a:rPr lang="zh-CN" altLang="en-US"/>
              <a:pPr>
                <a:defRPr/>
              </a:pPr>
              <a:t>2015/10/13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93471-2DD3-49F9-9055-4760A0081E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012AB-2D69-4C56-942E-9C0A5E8AA2EC}" type="datetimeFigureOut">
              <a:rPr lang="zh-CN" altLang="en-US"/>
              <a:pPr>
                <a:defRPr/>
              </a:pPr>
              <a:t>2015/10/13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A4AEC-B515-42A4-AD5E-00595AA8D0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8419C5-E1D7-40AF-9ED0-D08F8967EB9A}" type="datetimeFigureOut">
              <a:rPr lang="zh-CN" altLang="en-US"/>
              <a:pPr>
                <a:defRPr/>
              </a:pPr>
              <a:t>2015/10/13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4F637-3A02-4EBC-B695-346115F050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57D892-947B-4E0F-8B92-DD22E3425297}" type="datetimeFigureOut">
              <a:rPr lang="zh-CN" altLang="en-US"/>
              <a:pPr>
                <a:defRPr/>
              </a:pPr>
              <a:t>2015/10/13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259CAC-2F97-4403-985F-120D1BE3B3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1D80FB-F19C-4D8C-8241-70AD8C98F11C}" type="datetimeFigureOut">
              <a:rPr lang="zh-CN" altLang="en-US"/>
              <a:pPr>
                <a:defRPr/>
              </a:pPr>
              <a:t>2015/10/13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2E798A-05F9-439F-8BC2-88B587799C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D828EB-8C9A-4DD1-83FF-CC5A0D39F553}" type="datetimeFigureOut">
              <a:rPr lang="zh-CN" altLang="en-US"/>
              <a:pPr>
                <a:defRPr/>
              </a:pPr>
              <a:t>2015/10/13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6A55B-F949-46D2-AB16-AD464D3282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62A1CC-121E-4B18-874C-440576A51AD1}" type="datetimeFigureOut">
              <a:rPr lang="zh-CN" altLang="en-US"/>
              <a:pPr>
                <a:defRPr/>
              </a:pPr>
              <a:t>2015/10/13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C9A4E-3AFA-4FBB-A8D1-265EAF3300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FE364-0795-4714-98BC-193F3191ACF4}" type="datetimeFigureOut">
              <a:rPr lang="zh-CN" altLang="en-US"/>
              <a:pPr>
                <a:defRPr/>
              </a:pPr>
              <a:t>2015/10/13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34815B-C33C-4116-9C98-43957FB64F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24EB20F-5B59-45C6-96F3-FC448432B804}" type="datetimeFigureOut">
              <a:rPr lang="zh-CN" altLang="en-US"/>
              <a:pPr>
                <a:defRPr/>
              </a:pPr>
              <a:t>2015/10/13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A069EA8-6DE2-451B-8819-E3BF9E08C8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84563" y="1360488"/>
            <a:ext cx="5167312" cy="138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/>
          <p:nvPr/>
        </p:nvSpPr>
        <p:spPr>
          <a:xfrm>
            <a:off x="3483991" y="569133"/>
            <a:ext cx="5262979" cy="110799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alanced" dir="t"/>
            </a:scene3d>
            <a:sp3d>
              <a:bevelB w="38100" h="38100"/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你所不知道的</a:t>
            </a:r>
          </a:p>
        </p:txBody>
      </p:sp>
      <p:sp>
        <p:nvSpPr>
          <p:cNvPr id="3" name="等腰三角形 2"/>
          <p:cNvSpPr/>
          <p:nvPr/>
        </p:nvSpPr>
        <p:spPr>
          <a:xfrm rot="10800000">
            <a:off x="5497513" y="0"/>
            <a:ext cx="1236662" cy="569913"/>
          </a:xfrm>
          <a:prstGeom prst="triangl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3316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5888" y="2705100"/>
            <a:ext cx="11771312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3"/>
          <p:cNvPicPr>
            <a:picLocks noChangeAspect="1"/>
          </p:cNvPicPr>
          <p:nvPr/>
        </p:nvPicPr>
        <p:blipFill>
          <a:blip r:embed="rId2"/>
          <a:srcRect l="3801" b="3915"/>
          <a:stretch>
            <a:fillRect/>
          </a:stretch>
        </p:blipFill>
        <p:spPr bwMode="auto">
          <a:xfrm>
            <a:off x="-14288" y="0"/>
            <a:ext cx="122062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6570663" y="0"/>
            <a:ext cx="5621337" cy="4035425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2497138" y="5951538"/>
            <a:ext cx="2387600" cy="906462"/>
          </a:xfrm>
          <a:prstGeom prst="triangle">
            <a:avLst>
              <a:gd name="adj" fmla="val 46961"/>
            </a:avLst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5400000">
            <a:off x="-2247900" y="2301875"/>
            <a:ext cx="6804025" cy="2308225"/>
          </a:xfrm>
          <a:prstGeom prst="triangl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58113" y="474663"/>
            <a:ext cx="3570287" cy="11080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兰亭特黑_GBK"/>
              </a:rPr>
              <a:t>格鲁出现</a:t>
            </a:r>
            <a:endParaRPr lang="en-US" altLang="zh-CN" sz="660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兰亭特黑_GBK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7999413" y="1468438"/>
            <a:ext cx="30861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5" name="矩形 9"/>
          <p:cNvSpPr>
            <a:spLocks noChangeArrowheads="1"/>
          </p:cNvSpPr>
          <p:nvPr/>
        </p:nvSpPr>
        <p:spPr bwMode="auto">
          <a:xfrm>
            <a:off x="7427913" y="1543050"/>
            <a:ext cx="447357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 Light" charset="-122"/>
                <a:ea typeface="微软雅黑 Light" charset="-122"/>
              </a:rPr>
              <a:t>影片</a:t>
            </a:r>
            <a:r>
              <a:rPr lang="en-US" altLang="zh-CN" sz="2400">
                <a:latin typeface="微软雅黑 Light" charset="-122"/>
                <a:ea typeface="微软雅黑 Light" charset="-122"/>
              </a:rPr>
              <a:t>25</a:t>
            </a:r>
            <a:r>
              <a:rPr lang="zh-CN" altLang="en-US" sz="2400">
                <a:latin typeface="微软雅黑 Light" charset="-122"/>
                <a:ea typeface="微软雅黑 Light" charset="-122"/>
              </a:rPr>
              <a:t>分</a:t>
            </a:r>
            <a:r>
              <a:rPr lang="en-US" altLang="zh-CN" sz="2400">
                <a:latin typeface="微软雅黑 Light" charset="-122"/>
                <a:ea typeface="微软雅黑 Light" charset="-122"/>
              </a:rPr>
              <a:t>48</a:t>
            </a:r>
            <a:r>
              <a:rPr lang="zh-CN" altLang="en-US" sz="2400">
                <a:latin typeface="微软雅黑 Light" charset="-122"/>
                <a:ea typeface="微软雅黑 Light" charset="-122"/>
              </a:rPr>
              <a:t>秒时，格鲁和他妈妈出现。奈安内博士正在向年轻的格鲁展示他的最新发明</a:t>
            </a:r>
            <a:r>
              <a:rPr lang="en-US" altLang="zh-CN" sz="2400">
                <a:latin typeface="微软雅黑 Light" charset="-122"/>
                <a:ea typeface="微软雅黑 Light" charset="-122"/>
              </a:rPr>
              <a:t>——</a:t>
            </a:r>
            <a:r>
              <a:rPr lang="zh-CN" altLang="en-US" sz="2400">
                <a:latin typeface="微软雅黑 Light" charset="-122"/>
                <a:ea typeface="微软雅黑 Light" charset="-122"/>
              </a:rPr>
              <a:t>冷冻射线枪。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73088"/>
            <a:ext cx="12192000" cy="628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椭圆 5"/>
          <p:cNvSpPr/>
          <p:nvPr/>
        </p:nvSpPr>
        <p:spPr>
          <a:xfrm>
            <a:off x="0" y="1597025"/>
            <a:ext cx="3076575" cy="3076575"/>
          </a:xfrm>
          <a:prstGeom prst="ellipse">
            <a:avLst/>
          </a:prstGeom>
          <a:solidFill>
            <a:srgbClr val="FED308"/>
          </a:solidFill>
          <a:ln>
            <a:solidFill>
              <a:srgbClr val="FED3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568825" y="0"/>
            <a:ext cx="3065463" cy="3065463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050338" y="1520825"/>
            <a:ext cx="3152775" cy="3152775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3557" name="组合 9"/>
          <p:cNvGrpSpPr>
            <a:grpSpLocks/>
          </p:cNvGrpSpPr>
          <p:nvPr/>
        </p:nvGrpSpPr>
        <p:grpSpPr bwMode="auto">
          <a:xfrm>
            <a:off x="4311650" y="5584825"/>
            <a:ext cx="3568700" cy="1108075"/>
            <a:chOff x="542775" y="1592664"/>
            <a:chExt cx="3570208" cy="1107996"/>
          </a:xfrm>
        </p:grpSpPr>
        <p:sp>
          <p:nvSpPr>
            <p:cNvPr id="11" name="矩形 10"/>
            <p:cNvSpPr/>
            <p:nvPr/>
          </p:nvSpPr>
          <p:spPr>
            <a:xfrm>
              <a:off x="542775" y="1592664"/>
              <a:ext cx="3570208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6600">
                  <a:solidFill>
                    <a:srgbClr val="FED308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方正兰亭特黑_GBK"/>
                </a:rPr>
                <a:t>其他彩蛋</a:t>
              </a:r>
              <a:endParaRPr lang="en-US" altLang="zh-CN" sz="6600">
                <a:solidFill>
                  <a:srgbClr val="FED3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兰亭特黑_GBK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800059" y="2640339"/>
              <a:ext cx="3085816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558" name="组合 16"/>
          <p:cNvGrpSpPr>
            <a:grpSpLocks/>
          </p:cNvGrpSpPr>
          <p:nvPr/>
        </p:nvGrpSpPr>
        <p:grpSpPr bwMode="auto">
          <a:xfrm>
            <a:off x="201613" y="2446338"/>
            <a:ext cx="2646362" cy="830262"/>
            <a:chOff x="201336" y="2650428"/>
            <a:chExt cx="2646878" cy="830997"/>
          </a:xfrm>
        </p:grpSpPr>
        <p:sp>
          <p:nvSpPr>
            <p:cNvPr id="14" name="矩形 13"/>
            <p:cNvSpPr/>
            <p:nvPr/>
          </p:nvSpPr>
          <p:spPr>
            <a:xfrm>
              <a:off x="201336" y="2650428"/>
              <a:ext cx="2646878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80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方正兰亭特黑_GBK"/>
                </a:rPr>
                <a:t>竞选广告</a:t>
              </a:r>
              <a:endParaRPr lang="en-US" altLang="zh-CN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兰亭特黑_GBK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315658" y="3481425"/>
              <a:ext cx="2326140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559" name="组合 17"/>
          <p:cNvGrpSpPr>
            <a:grpSpLocks/>
          </p:cNvGrpSpPr>
          <p:nvPr/>
        </p:nvGrpSpPr>
        <p:grpSpPr bwMode="auto">
          <a:xfrm>
            <a:off x="4886325" y="765175"/>
            <a:ext cx="2327275" cy="831850"/>
            <a:chOff x="315558" y="2650428"/>
            <a:chExt cx="2326042" cy="830997"/>
          </a:xfrm>
        </p:grpSpPr>
        <p:sp>
          <p:nvSpPr>
            <p:cNvPr id="19" name="矩形 18"/>
            <p:cNvSpPr/>
            <p:nvPr/>
          </p:nvSpPr>
          <p:spPr>
            <a:xfrm>
              <a:off x="509130" y="2650428"/>
              <a:ext cx="2030923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80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方正兰亭特黑_GBK"/>
                </a:rPr>
                <a:t>下午茶</a:t>
              </a:r>
              <a:endParaRPr lang="en-US" altLang="zh-CN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兰亭特黑_GBK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315558" y="3481425"/>
              <a:ext cx="2326042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560" name="组合 20"/>
          <p:cNvGrpSpPr>
            <a:grpSpLocks/>
          </p:cNvGrpSpPr>
          <p:nvPr/>
        </p:nvGrpSpPr>
        <p:grpSpPr bwMode="auto">
          <a:xfrm>
            <a:off x="9315450" y="2446338"/>
            <a:ext cx="2646363" cy="830262"/>
            <a:chOff x="201335" y="2650428"/>
            <a:chExt cx="2646878" cy="830997"/>
          </a:xfrm>
        </p:grpSpPr>
        <p:sp>
          <p:nvSpPr>
            <p:cNvPr id="22" name="矩形 21"/>
            <p:cNvSpPr/>
            <p:nvPr/>
          </p:nvSpPr>
          <p:spPr>
            <a:xfrm>
              <a:off x="201335" y="2650428"/>
              <a:ext cx="2646878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80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方正兰亭特黑_GBK"/>
                </a:rPr>
                <a:t>结尾彩蛋</a:t>
              </a:r>
              <a:endParaRPr lang="en-US" altLang="zh-CN" sz="4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兰亭特黑_GBK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315657" y="3481425"/>
              <a:ext cx="2326141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561" name="矩形 23"/>
          <p:cNvSpPr>
            <a:spLocks noChangeArrowheads="1"/>
          </p:cNvSpPr>
          <p:nvPr/>
        </p:nvSpPr>
        <p:spPr bwMode="auto">
          <a:xfrm>
            <a:off x="315913" y="3387725"/>
            <a:ext cx="232568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 Light" charset="-122"/>
                <a:ea typeface="微软雅黑 Light" charset="-122"/>
              </a:rPr>
              <a:t>纽约码头的广告</a:t>
            </a:r>
          </a:p>
        </p:txBody>
      </p:sp>
      <p:sp>
        <p:nvSpPr>
          <p:cNvPr id="23562" name="矩形 24"/>
          <p:cNvSpPr>
            <a:spLocks noChangeArrowheads="1"/>
          </p:cNvSpPr>
          <p:nvPr/>
        </p:nvSpPr>
        <p:spPr bwMode="auto">
          <a:xfrm>
            <a:off x="4656138" y="1641475"/>
            <a:ext cx="29860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 Light" charset="-122"/>
                <a:ea typeface="微软雅黑 Light" charset="-122"/>
              </a:rPr>
              <a:t>吐槽英国人喝下午茶</a:t>
            </a:r>
          </a:p>
        </p:txBody>
      </p:sp>
      <p:sp>
        <p:nvSpPr>
          <p:cNvPr id="23563" name="矩形 25"/>
          <p:cNvSpPr>
            <a:spLocks noChangeArrowheads="1"/>
          </p:cNvSpPr>
          <p:nvPr/>
        </p:nvSpPr>
        <p:spPr bwMode="auto">
          <a:xfrm>
            <a:off x="9291638" y="3276600"/>
            <a:ext cx="26701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 Light" charset="-122"/>
                <a:ea typeface="微软雅黑 Light" charset="-122"/>
              </a:rPr>
              <a:t>结尾所有角色互动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40163" y="-620713"/>
            <a:ext cx="4308475" cy="772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9600">
                <a:solidFill>
                  <a:srgbClr val="FEDD6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兰亭粗黑简体"/>
              </a:rPr>
              <a:t>2</a:t>
            </a:r>
            <a:endParaRPr lang="zh-CN" altLang="en-US" sz="49600">
              <a:solidFill>
                <a:srgbClr val="FEDD6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兰亭粗黑简体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25763" y="2565400"/>
            <a:ext cx="6340475" cy="1323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兰亭特黑_GBK"/>
              </a:rPr>
              <a:t>电影外的花边</a:t>
            </a:r>
          </a:p>
        </p:txBody>
      </p:sp>
      <p:pic>
        <p:nvPicPr>
          <p:cNvPr id="24580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2125" y="2390775"/>
            <a:ext cx="8464550" cy="529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平行四边形 7"/>
          <p:cNvSpPr/>
          <p:nvPr/>
        </p:nvSpPr>
        <p:spPr>
          <a:xfrm rot="10800000">
            <a:off x="0" y="0"/>
            <a:ext cx="12192000" cy="1004888"/>
          </a:xfrm>
          <a:custGeom>
            <a:avLst/>
            <a:gdLst>
              <a:gd name="connsiteX0" fmla="*/ 0 w 12192000"/>
              <a:gd name="connsiteY0" fmla="*/ 867507 h 867507"/>
              <a:gd name="connsiteX1" fmla="*/ 0 w 12192000"/>
              <a:gd name="connsiteY1" fmla="*/ 0 h 867507"/>
              <a:gd name="connsiteX2" fmla="*/ 12192000 w 12192000"/>
              <a:gd name="connsiteY2" fmla="*/ 0 h 867507"/>
              <a:gd name="connsiteX3" fmla="*/ 12192000 w 12192000"/>
              <a:gd name="connsiteY3" fmla="*/ 867507 h 867507"/>
              <a:gd name="connsiteX4" fmla="*/ 0 w 12192000"/>
              <a:gd name="connsiteY4" fmla="*/ 867507 h 867507"/>
              <a:gd name="connsiteX0" fmla="*/ 0 w 12192000"/>
              <a:gd name="connsiteY0" fmla="*/ 867507 h 867507"/>
              <a:gd name="connsiteX1" fmla="*/ 0 w 12192000"/>
              <a:gd name="connsiteY1" fmla="*/ 0 h 867507"/>
              <a:gd name="connsiteX2" fmla="*/ 12178553 w 12192000"/>
              <a:gd name="connsiteY2" fmla="*/ 295835 h 867507"/>
              <a:gd name="connsiteX3" fmla="*/ 12192000 w 12192000"/>
              <a:gd name="connsiteY3" fmla="*/ 867507 h 867507"/>
              <a:gd name="connsiteX4" fmla="*/ 0 w 12192000"/>
              <a:gd name="connsiteY4" fmla="*/ 867507 h 867507"/>
              <a:gd name="connsiteX0" fmla="*/ 0 w 12192000"/>
              <a:gd name="connsiteY0" fmla="*/ 867507 h 867507"/>
              <a:gd name="connsiteX1" fmla="*/ 0 w 12192000"/>
              <a:gd name="connsiteY1" fmla="*/ 0 h 867507"/>
              <a:gd name="connsiteX2" fmla="*/ 12188078 w 12192000"/>
              <a:gd name="connsiteY2" fmla="*/ 295834 h 867507"/>
              <a:gd name="connsiteX3" fmla="*/ 12192000 w 12192000"/>
              <a:gd name="connsiteY3" fmla="*/ 867507 h 867507"/>
              <a:gd name="connsiteX4" fmla="*/ 0 w 12192000"/>
              <a:gd name="connsiteY4" fmla="*/ 867507 h 867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867507">
                <a:moveTo>
                  <a:pt x="0" y="867507"/>
                </a:moveTo>
                <a:lnTo>
                  <a:pt x="0" y="0"/>
                </a:lnTo>
                <a:lnTo>
                  <a:pt x="12188078" y="295834"/>
                </a:lnTo>
                <a:cubicBezTo>
                  <a:pt x="12189385" y="486392"/>
                  <a:pt x="12190693" y="676949"/>
                  <a:pt x="12192000" y="867507"/>
                </a:cubicBezTo>
                <a:lnTo>
                  <a:pt x="0" y="867507"/>
                </a:lnTo>
                <a:close/>
              </a:path>
            </a:pathLst>
          </a:custGeom>
          <a:solidFill>
            <a:srgbClr val="FFD1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5603" name="组合 12"/>
          <p:cNvGrpSpPr>
            <a:grpSpLocks/>
          </p:cNvGrpSpPr>
          <p:nvPr/>
        </p:nvGrpSpPr>
        <p:grpSpPr bwMode="auto">
          <a:xfrm>
            <a:off x="228600" y="1243013"/>
            <a:ext cx="5376863" cy="5376862"/>
            <a:chOff x="-331153" y="740511"/>
            <a:chExt cx="5376978" cy="5376978"/>
          </a:xfrm>
        </p:grpSpPr>
        <p:sp>
          <p:nvSpPr>
            <p:cNvPr id="5" name="椭圆 4"/>
            <p:cNvSpPr/>
            <p:nvPr/>
          </p:nvSpPr>
          <p:spPr>
            <a:xfrm>
              <a:off x="-331153" y="740511"/>
              <a:ext cx="5376978" cy="5376978"/>
            </a:xfrm>
            <a:prstGeom prst="ellipse">
              <a:avLst/>
            </a:prstGeom>
            <a:solidFill>
              <a:srgbClr val="FED3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-10471" y="2401072"/>
              <a:ext cx="4819753" cy="10160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0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方正兰亭特黑_GBK"/>
                </a:rPr>
                <a:t>皮艾尔</a:t>
              </a:r>
              <a:r>
                <a:rPr lang="en-US" altLang="zh-CN" sz="60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方正兰亭特黑_GBK"/>
                </a:rPr>
                <a:t>·</a:t>
              </a:r>
              <a:r>
                <a:rPr lang="zh-CN" altLang="en-US" sz="60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方正兰亭特黑_GBK"/>
                </a:rPr>
                <a:t>柯芬</a:t>
              </a: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29218" y="3359943"/>
              <a:ext cx="447843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607" name="矩形 9"/>
            <p:cNvSpPr>
              <a:spLocks noChangeArrowheads="1"/>
            </p:cNvSpPr>
            <p:nvPr/>
          </p:nvSpPr>
          <p:spPr bwMode="auto">
            <a:xfrm>
              <a:off x="29537" y="3416936"/>
              <a:ext cx="4655596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>
                  <a:latin typeface="微软雅黑 Light" charset="-122"/>
                  <a:ea typeface="微软雅黑 Light" charset="-122"/>
                </a:rPr>
                <a:t>片中</a:t>
              </a:r>
              <a:r>
                <a:rPr lang="en-US" altLang="zh-CN" sz="2400">
                  <a:latin typeface="微软雅黑 Light" charset="-122"/>
                  <a:ea typeface="微软雅黑 Light" charset="-122"/>
                </a:rPr>
                <a:t>899</a:t>
              </a:r>
              <a:r>
                <a:rPr lang="zh-CN" altLang="en-US" sz="2400">
                  <a:latin typeface="微软雅黑 Light" charset="-122"/>
                  <a:ea typeface="微软雅黑 Light" charset="-122"/>
                </a:rPr>
                <a:t>个小黄人配音都由导演皮艾尔</a:t>
              </a:r>
              <a:r>
                <a:rPr lang="en-US" altLang="zh-CN" sz="2400">
                  <a:latin typeface="微软雅黑 Light" charset="-122"/>
                  <a:ea typeface="微软雅黑 Light" charset="-122"/>
                </a:rPr>
                <a:t>·</a:t>
              </a:r>
              <a:r>
                <a:rPr lang="zh-CN" altLang="en-US" sz="2400">
                  <a:latin typeface="微软雅黑 Light" charset="-122"/>
                  <a:ea typeface="微软雅黑 Light" charset="-122"/>
                </a:rPr>
                <a:t>柯芬一个人亲自配音。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6153150" cy="6858000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626" name="矩形 6"/>
          <p:cNvSpPr>
            <a:spLocks noChangeArrowheads="1"/>
          </p:cNvSpPr>
          <p:nvPr/>
        </p:nvSpPr>
        <p:spPr bwMode="auto">
          <a:xfrm>
            <a:off x="1020763" y="2873375"/>
            <a:ext cx="3832225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 Light" charset="-122"/>
                <a:ea typeface="微软雅黑 Light" charset="-122"/>
              </a:rPr>
              <a:t>小黄人语，源于世界各地语言。包括英语、西班牙语、德语、法语、意大利语、葡萄牙语等。</a:t>
            </a:r>
          </a:p>
        </p:txBody>
      </p:sp>
      <p:sp>
        <p:nvSpPr>
          <p:cNvPr id="8" name="矩形 7"/>
          <p:cNvSpPr/>
          <p:nvPr/>
        </p:nvSpPr>
        <p:spPr>
          <a:xfrm>
            <a:off x="1020763" y="1874838"/>
            <a:ext cx="3646487" cy="923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小黄人语言</a:t>
            </a:r>
          </a:p>
        </p:txBody>
      </p:sp>
      <p:pic>
        <p:nvPicPr>
          <p:cNvPr id="26628" name="图片 9"/>
          <p:cNvPicPr>
            <a:picLocks noChangeAspect="1"/>
          </p:cNvPicPr>
          <p:nvPr/>
        </p:nvPicPr>
        <p:blipFill>
          <a:blip r:embed="rId2"/>
          <a:srcRect t="-2"/>
          <a:stretch>
            <a:fillRect/>
          </a:stretch>
        </p:blipFill>
        <p:spPr bwMode="auto">
          <a:xfrm>
            <a:off x="5108575" y="-93663"/>
            <a:ext cx="9564688" cy="6943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4343400" y="6024563"/>
            <a:ext cx="1809750" cy="833437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1123950" y="2776538"/>
            <a:ext cx="3355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62063" y="0"/>
            <a:ext cx="4525962" cy="683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6154738" y="0"/>
            <a:ext cx="6037262" cy="6858000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08800" y="2097088"/>
            <a:ext cx="4643438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这是桑德拉</a:t>
            </a: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·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布洛克第一次在电影里面演坏人。</a:t>
            </a:r>
          </a:p>
        </p:txBody>
      </p:sp>
      <p:sp>
        <p:nvSpPr>
          <p:cNvPr id="5" name="矩形 4"/>
          <p:cNvSpPr/>
          <p:nvPr/>
        </p:nvSpPr>
        <p:spPr>
          <a:xfrm>
            <a:off x="6851650" y="1004888"/>
            <a:ext cx="4643438" cy="9223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桑德拉</a:t>
            </a:r>
            <a:r>
              <a:rPr lang="en-US" altLang="zh-CN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布洛克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6967538" y="1935163"/>
            <a:ext cx="43529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54" name="矩形 8"/>
          <p:cNvSpPr>
            <a:spLocks noChangeArrowheads="1"/>
          </p:cNvSpPr>
          <p:nvPr/>
        </p:nvSpPr>
        <p:spPr bwMode="auto">
          <a:xfrm>
            <a:off x="6908800" y="3683000"/>
            <a:ext cx="4643438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 Light" charset="-122"/>
                <a:ea typeface="微软雅黑 Light" charset="-122"/>
              </a:rPr>
              <a:t>美国电影女演员。代表作包括</a:t>
            </a:r>
            <a:r>
              <a:rPr lang="en-US" altLang="zh-CN" sz="2400">
                <a:latin typeface="微软雅黑 Light" charset="-122"/>
                <a:ea typeface="微软雅黑 Light" charset="-122"/>
              </a:rPr>
              <a:t>《</a:t>
            </a:r>
            <a:r>
              <a:rPr lang="zh-CN" altLang="en-US" sz="2400">
                <a:latin typeface="微软雅黑 Light" charset="-122"/>
                <a:ea typeface="微软雅黑 Light" charset="-122"/>
              </a:rPr>
              <a:t>生死时速</a:t>
            </a:r>
            <a:r>
              <a:rPr lang="en-US" altLang="zh-CN" sz="2400">
                <a:latin typeface="微软雅黑 Light" charset="-122"/>
                <a:ea typeface="微软雅黑 Light" charset="-122"/>
              </a:rPr>
              <a:t>》   《</a:t>
            </a:r>
            <a:r>
              <a:rPr lang="zh-CN" altLang="en-US" sz="2400">
                <a:latin typeface="微软雅黑 Light" charset="-122"/>
                <a:ea typeface="微软雅黑 Light" charset="-122"/>
              </a:rPr>
              <a:t>地心引力</a:t>
            </a:r>
            <a:r>
              <a:rPr lang="en-US" altLang="zh-CN" sz="2400">
                <a:latin typeface="微软雅黑 Light" charset="-122"/>
                <a:ea typeface="微软雅黑 Light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 Light" charset="-122"/>
                <a:ea typeface="微软雅黑 Light" charset="-122"/>
              </a:rPr>
              <a:t>《</a:t>
            </a:r>
            <a:r>
              <a:rPr lang="zh-CN" altLang="en-US" sz="2400">
                <a:latin typeface="微软雅黑 Light" charset="-122"/>
                <a:ea typeface="微软雅黑 Light" charset="-122"/>
              </a:rPr>
              <a:t>弱点</a:t>
            </a:r>
            <a:r>
              <a:rPr lang="en-US" altLang="zh-CN" sz="2400">
                <a:latin typeface="微软雅黑 Light" charset="-122"/>
                <a:ea typeface="微软雅黑 Light" charset="-122"/>
              </a:rPr>
              <a:t>》          《</a:t>
            </a:r>
            <a:r>
              <a:rPr lang="zh-CN" altLang="en-US" sz="2400">
                <a:latin typeface="微软雅黑 Light" charset="-122"/>
                <a:ea typeface="微软雅黑 Light" charset="-122"/>
              </a:rPr>
              <a:t>假结婚</a:t>
            </a:r>
            <a:r>
              <a:rPr lang="en-US" altLang="zh-CN" sz="2400">
                <a:latin typeface="微软雅黑 Light" charset="-122"/>
                <a:ea typeface="微软雅黑 Light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 Light" charset="-122"/>
                <a:ea typeface="微软雅黑 Light" charset="-122"/>
              </a:rPr>
              <a:t>《</a:t>
            </a:r>
            <a:r>
              <a:rPr lang="zh-CN" altLang="en-US" sz="2400">
                <a:latin typeface="微软雅黑 Light" charset="-122"/>
                <a:ea typeface="微软雅黑 Light" charset="-122"/>
              </a:rPr>
              <a:t>撞车</a:t>
            </a:r>
            <a:r>
              <a:rPr lang="en-US" altLang="zh-CN" sz="2400">
                <a:latin typeface="微软雅黑 Light" charset="-122"/>
                <a:ea typeface="微软雅黑 Light" charset="-122"/>
              </a:rPr>
              <a:t>》</a:t>
            </a:r>
            <a:r>
              <a:rPr lang="zh-CN" altLang="en-US" sz="2400">
                <a:latin typeface="微软雅黑 Light" charset="-122"/>
                <a:ea typeface="微软雅黑 Light" charset="-122"/>
              </a:rPr>
              <a:t>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9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3152775" y="695325"/>
            <a:ext cx="3948113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桑德拉</a:t>
            </a:r>
            <a:r>
              <a:rPr lang="en-US" altLang="zh-CN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布洛克</a:t>
            </a:r>
          </a:p>
        </p:txBody>
      </p:sp>
      <p:sp>
        <p:nvSpPr>
          <p:cNvPr id="8" name="矩形 7"/>
          <p:cNvSpPr/>
          <p:nvPr/>
        </p:nvSpPr>
        <p:spPr>
          <a:xfrm>
            <a:off x="1009650" y="357188"/>
            <a:ext cx="3235325" cy="92233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弱点</a:t>
            </a:r>
            <a:r>
              <a:rPr lang="en-US" altLang="zh-CN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 rot="5400000">
            <a:off x="-266700" y="331788"/>
            <a:ext cx="1506537" cy="973138"/>
          </a:xfrm>
          <a:prstGeom prst="triangl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7202488" y="5910263"/>
            <a:ext cx="4492625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桑德拉</a:t>
            </a:r>
            <a:r>
              <a:rPr lang="en-US" altLang="zh-CN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布洛克</a:t>
            </a:r>
          </a:p>
        </p:txBody>
      </p:sp>
      <p:sp>
        <p:nvSpPr>
          <p:cNvPr id="4" name="矩形 3"/>
          <p:cNvSpPr/>
          <p:nvPr/>
        </p:nvSpPr>
        <p:spPr>
          <a:xfrm>
            <a:off x="7275513" y="4986338"/>
            <a:ext cx="4419600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地心引力</a:t>
            </a:r>
            <a:r>
              <a:rPr lang="en-US" altLang="zh-CN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16200000">
            <a:off x="10980737" y="4962526"/>
            <a:ext cx="1508125" cy="971550"/>
          </a:xfrm>
          <a:prstGeom prst="triangl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220575" cy="46038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75" y="-1228725"/>
            <a:ext cx="3848100" cy="910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椭圆 2"/>
          <p:cNvSpPr/>
          <p:nvPr/>
        </p:nvSpPr>
        <p:spPr>
          <a:xfrm>
            <a:off x="6591300" y="347663"/>
            <a:ext cx="4760913" cy="4760912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103938" y="5951538"/>
            <a:ext cx="647700" cy="647700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1037888" y="3787775"/>
            <a:ext cx="627062" cy="627063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529388" y="4672013"/>
            <a:ext cx="1277937" cy="1279525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34225" y="1257300"/>
            <a:ext cx="3568700" cy="11080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兰亭特黑_GBK"/>
              </a:rPr>
              <a:t>裸露癖好</a:t>
            </a:r>
            <a:endParaRPr lang="en-US" altLang="zh-CN" sz="660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兰亭特黑_GBK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7375525" y="2251075"/>
            <a:ext cx="30861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0" y="0"/>
            <a:ext cx="12220575" cy="46038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729" name="矩形 10"/>
          <p:cNvSpPr>
            <a:spLocks noChangeArrowheads="1"/>
          </p:cNvSpPr>
          <p:nvPr/>
        </p:nvSpPr>
        <p:spPr bwMode="auto">
          <a:xfrm>
            <a:off x="7169150" y="2365375"/>
            <a:ext cx="3595688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 Light" charset="-122"/>
                <a:ea typeface="微软雅黑 Light" charset="-122"/>
              </a:rPr>
              <a:t>小黄人无三点，但对露胸非常恐惧。裸露尺度是露臀</a:t>
            </a:r>
            <a:r>
              <a:rPr lang="en-US" altLang="zh-CN" sz="3200">
                <a:latin typeface="微软雅黑 Light" charset="-122"/>
                <a:ea typeface="微软雅黑 Light" charset="-122"/>
              </a:rPr>
              <a:t>&gt;</a:t>
            </a:r>
            <a:r>
              <a:rPr lang="zh-CN" altLang="en-US" sz="2400">
                <a:latin typeface="微软雅黑 Light" charset="-122"/>
                <a:ea typeface="微软雅黑 Light" charset="-122"/>
              </a:rPr>
              <a:t>露胸。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6763" y="0"/>
            <a:ext cx="6484937" cy="672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椭圆 3"/>
          <p:cNvSpPr/>
          <p:nvPr/>
        </p:nvSpPr>
        <p:spPr>
          <a:xfrm>
            <a:off x="4989513" y="263525"/>
            <a:ext cx="647700" cy="649288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736975" y="1036638"/>
            <a:ext cx="1277938" cy="1277937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5563" y="2090738"/>
            <a:ext cx="4760912" cy="4760912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2825" y="2598738"/>
            <a:ext cx="2724150" cy="11080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兰亭特黑_GBK"/>
              </a:rPr>
              <a:t>片头曲</a:t>
            </a:r>
            <a:endParaRPr lang="en-US" altLang="zh-CN" sz="660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兰亭特黑_GBK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73113" y="3679825"/>
            <a:ext cx="30861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51" name="矩形 8"/>
          <p:cNvSpPr>
            <a:spLocks noChangeArrowheads="1"/>
          </p:cNvSpPr>
          <p:nvPr/>
        </p:nvSpPr>
        <p:spPr bwMode="auto">
          <a:xfrm>
            <a:off x="444500" y="3735388"/>
            <a:ext cx="4059238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 Light" charset="-122"/>
                <a:ea typeface="微软雅黑 Light" charset="-122"/>
              </a:rPr>
              <a:t>影片片头曲是由小黄人演唱的</a:t>
            </a:r>
            <a:r>
              <a:rPr lang="en-US" altLang="zh-CN" sz="2400">
                <a:latin typeface="微软雅黑 Light" charset="-122"/>
                <a:ea typeface="微软雅黑 Light" charset="-122"/>
              </a:rPr>
              <a:t>《Happy Together》</a:t>
            </a:r>
            <a:r>
              <a:rPr lang="zh-CN" altLang="en-US" sz="2400">
                <a:latin typeface="微软雅黑 Light" charset="-122"/>
                <a:ea typeface="微软雅黑 Light" charset="-122"/>
              </a:rPr>
              <a:t>，</a:t>
            </a:r>
            <a:r>
              <a:rPr lang="en-US" altLang="zh-CN" sz="2400">
                <a:latin typeface="微软雅黑 Light" charset="-122"/>
                <a:ea typeface="微软雅黑 Light" charset="-122"/>
              </a:rPr>
              <a:t>1997</a:t>
            </a:r>
            <a:r>
              <a:rPr lang="zh-CN" altLang="en-US" sz="2400">
                <a:latin typeface="微软雅黑 Light" charset="-122"/>
                <a:ea typeface="微软雅黑 Light" charset="-122"/>
              </a:rPr>
              <a:t>年王家卫导演</a:t>
            </a:r>
            <a:r>
              <a:rPr lang="en-US" altLang="zh-CN" sz="2400">
                <a:latin typeface="微软雅黑 Light" charset="-122"/>
                <a:ea typeface="微软雅黑 Light" charset="-122"/>
              </a:rPr>
              <a:t>《</a:t>
            </a:r>
            <a:r>
              <a:rPr lang="zh-CN" altLang="en-US" sz="2400">
                <a:latin typeface="微软雅黑 Light" charset="-122"/>
                <a:ea typeface="微软雅黑 Light" charset="-122"/>
              </a:rPr>
              <a:t>春光乍泄</a:t>
            </a:r>
            <a:r>
              <a:rPr lang="en-US" altLang="zh-CN" sz="2400">
                <a:latin typeface="微软雅黑 Light" charset="-122"/>
                <a:ea typeface="微软雅黑 Light" charset="-122"/>
              </a:rPr>
              <a:t>》</a:t>
            </a:r>
            <a:r>
              <a:rPr lang="zh-CN" altLang="en-US" sz="2400">
                <a:latin typeface="微软雅黑 Light" charset="-122"/>
                <a:ea typeface="微软雅黑 Light" charset="-122"/>
              </a:rPr>
              <a:t>也用作主题曲。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40163" y="-403225"/>
            <a:ext cx="4060825" cy="772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9600">
                <a:solidFill>
                  <a:srgbClr val="FEDD6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兰亭粗黑简体"/>
              </a:rPr>
              <a:t>1</a:t>
            </a:r>
            <a:endParaRPr lang="zh-CN" altLang="en-US" sz="49600">
              <a:solidFill>
                <a:srgbClr val="FEDD6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兰亭粗黑简体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25763" y="2797175"/>
            <a:ext cx="6340475" cy="1323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兰亭特黑_GBK"/>
              </a:rPr>
              <a:t>电影里的彩蛋</a:t>
            </a:r>
          </a:p>
        </p:txBody>
      </p:sp>
      <p:pic>
        <p:nvPicPr>
          <p:cNvPr id="14340" name="图片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30913" y="3303588"/>
            <a:ext cx="6161087" cy="346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40163" y="-606425"/>
            <a:ext cx="4335462" cy="772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9600">
                <a:solidFill>
                  <a:srgbClr val="FEDD6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兰亭粗黑简体"/>
              </a:rPr>
              <a:t>3</a:t>
            </a:r>
            <a:endParaRPr lang="zh-CN" altLang="en-US" sz="49600">
              <a:solidFill>
                <a:srgbClr val="FEDD6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兰亭粗黑简体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27363" y="2457450"/>
            <a:ext cx="6340475" cy="1323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兰亭特黑_GBK"/>
              </a:rPr>
              <a:t>电影外的脑洞</a:t>
            </a:r>
          </a:p>
        </p:txBody>
      </p:sp>
      <p:pic>
        <p:nvPicPr>
          <p:cNvPr id="32772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20888" y="3057525"/>
            <a:ext cx="8150225" cy="420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50"/>
            <a:ext cx="12192000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5764213" y="1677988"/>
            <a:ext cx="5818187" cy="1939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6000">
                <a:solidFill>
                  <a:srgbClr val="FED3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兰亭特黑_GBK"/>
              </a:rPr>
              <a:t>你们没有肩如何穿背带裤？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858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6138863" y="0"/>
            <a:ext cx="6053137" cy="6858000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819" name="矩形 3"/>
          <p:cNvSpPr>
            <a:spLocks noChangeArrowheads="1"/>
          </p:cNvSpPr>
          <p:nvPr/>
        </p:nvSpPr>
        <p:spPr bwMode="auto">
          <a:xfrm>
            <a:off x="7248525" y="2393950"/>
            <a:ext cx="4211638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 Light" charset="-122"/>
                <a:ea typeface="微软雅黑 Light" charset="-122"/>
              </a:rPr>
              <a:t>请参考人类女性的一字裙，我们不是没有肩，是太胖。另外我们并不需要带子，因为全靠身体撑着。</a:t>
            </a:r>
            <a:endParaRPr lang="en-US" altLang="zh-CN" sz="2400">
              <a:latin typeface="微软雅黑 Light" charset="-122"/>
              <a:ea typeface="微软雅黑 Light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>
              <a:latin typeface="微软雅黑 Light" charset="-122"/>
              <a:ea typeface="微软雅黑 Light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 b="1">
                <a:latin typeface="微软雅黑 Light" charset="-122"/>
                <a:ea typeface="微软雅黑 Light" charset="-122"/>
              </a:rPr>
              <a:t>BA!NA!NA</a:t>
            </a:r>
            <a:endParaRPr lang="zh-CN" altLang="en-US" sz="4000" b="1">
              <a:latin typeface="微软雅黑 Light" charset="-122"/>
              <a:ea typeface="微软雅黑 Light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80288" y="1285875"/>
            <a:ext cx="3570287" cy="11080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兰亭特黑_GBK"/>
              </a:rPr>
              <a:t>鲍渤回答</a:t>
            </a:r>
            <a:endParaRPr lang="en-US" altLang="zh-CN" sz="660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兰亭特黑_GBK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621588" y="2279650"/>
            <a:ext cx="30861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822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1434520">
            <a:off x="10477500" y="4392613"/>
            <a:ext cx="2514600" cy="400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97400" y="0"/>
            <a:ext cx="730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152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6263" y="1830388"/>
            <a:ext cx="5819775" cy="1939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6000">
                <a:solidFill>
                  <a:srgbClr val="FED3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兰亭特黑_GBK"/>
              </a:rPr>
              <a:t>你们没有耳朵如何带眼镜？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3450" y="1316038"/>
            <a:ext cx="10191750" cy="636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4351338" y="322263"/>
            <a:ext cx="3570287" cy="11080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>
                <a:solidFill>
                  <a:srgbClr val="FEDD6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兰亭特黑_GBK"/>
              </a:rPr>
              <a:t>凯文回答</a:t>
            </a:r>
            <a:endParaRPr lang="en-US" altLang="zh-CN" sz="6600">
              <a:solidFill>
                <a:srgbClr val="FEDD6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兰亭特黑_GBK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592638" y="1316038"/>
            <a:ext cx="30861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868" name="矩形 6"/>
          <p:cNvSpPr>
            <a:spLocks noChangeArrowheads="1"/>
          </p:cNvSpPr>
          <p:nvPr/>
        </p:nvSpPr>
        <p:spPr bwMode="auto">
          <a:xfrm>
            <a:off x="2468563" y="1316038"/>
            <a:ext cx="7335837" cy="166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>
                <a:latin typeface="微软雅黑 Light" charset="-122"/>
                <a:ea typeface="微软雅黑 Light" charset="-122"/>
              </a:rPr>
              <a:t>后面有带子绑着</a:t>
            </a:r>
            <a:endParaRPr lang="en-US" altLang="zh-CN" sz="2800">
              <a:latin typeface="微软雅黑 Light" charset="-122"/>
              <a:ea typeface="微软雅黑 Light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4000" b="1">
                <a:latin typeface="微软雅黑 Light" charset="-122"/>
                <a:ea typeface="微软雅黑 Light" charset="-122"/>
              </a:rPr>
              <a:t>BA!NA!NA</a:t>
            </a:r>
            <a:endParaRPr lang="zh-CN" altLang="en-US" sz="4000" b="1">
              <a:latin typeface="微软雅黑 Light" charset="-122"/>
              <a:ea typeface="微软雅黑 Light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05163" y="2744788"/>
            <a:ext cx="5819775" cy="10160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6000">
                <a:solidFill>
                  <a:srgbClr val="FED3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兰亭特黑_GBK"/>
              </a:rPr>
              <a:t>你们有女人吗？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12192000" cy="46038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7663" y="1028700"/>
            <a:ext cx="6242050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椭圆 2"/>
          <p:cNvSpPr/>
          <p:nvPr/>
        </p:nvSpPr>
        <p:spPr>
          <a:xfrm>
            <a:off x="4341813" y="2171700"/>
            <a:ext cx="590550" cy="590550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165725" y="1676400"/>
            <a:ext cx="1190625" cy="1190625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653213" y="404813"/>
            <a:ext cx="4714875" cy="4714875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42163" y="1465263"/>
            <a:ext cx="3570287" cy="11080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兰亭特黑_GBK"/>
              </a:rPr>
              <a:t>凯文回答</a:t>
            </a:r>
            <a:endParaRPr lang="en-US" altLang="zh-CN" sz="660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兰亭特黑_GBK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385050" y="2516188"/>
            <a:ext cx="30861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19" name="矩形 7"/>
          <p:cNvSpPr>
            <a:spLocks noChangeArrowheads="1"/>
          </p:cNvSpPr>
          <p:nvPr/>
        </p:nvSpPr>
        <p:spPr bwMode="auto">
          <a:xfrm>
            <a:off x="5318125" y="2620963"/>
            <a:ext cx="7334250" cy="166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>
                <a:latin typeface="微软雅黑 Light" charset="-122"/>
                <a:ea typeface="微软雅黑 Light" charset="-122"/>
              </a:rPr>
              <a:t>我们不需要女人</a:t>
            </a:r>
            <a:endParaRPr lang="en-US" altLang="zh-CN" sz="2800">
              <a:latin typeface="微软雅黑 Light" charset="-122"/>
              <a:ea typeface="微软雅黑 Light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4000" b="1">
                <a:latin typeface="微软雅黑 Light" charset="-122"/>
                <a:ea typeface="微软雅黑 Light" charset="-122"/>
              </a:rPr>
              <a:t>BA!NA!NA</a:t>
            </a:r>
            <a:endParaRPr lang="zh-CN" altLang="en-US" sz="4000" b="1">
              <a:latin typeface="微软雅黑 Light" charset="-122"/>
              <a:ea typeface="微软雅黑 Light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05163" y="2744788"/>
            <a:ext cx="5819775" cy="10160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6000">
                <a:solidFill>
                  <a:srgbClr val="FED3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兰亭特黑_GBK"/>
              </a:rPr>
              <a:t>你们是什么味道？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12192000" cy="46038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椭圆 2"/>
          <p:cNvSpPr/>
          <p:nvPr/>
        </p:nvSpPr>
        <p:spPr>
          <a:xfrm>
            <a:off x="342900" y="361950"/>
            <a:ext cx="4381500" cy="4381500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413" y="1331913"/>
            <a:ext cx="3570287" cy="11080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兰亭特黑_GBK"/>
              </a:rPr>
              <a:t>看图回答</a:t>
            </a:r>
            <a:endParaRPr lang="en-US" altLang="zh-CN" sz="660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兰亭特黑_GBK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003300" y="2382838"/>
            <a:ext cx="30861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65" name="矩形 5"/>
          <p:cNvSpPr>
            <a:spLocks noChangeArrowheads="1"/>
          </p:cNvSpPr>
          <p:nvPr/>
        </p:nvSpPr>
        <p:spPr bwMode="auto">
          <a:xfrm>
            <a:off x="-1120775" y="2487613"/>
            <a:ext cx="7334250" cy="166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>
                <a:latin typeface="微软雅黑 Light" charset="-122"/>
                <a:ea typeface="微软雅黑 Light" charset="-122"/>
              </a:rPr>
              <a:t>香蕉味</a:t>
            </a:r>
            <a:endParaRPr lang="en-US" altLang="zh-CN" sz="2800">
              <a:latin typeface="微软雅黑 Light" charset="-122"/>
              <a:ea typeface="微软雅黑 Light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4000" b="1">
                <a:latin typeface="微软雅黑 Light" charset="-122"/>
                <a:ea typeface="微软雅黑 Light" charset="-122"/>
              </a:rPr>
              <a:t>BA!NA!NA</a:t>
            </a:r>
            <a:endParaRPr lang="zh-CN" altLang="en-US" sz="4000" b="1">
              <a:latin typeface="微软雅黑 Light" charset="-122"/>
              <a:ea typeface="微软雅黑 Light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00363" y="2744788"/>
            <a:ext cx="6719887" cy="10160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6000">
                <a:solidFill>
                  <a:srgbClr val="FED3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兰亭特黑_GBK"/>
              </a:rPr>
              <a:t>你最喜欢那幅画？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2192000" cy="46038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34400" y="3984625"/>
            <a:ext cx="3657600" cy="28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3497263" y="1698625"/>
            <a:ext cx="5313362" cy="1323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>
                <a:solidFill>
                  <a:srgbClr val="FED3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兰亭特黑_GBK"/>
              </a:rPr>
              <a:t>这次的主角</a:t>
            </a:r>
          </a:p>
        </p:txBody>
      </p:sp>
      <p:sp>
        <p:nvSpPr>
          <p:cNvPr id="15363" name="矩形 5"/>
          <p:cNvSpPr>
            <a:spLocks noChangeArrowheads="1"/>
          </p:cNvSpPr>
          <p:nvPr/>
        </p:nvSpPr>
        <p:spPr bwMode="auto">
          <a:xfrm>
            <a:off x="2570163" y="3011488"/>
            <a:ext cx="7167562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 Light" charset="-122"/>
                <a:ea typeface="微软雅黑 Light" charset="-122"/>
              </a:rPr>
              <a:t>这是讲述小黄人历史的电影。小黄人是一种奇特的生物，他们和人类一样，是从海洋里来。但是，小黄人没有进化也没有老化。</a:t>
            </a:r>
            <a:r>
              <a:rPr lang="zh-CN" altLang="en-US" sz="2400">
                <a:solidFill>
                  <a:srgbClr val="111111"/>
                </a:solidFill>
                <a:latin typeface="微软雅黑 Light" charset="-122"/>
                <a:ea typeface="微软雅黑 Light" charset="-122"/>
              </a:rPr>
              <a:t> </a:t>
            </a:r>
            <a:endParaRPr lang="zh-CN" altLang="en-US" sz="2400">
              <a:latin typeface="微软雅黑 Light" charset="-122"/>
              <a:ea typeface="微软雅黑 Light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7225" y="3219450"/>
            <a:ext cx="4040188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0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10150" y="561975"/>
            <a:ext cx="5314950" cy="53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00363" y="2744788"/>
            <a:ext cx="6719887" cy="10160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6000">
                <a:solidFill>
                  <a:srgbClr val="FED3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兰亭特黑_GBK"/>
              </a:rPr>
              <a:t>你们相互爱对方吗？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12192000" cy="46038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椭圆 3"/>
          <p:cNvSpPr/>
          <p:nvPr/>
        </p:nvSpPr>
        <p:spPr>
          <a:xfrm>
            <a:off x="8231188" y="1308100"/>
            <a:ext cx="3930650" cy="3932238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58300" y="2211388"/>
            <a:ext cx="1876425" cy="21240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兰亭特黑_GBK"/>
              </a:rPr>
              <a:t>拒绝</a:t>
            </a:r>
            <a:endParaRPr lang="en-US" altLang="zh-CN" sz="660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兰亭特黑_GBK"/>
            </a:endParaRPr>
          </a:p>
          <a:p>
            <a:pPr algn="ctr"/>
            <a:r>
              <a:rPr lang="zh-CN" altLang="en-US" sz="66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兰亭特黑_GBK"/>
              </a:rPr>
              <a:t>回答</a:t>
            </a:r>
            <a:endParaRPr lang="en-US" altLang="zh-CN" sz="660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兰亭特黑_GBK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7737475" y="5240338"/>
            <a:ext cx="1611313" cy="1609725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386" name="组合 2"/>
          <p:cNvGrpSpPr>
            <a:grpSpLocks/>
          </p:cNvGrpSpPr>
          <p:nvPr/>
        </p:nvGrpSpPr>
        <p:grpSpPr bwMode="auto">
          <a:xfrm>
            <a:off x="1924050" y="1941513"/>
            <a:ext cx="2046288" cy="2046287"/>
            <a:chOff x="2056822" y="1940803"/>
            <a:chExt cx="2046393" cy="2046393"/>
          </a:xfrm>
        </p:grpSpPr>
        <p:sp>
          <p:nvSpPr>
            <p:cNvPr id="6" name="椭圆 5"/>
            <p:cNvSpPr/>
            <p:nvPr/>
          </p:nvSpPr>
          <p:spPr>
            <a:xfrm>
              <a:off x="2056822" y="1940803"/>
              <a:ext cx="2046393" cy="20463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6399" name="矩形 10"/>
            <p:cNvSpPr>
              <a:spLocks noChangeArrowheads="1"/>
            </p:cNvSpPr>
            <p:nvPr/>
          </p:nvSpPr>
          <p:spPr bwMode="auto">
            <a:xfrm>
              <a:off x="2583595" y="2964000"/>
              <a:ext cx="1005403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latin typeface="微软雅黑" pitchFamily="34" charset="-122"/>
                  <a:ea typeface="微软雅黑" pitchFamily="34" charset="-122"/>
                </a:rPr>
                <a:t>鲍勃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2314010" y="2344049"/>
              <a:ext cx="1532017" cy="70806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b="1">
                  <a:solidFill>
                    <a:srgbClr val="FFD106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方正兰亭特黑_GBK"/>
                </a:rPr>
                <a:t>BOB</a:t>
              </a:r>
              <a:endParaRPr lang="zh-CN" altLang="en-US" sz="4000" b="1">
                <a:solidFill>
                  <a:srgbClr val="FFD10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兰亭特黑_GBK"/>
              </a:endParaRPr>
            </a:p>
          </p:txBody>
        </p:sp>
      </p:grpSp>
      <p:grpSp>
        <p:nvGrpSpPr>
          <p:cNvPr id="16387" name="组合 16"/>
          <p:cNvGrpSpPr>
            <a:grpSpLocks/>
          </p:cNvGrpSpPr>
          <p:nvPr/>
        </p:nvGrpSpPr>
        <p:grpSpPr bwMode="auto">
          <a:xfrm>
            <a:off x="4764088" y="546100"/>
            <a:ext cx="2709862" cy="2709863"/>
            <a:chOff x="4897368" y="545877"/>
            <a:chExt cx="2710510" cy="2710510"/>
          </a:xfrm>
        </p:grpSpPr>
        <p:sp>
          <p:nvSpPr>
            <p:cNvPr id="7" name="椭圆 6"/>
            <p:cNvSpPr/>
            <p:nvPr/>
          </p:nvSpPr>
          <p:spPr>
            <a:xfrm>
              <a:off x="4897368" y="545877"/>
              <a:ext cx="2710510" cy="27105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16395" name="组合 15"/>
            <p:cNvGrpSpPr>
              <a:grpSpLocks/>
            </p:cNvGrpSpPr>
            <p:nvPr/>
          </p:nvGrpSpPr>
          <p:grpSpPr bwMode="auto">
            <a:xfrm>
              <a:off x="5193679" y="1193246"/>
              <a:ext cx="2117887" cy="1292661"/>
              <a:chOff x="5193679" y="1193246"/>
              <a:chExt cx="2117887" cy="1292661"/>
            </a:xfrm>
          </p:grpSpPr>
          <p:sp>
            <p:nvSpPr>
              <p:cNvPr id="16396" name="矩形 8"/>
              <p:cNvSpPr>
                <a:spLocks noChangeArrowheads="1"/>
              </p:cNvSpPr>
              <p:nvPr/>
            </p:nvSpPr>
            <p:spPr bwMode="auto">
              <a:xfrm>
                <a:off x="5765366" y="1901132"/>
                <a:ext cx="1005403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3200" b="1">
                    <a:solidFill>
                      <a:srgbClr val="111111"/>
                    </a:solidFill>
                    <a:latin typeface="微软雅黑" pitchFamily="34" charset="-122"/>
                    <a:ea typeface="微软雅黑" pitchFamily="34" charset="-122"/>
                  </a:rPr>
                  <a:t>凯文</a:t>
                </a:r>
                <a:endParaRPr lang="zh-CN" altLang="en-US" sz="3200" b="1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5194301" y="1193732"/>
                <a:ext cx="2116644" cy="7081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000" b="1">
                    <a:solidFill>
                      <a:srgbClr val="FFD106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方正兰亭特黑_GBK"/>
                  </a:rPr>
                  <a:t>KEVIN</a:t>
                </a:r>
                <a:endParaRPr lang="zh-CN" altLang="en-US" sz="4000" b="1">
                  <a:solidFill>
                    <a:srgbClr val="FFD106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方正兰亭特黑_GBK"/>
                </a:endParaRPr>
              </a:p>
            </p:txBody>
          </p:sp>
        </p:grpSp>
      </p:grpSp>
      <p:grpSp>
        <p:nvGrpSpPr>
          <p:cNvPr id="16388" name="组合 17"/>
          <p:cNvGrpSpPr>
            <a:grpSpLocks/>
          </p:cNvGrpSpPr>
          <p:nvPr/>
        </p:nvGrpSpPr>
        <p:grpSpPr bwMode="auto">
          <a:xfrm>
            <a:off x="8089900" y="1393825"/>
            <a:ext cx="2789238" cy="2722563"/>
            <a:chOff x="8223448" y="1393980"/>
            <a:chExt cx="2789546" cy="2721885"/>
          </a:xfrm>
        </p:grpSpPr>
        <p:sp>
          <p:nvSpPr>
            <p:cNvPr id="8" name="椭圆 7"/>
            <p:cNvSpPr/>
            <p:nvPr/>
          </p:nvSpPr>
          <p:spPr>
            <a:xfrm>
              <a:off x="8256790" y="1393980"/>
              <a:ext cx="2722863" cy="272188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16391" name="组合 14"/>
            <p:cNvGrpSpPr>
              <a:grpSpLocks/>
            </p:cNvGrpSpPr>
            <p:nvPr/>
          </p:nvGrpSpPr>
          <p:grpSpPr bwMode="auto">
            <a:xfrm>
              <a:off x="8223448" y="2268339"/>
              <a:ext cx="2789546" cy="1275603"/>
              <a:chOff x="8223448" y="2268339"/>
              <a:chExt cx="2789546" cy="1275603"/>
            </a:xfrm>
          </p:grpSpPr>
          <p:sp>
            <p:nvSpPr>
              <p:cNvPr id="16392" name="矩形 9"/>
              <p:cNvSpPr>
                <a:spLocks noChangeArrowheads="1"/>
              </p:cNvSpPr>
              <p:nvPr/>
            </p:nvSpPr>
            <p:spPr bwMode="auto">
              <a:xfrm>
                <a:off x="8698002" y="2959167"/>
                <a:ext cx="1826141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3200" b="1">
                    <a:solidFill>
                      <a:srgbClr val="111111"/>
                    </a:solidFill>
                    <a:latin typeface="微软雅黑" pitchFamily="34" charset="-122"/>
                    <a:ea typeface="微软雅黑" pitchFamily="34" charset="-122"/>
                  </a:rPr>
                  <a:t>斯图尔特</a:t>
                </a: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8223448" y="2268475"/>
                <a:ext cx="2789546" cy="7078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000" b="1">
                    <a:solidFill>
                      <a:srgbClr val="FFD106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方正兰亭特黑_GBK"/>
                  </a:rPr>
                  <a:t>STUART</a:t>
                </a:r>
                <a:endParaRPr lang="zh-CN" altLang="en-US" sz="4000" b="1">
                  <a:solidFill>
                    <a:srgbClr val="FFD106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方正兰亭特黑_GBK"/>
                </a:endParaRPr>
              </a:p>
            </p:txBody>
          </p:sp>
        </p:grpSp>
      </p:grpSp>
      <p:pic>
        <p:nvPicPr>
          <p:cNvPr id="16389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1775" y="3008313"/>
            <a:ext cx="6943725" cy="38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30288" y="590550"/>
            <a:ext cx="5678487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椭圆 4"/>
          <p:cNvSpPr/>
          <p:nvPr/>
        </p:nvSpPr>
        <p:spPr>
          <a:xfrm>
            <a:off x="6704013" y="-638175"/>
            <a:ext cx="8745537" cy="8743950"/>
          </a:xfrm>
          <a:prstGeom prst="ellipse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39188" y="1533525"/>
            <a:ext cx="2003425" cy="923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5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兰亭特黑_GBK"/>
              </a:rPr>
              <a:t>BOB</a:t>
            </a:r>
            <a:endParaRPr lang="zh-CN" altLang="en-US" sz="54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兰亭特黑_GBK"/>
            </a:endParaRPr>
          </a:p>
        </p:txBody>
      </p:sp>
      <p:sp>
        <p:nvSpPr>
          <p:cNvPr id="17412" name="矩形 11"/>
          <p:cNvSpPr>
            <a:spLocks noChangeArrowheads="1"/>
          </p:cNvSpPr>
          <p:nvPr/>
        </p:nvSpPr>
        <p:spPr bwMode="auto">
          <a:xfrm>
            <a:off x="7308850" y="2316163"/>
            <a:ext cx="4902200" cy="133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>
                <a:latin typeface="微软雅黑" pitchFamily="34" charset="-122"/>
                <a:ea typeface="微软雅黑" pitchFamily="34" charset="-122"/>
              </a:rPr>
              <a:t>虹膜异色症</a:t>
            </a:r>
            <a:endParaRPr lang="en-US" altLang="zh-CN" sz="5400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8081963" y="3524250"/>
            <a:ext cx="3355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14" name="矩形 16"/>
          <p:cNvSpPr>
            <a:spLocks noChangeArrowheads="1"/>
          </p:cNvSpPr>
          <p:nvPr/>
        </p:nvSpPr>
        <p:spPr bwMode="auto">
          <a:xfrm>
            <a:off x="7902575" y="3524250"/>
            <a:ext cx="3679825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 Light" charset="-122"/>
                <a:ea typeface="微软雅黑 Light" charset="-122"/>
              </a:rPr>
              <a:t>小黄人鲍勃两只眼睛是不同颜色，医学上称为虹膜异色症。</a:t>
            </a:r>
          </a:p>
        </p:txBody>
      </p:sp>
      <p:sp>
        <p:nvSpPr>
          <p:cNvPr id="19" name="矩形 18"/>
          <p:cNvSpPr/>
          <p:nvPr/>
        </p:nvSpPr>
        <p:spPr>
          <a:xfrm>
            <a:off x="0" y="6686550"/>
            <a:ext cx="13868400" cy="190500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38688" y="0"/>
            <a:ext cx="73453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平行四边形 4"/>
          <p:cNvSpPr/>
          <p:nvPr/>
        </p:nvSpPr>
        <p:spPr>
          <a:xfrm>
            <a:off x="-11113" y="0"/>
            <a:ext cx="5211763" cy="6858000"/>
          </a:xfrm>
          <a:custGeom>
            <a:avLst/>
            <a:gdLst>
              <a:gd name="connsiteX0" fmla="*/ 0 w 5200650"/>
              <a:gd name="connsiteY0" fmla="*/ 6858000 h 6858000"/>
              <a:gd name="connsiteX1" fmla="*/ 881042 w 5200650"/>
              <a:gd name="connsiteY1" fmla="*/ 0 h 6858000"/>
              <a:gd name="connsiteX2" fmla="*/ 5200650 w 5200650"/>
              <a:gd name="connsiteY2" fmla="*/ 0 h 6858000"/>
              <a:gd name="connsiteX3" fmla="*/ 4319608 w 5200650"/>
              <a:gd name="connsiteY3" fmla="*/ 6858000 h 6858000"/>
              <a:gd name="connsiteX4" fmla="*/ 0 w 5200650"/>
              <a:gd name="connsiteY4" fmla="*/ 6858000 h 6858000"/>
              <a:gd name="connsiteX0" fmla="*/ 11055 w 5211705"/>
              <a:gd name="connsiteY0" fmla="*/ 6858000 h 6858000"/>
              <a:gd name="connsiteX1" fmla="*/ 0 w 5211705"/>
              <a:gd name="connsiteY1" fmla="*/ 0 h 6858000"/>
              <a:gd name="connsiteX2" fmla="*/ 5211705 w 5211705"/>
              <a:gd name="connsiteY2" fmla="*/ 0 h 6858000"/>
              <a:gd name="connsiteX3" fmla="*/ 4330663 w 5211705"/>
              <a:gd name="connsiteY3" fmla="*/ 6858000 h 6858000"/>
              <a:gd name="connsiteX4" fmla="*/ 11055 w 5211705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11705" h="6858000">
                <a:moveTo>
                  <a:pt x="11055" y="6858000"/>
                </a:moveTo>
                <a:lnTo>
                  <a:pt x="0" y="0"/>
                </a:lnTo>
                <a:lnTo>
                  <a:pt x="5211705" y="0"/>
                </a:lnTo>
                <a:lnTo>
                  <a:pt x="4330663" y="6858000"/>
                </a:lnTo>
                <a:lnTo>
                  <a:pt x="11055" y="6858000"/>
                </a:lnTo>
                <a:close/>
              </a:path>
            </a:pathLst>
          </a:cu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altLang="zh-CN" b="1">
                <a:solidFill>
                  <a:srgbClr val="FFD106"/>
                </a:solidFill>
                <a:latin typeface="方正兰亭特黑_GBK"/>
              </a:rPr>
              <a:t>KEVIN</a:t>
            </a:r>
            <a:endParaRPr lang="zh-CN" altLang="en-US" b="1">
              <a:solidFill>
                <a:srgbClr val="FFD106"/>
              </a:solidFill>
              <a:latin typeface="方正兰亭特黑_GBK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03325" y="2066925"/>
            <a:ext cx="2794000" cy="923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5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兰亭特黑_GBK"/>
              </a:rPr>
              <a:t>KEVIN</a:t>
            </a:r>
            <a:endParaRPr lang="zh-CN" altLang="en-US" sz="54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兰亭特黑_GBK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944563" y="3821113"/>
            <a:ext cx="3355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37" name="矩形 7"/>
          <p:cNvSpPr>
            <a:spLocks noChangeArrowheads="1"/>
          </p:cNvSpPr>
          <p:nvPr/>
        </p:nvSpPr>
        <p:spPr bwMode="auto">
          <a:xfrm>
            <a:off x="171450" y="2613025"/>
            <a:ext cx="4902200" cy="119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>
                <a:latin typeface="微软雅黑" pitchFamily="34" charset="-122"/>
                <a:ea typeface="微软雅黑" pitchFamily="34" charset="-122"/>
              </a:rPr>
              <a:t>巨黄人</a:t>
            </a:r>
            <a:endParaRPr lang="en-US" altLang="zh-CN" sz="5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38" name="矩形 8"/>
          <p:cNvSpPr>
            <a:spLocks noChangeArrowheads="1"/>
          </p:cNvSpPr>
          <p:nvPr/>
        </p:nvSpPr>
        <p:spPr bwMode="auto">
          <a:xfrm>
            <a:off x="815975" y="3843338"/>
            <a:ext cx="361315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 Light" charset="-122"/>
                <a:ea typeface="微软雅黑 Light" charset="-122"/>
              </a:rPr>
              <a:t>影片中的凯文是真正的主角和英雄，但在影片中他的牛仔裤只能放大，却不能缩小。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-11113"/>
            <a:ext cx="5581650" cy="6869113"/>
          </a:xfrm>
          <a:custGeom>
            <a:avLst/>
            <a:gdLst>
              <a:gd name="connsiteX0" fmla="*/ 0 w 5486400"/>
              <a:gd name="connsiteY0" fmla="*/ 0 h 6858000"/>
              <a:gd name="connsiteX1" fmla="*/ 5486400 w 5486400"/>
              <a:gd name="connsiteY1" fmla="*/ 0 h 6858000"/>
              <a:gd name="connsiteX2" fmla="*/ 5486400 w 5486400"/>
              <a:gd name="connsiteY2" fmla="*/ 6858000 h 6858000"/>
              <a:gd name="connsiteX3" fmla="*/ 0 w 5486400"/>
              <a:gd name="connsiteY3" fmla="*/ 6858000 h 6858000"/>
              <a:gd name="connsiteX4" fmla="*/ 0 w 5486400"/>
              <a:gd name="connsiteY4" fmla="*/ 0 h 6858000"/>
              <a:gd name="connsiteX0" fmla="*/ 0 w 5486400"/>
              <a:gd name="connsiteY0" fmla="*/ 0 h 6858000"/>
              <a:gd name="connsiteX1" fmla="*/ 4020457 w 5486400"/>
              <a:gd name="connsiteY1" fmla="*/ 0 h 6858000"/>
              <a:gd name="connsiteX2" fmla="*/ 5486400 w 5486400"/>
              <a:gd name="connsiteY2" fmla="*/ 0 h 6858000"/>
              <a:gd name="connsiteX3" fmla="*/ 5486400 w 5486400"/>
              <a:gd name="connsiteY3" fmla="*/ 6858000 h 6858000"/>
              <a:gd name="connsiteX4" fmla="*/ 0 w 5486400"/>
              <a:gd name="connsiteY4" fmla="*/ 6858000 h 6858000"/>
              <a:gd name="connsiteX5" fmla="*/ 0 w 5486400"/>
              <a:gd name="connsiteY5" fmla="*/ 0 h 6858000"/>
              <a:gd name="connsiteX0" fmla="*/ 0 w 5486400"/>
              <a:gd name="connsiteY0" fmla="*/ 14514 h 6872514"/>
              <a:gd name="connsiteX1" fmla="*/ 4020457 w 5486400"/>
              <a:gd name="connsiteY1" fmla="*/ 14514 h 6872514"/>
              <a:gd name="connsiteX2" fmla="*/ 4484914 w 5486400"/>
              <a:gd name="connsiteY2" fmla="*/ 0 h 6872514"/>
              <a:gd name="connsiteX3" fmla="*/ 5486400 w 5486400"/>
              <a:gd name="connsiteY3" fmla="*/ 14514 h 6872514"/>
              <a:gd name="connsiteX4" fmla="*/ 5486400 w 5486400"/>
              <a:gd name="connsiteY4" fmla="*/ 6872514 h 6872514"/>
              <a:gd name="connsiteX5" fmla="*/ 0 w 5486400"/>
              <a:gd name="connsiteY5" fmla="*/ 6872514 h 6872514"/>
              <a:gd name="connsiteX6" fmla="*/ 0 w 5486400"/>
              <a:gd name="connsiteY6" fmla="*/ 14514 h 6872514"/>
              <a:gd name="connsiteX0" fmla="*/ 0 w 5486400"/>
              <a:gd name="connsiteY0" fmla="*/ 14514 h 6872514"/>
              <a:gd name="connsiteX1" fmla="*/ 4484914 w 5486400"/>
              <a:gd name="connsiteY1" fmla="*/ 0 h 6872514"/>
              <a:gd name="connsiteX2" fmla="*/ 5486400 w 5486400"/>
              <a:gd name="connsiteY2" fmla="*/ 14514 h 6872514"/>
              <a:gd name="connsiteX3" fmla="*/ 5486400 w 5486400"/>
              <a:gd name="connsiteY3" fmla="*/ 6872514 h 6872514"/>
              <a:gd name="connsiteX4" fmla="*/ 0 w 5486400"/>
              <a:gd name="connsiteY4" fmla="*/ 6872514 h 6872514"/>
              <a:gd name="connsiteX5" fmla="*/ 0 w 5486400"/>
              <a:gd name="connsiteY5" fmla="*/ 14514 h 6872514"/>
              <a:gd name="connsiteX0" fmla="*/ 0 w 5486400"/>
              <a:gd name="connsiteY0" fmla="*/ 14514 h 6872514"/>
              <a:gd name="connsiteX1" fmla="*/ 4484914 w 5486400"/>
              <a:gd name="connsiteY1" fmla="*/ 0 h 6872514"/>
              <a:gd name="connsiteX2" fmla="*/ 5486400 w 5486400"/>
              <a:gd name="connsiteY2" fmla="*/ 6872514 h 6872514"/>
              <a:gd name="connsiteX3" fmla="*/ 0 w 5486400"/>
              <a:gd name="connsiteY3" fmla="*/ 6872514 h 6872514"/>
              <a:gd name="connsiteX4" fmla="*/ 0 w 5486400"/>
              <a:gd name="connsiteY4" fmla="*/ 14514 h 6872514"/>
              <a:gd name="connsiteX0" fmla="*/ 0 w 5486400"/>
              <a:gd name="connsiteY0" fmla="*/ 14514 h 6872514"/>
              <a:gd name="connsiteX1" fmla="*/ 4209143 w 5486400"/>
              <a:gd name="connsiteY1" fmla="*/ 0 h 6872514"/>
              <a:gd name="connsiteX2" fmla="*/ 4484914 w 5486400"/>
              <a:gd name="connsiteY2" fmla="*/ 0 h 6872514"/>
              <a:gd name="connsiteX3" fmla="*/ 5486400 w 5486400"/>
              <a:gd name="connsiteY3" fmla="*/ 6872514 h 6872514"/>
              <a:gd name="connsiteX4" fmla="*/ 0 w 5486400"/>
              <a:gd name="connsiteY4" fmla="*/ 6872514 h 6872514"/>
              <a:gd name="connsiteX5" fmla="*/ 0 w 5486400"/>
              <a:gd name="connsiteY5" fmla="*/ 14514 h 6872514"/>
              <a:gd name="connsiteX0" fmla="*/ 0 w 5486400"/>
              <a:gd name="connsiteY0" fmla="*/ 14514 h 6872514"/>
              <a:gd name="connsiteX1" fmla="*/ 4484914 w 5486400"/>
              <a:gd name="connsiteY1" fmla="*/ 0 h 6872514"/>
              <a:gd name="connsiteX2" fmla="*/ 5486400 w 5486400"/>
              <a:gd name="connsiteY2" fmla="*/ 6872514 h 6872514"/>
              <a:gd name="connsiteX3" fmla="*/ 0 w 5486400"/>
              <a:gd name="connsiteY3" fmla="*/ 6872514 h 6872514"/>
              <a:gd name="connsiteX4" fmla="*/ 0 w 5486400"/>
              <a:gd name="connsiteY4" fmla="*/ 14514 h 6872514"/>
              <a:gd name="connsiteX0" fmla="*/ 0 w 5486400"/>
              <a:gd name="connsiteY0" fmla="*/ 14514 h 6872514"/>
              <a:gd name="connsiteX1" fmla="*/ 4334494 w 5486400"/>
              <a:gd name="connsiteY1" fmla="*/ 2639 h 6872514"/>
              <a:gd name="connsiteX2" fmla="*/ 4484914 w 5486400"/>
              <a:gd name="connsiteY2" fmla="*/ 0 h 6872514"/>
              <a:gd name="connsiteX3" fmla="*/ 5486400 w 5486400"/>
              <a:gd name="connsiteY3" fmla="*/ 6872514 h 6872514"/>
              <a:gd name="connsiteX4" fmla="*/ 0 w 5486400"/>
              <a:gd name="connsiteY4" fmla="*/ 6872514 h 6872514"/>
              <a:gd name="connsiteX5" fmla="*/ 0 w 5486400"/>
              <a:gd name="connsiteY5" fmla="*/ 14514 h 6872514"/>
              <a:gd name="connsiteX0" fmla="*/ 0 w 5486400"/>
              <a:gd name="connsiteY0" fmla="*/ 11875 h 6869875"/>
              <a:gd name="connsiteX1" fmla="*/ 4334494 w 5486400"/>
              <a:gd name="connsiteY1" fmla="*/ 0 h 6869875"/>
              <a:gd name="connsiteX2" fmla="*/ 5486400 w 5486400"/>
              <a:gd name="connsiteY2" fmla="*/ 6869875 h 6869875"/>
              <a:gd name="connsiteX3" fmla="*/ 0 w 5486400"/>
              <a:gd name="connsiteY3" fmla="*/ 6869875 h 6869875"/>
              <a:gd name="connsiteX4" fmla="*/ 0 w 5486400"/>
              <a:gd name="connsiteY4" fmla="*/ 11875 h 6869875"/>
              <a:gd name="connsiteX0" fmla="*/ 0 w 5486400"/>
              <a:gd name="connsiteY0" fmla="*/ 11875 h 6869875"/>
              <a:gd name="connsiteX1" fmla="*/ 4251366 w 5486400"/>
              <a:gd name="connsiteY1" fmla="*/ 0 h 6869875"/>
              <a:gd name="connsiteX2" fmla="*/ 4334494 w 5486400"/>
              <a:gd name="connsiteY2" fmla="*/ 0 h 6869875"/>
              <a:gd name="connsiteX3" fmla="*/ 5486400 w 5486400"/>
              <a:gd name="connsiteY3" fmla="*/ 6869875 h 6869875"/>
              <a:gd name="connsiteX4" fmla="*/ 0 w 5486400"/>
              <a:gd name="connsiteY4" fmla="*/ 6869875 h 6869875"/>
              <a:gd name="connsiteX5" fmla="*/ 0 w 5486400"/>
              <a:gd name="connsiteY5" fmla="*/ 11875 h 6869875"/>
              <a:gd name="connsiteX0" fmla="*/ 0 w 5486400"/>
              <a:gd name="connsiteY0" fmla="*/ 11875 h 6869875"/>
              <a:gd name="connsiteX1" fmla="*/ 4251366 w 5486400"/>
              <a:gd name="connsiteY1" fmla="*/ 0 h 6869875"/>
              <a:gd name="connsiteX2" fmla="*/ 5486400 w 5486400"/>
              <a:gd name="connsiteY2" fmla="*/ 6869875 h 6869875"/>
              <a:gd name="connsiteX3" fmla="*/ 0 w 5486400"/>
              <a:gd name="connsiteY3" fmla="*/ 6869875 h 6869875"/>
              <a:gd name="connsiteX4" fmla="*/ 0 w 5486400"/>
              <a:gd name="connsiteY4" fmla="*/ 11875 h 6869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86400" h="6869875">
                <a:moveTo>
                  <a:pt x="0" y="11875"/>
                </a:moveTo>
                <a:lnTo>
                  <a:pt x="4251366" y="0"/>
                </a:lnTo>
                <a:lnTo>
                  <a:pt x="5486400" y="6869875"/>
                </a:lnTo>
                <a:lnTo>
                  <a:pt x="0" y="6869875"/>
                </a:lnTo>
                <a:lnTo>
                  <a:pt x="0" y="11875"/>
                </a:lnTo>
                <a:close/>
              </a:path>
            </a:pathLst>
          </a:cu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5525" y="1060450"/>
            <a:ext cx="3313113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兰亭特黑_GBK"/>
              </a:rPr>
              <a:t>STUART</a:t>
            </a:r>
            <a:endParaRPr lang="zh-CN" altLang="en-US" sz="48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兰亭特黑_GBK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982663" y="2770188"/>
            <a:ext cx="3355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60" name="矩形 7"/>
          <p:cNvSpPr>
            <a:spLocks noChangeArrowheads="1"/>
          </p:cNvSpPr>
          <p:nvPr/>
        </p:nvSpPr>
        <p:spPr bwMode="auto">
          <a:xfrm>
            <a:off x="209550" y="1890713"/>
            <a:ext cx="49022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5400" b="1">
                <a:solidFill>
                  <a:srgbClr val="111111"/>
                </a:solidFill>
                <a:latin typeface="微软雅黑" pitchFamily="34" charset="-122"/>
                <a:ea typeface="微软雅黑" pitchFamily="34" charset="-122"/>
              </a:rPr>
              <a:t>斯图尔特</a:t>
            </a:r>
          </a:p>
        </p:txBody>
      </p:sp>
      <p:sp>
        <p:nvSpPr>
          <p:cNvPr id="19461" name="矩形 8"/>
          <p:cNvSpPr>
            <a:spLocks noChangeArrowheads="1"/>
          </p:cNvSpPr>
          <p:nvPr/>
        </p:nvSpPr>
        <p:spPr bwMode="auto">
          <a:xfrm>
            <a:off x="330200" y="2803525"/>
            <a:ext cx="4594225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 Light" charset="-122"/>
                <a:ea typeface="微软雅黑 Light" charset="-122"/>
              </a:rPr>
              <a:t>影片结尾处小黄人</a:t>
            </a:r>
            <a:r>
              <a:rPr lang="en-US" altLang="zh-CN" sz="2400">
                <a:latin typeface="微软雅黑 Light" charset="-122"/>
                <a:ea typeface="微软雅黑 Light" charset="-122"/>
              </a:rPr>
              <a:t>Stuart</a:t>
            </a:r>
            <a:r>
              <a:rPr lang="zh-CN" altLang="en-US" sz="2400">
                <a:latin typeface="微软雅黑 Light" charset="-122"/>
                <a:ea typeface="微软雅黑 Light" charset="-122"/>
              </a:rPr>
              <a:t>用吉他演奏了范</a:t>
            </a:r>
            <a:r>
              <a:rPr lang="en-US" altLang="zh-CN" sz="2400">
                <a:latin typeface="微软雅黑 Light" charset="-122"/>
                <a:ea typeface="微软雅黑 Light" charset="-122"/>
              </a:rPr>
              <a:t>·</a:t>
            </a:r>
            <a:r>
              <a:rPr lang="zh-CN" altLang="en-US" sz="2400">
                <a:latin typeface="微软雅黑 Light" charset="-122"/>
                <a:ea typeface="微软雅黑 Light" charset="-122"/>
              </a:rPr>
              <a:t>海伦的歌曲</a:t>
            </a:r>
            <a:r>
              <a:rPr lang="en-US" altLang="zh-CN" sz="2400">
                <a:latin typeface="微软雅黑 Light" charset="-122"/>
                <a:ea typeface="微软雅黑 Light" charset="-122"/>
              </a:rPr>
              <a:t>Eruption</a:t>
            </a:r>
            <a:r>
              <a:rPr lang="zh-CN" altLang="en-US" sz="2400">
                <a:latin typeface="微软雅黑 Light" charset="-122"/>
                <a:ea typeface="微软雅黑 Light" charset="-122"/>
              </a:rPr>
              <a:t>。但影片的背景年份为</a:t>
            </a:r>
            <a:r>
              <a:rPr lang="en-US" altLang="zh-CN" sz="2400">
                <a:latin typeface="微软雅黑 Light" charset="-122"/>
                <a:ea typeface="微软雅黑 Light" charset="-122"/>
              </a:rPr>
              <a:t>1968</a:t>
            </a:r>
            <a:r>
              <a:rPr lang="zh-CN" altLang="en-US" sz="2400">
                <a:latin typeface="微软雅黑 Light" charset="-122"/>
                <a:ea typeface="微软雅黑 Light" charset="-122"/>
              </a:rPr>
              <a:t>年，而</a:t>
            </a:r>
            <a:r>
              <a:rPr lang="en-US" altLang="zh-CN" sz="2400">
                <a:latin typeface="微软雅黑 Light" charset="-122"/>
                <a:ea typeface="微软雅黑 Light" charset="-122"/>
              </a:rPr>
              <a:t>Eruption</a:t>
            </a:r>
            <a:r>
              <a:rPr lang="zh-CN" altLang="en-US" sz="2400">
                <a:latin typeface="微软雅黑 Light" charset="-122"/>
                <a:ea typeface="微软雅黑 Light" charset="-122"/>
              </a:rPr>
              <a:t>的发表时间为</a:t>
            </a:r>
            <a:r>
              <a:rPr lang="en-US" altLang="zh-CN" sz="2400">
                <a:latin typeface="微软雅黑 Light" charset="-122"/>
                <a:ea typeface="微软雅黑 Light" charset="-122"/>
              </a:rPr>
              <a:t>1978</a:t>
            </a:r>
            <a:r>
              <a:rPr lang="zh-CN" altLang="en-US" sz="2400">
                <a:latin typeface="微软雅黑 Light" charset="-122"/>
                <a:ea typeface="微软雅黑 Light" charset="-122"/>
              </a:rPr>
              <a:t>年，说明</a:t>
            </a:r>
            <a:r>
              <a:rPr lang="en-US" altLang="zh-CN" sz="2400">
                <a:latin typeface="微软雅黑 Light" charset="-122"/>
                <a:ea typeface="微软雅黑 Light" charset="-122"/>
              </a:rPr>
              <a:t>Stuart</a:t>
            </a:r>
            <a:r>
              <a:rPr lang="zh-CN" altLang="en-US" sz="2400">
                <a:latin typeface="微软雅黑 Light" charset="-122"/>
                <a:ea typeface="微软雅黑 Light" charset="-122"/>
              </a:rPr>
              <a:t>比范</a:t>
            </a:r>
            <a:r>
              <a:rPr lang="en-US" altLang="zh-CN" sz="2400">
                <a:latin typeface="微软雅黑 Light" charset="-122"/>
                <a:ea typeface="微软雅黑 Light" charset="-122"/>
              </a:rPr>
              <a:t>·</a:t>
            </a:r>
            <a:r>
              <a:rPr lang="zh-CN" altLang="en-US" sz="2400">
                <a:latin typeface="微软雅黑 Light" charset="-122"/>
                <a:ea typeface="微软雅黑 Light" charset="-122"/>
              </a:rPr>
              <a:t>海伦提早十年演唱了这首歌曲。</a:t>
            </a:r>
          </a:p>
        </p:txBody>
      </p:sp>
      <p:pic>
        <p:nvPicPr>
          <p:cNvPr id="19462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6288" y="0"/>
            <a:ext cx="5988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8"/>
          <p:cNvPicPr>
            <a:picLocks noChangeAspect="1"/>
          </p:cNvPicPr>
          <p:nvPr/>
        </p:nvPicPr>
        <p:blipFill>
          <a:blip r:embed="rId2"/>
          <a:srcRect b="15279"/>
          <a:stretch>
            <a:fillRect/>
          </a:stretch>
        </p:blipFill>
        <p:spPr bwMode="auto">
          <a:xfrm>
            <a:off x="0" y="-476250"/>
            <a:ext cx="12192000" cy="569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矩形 40"/>
          <p:cNvSpPr/>
          <p:nvPr/>
        </p:nvSpPr>
        <p:spPr>
          <a:xfrm>
            <a:off x="0" y="5210175"/>
            <a:ext cx="12192000" cy="1647825"/>
          </a:xfrm>
          <a:prstGeom prst="rect">
            <a:avLst/>
          </a:pr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0483" name="组合 10"/>
          <p:cNvGrpSpPr>
            <a:grpSpLocks/>
          </p:cNvGrpSpPr>
          <p:nvPr/>
        </p:nvGrpSpPr>
        <p:grpSpPr bwMode="auto">
          <a:xfrm>
            <a:off x="2017713" y="5210175"/>
            <a:ext cx="8156575" cy="1639888"/>
            <a:chOff x="-1989862" y="1646434"/>
            <a:chExt cx="8157360" cy="1640027"/>
          </a:xfrm>
        </p:grpSpPr>
        <p:sp>
          <p:nvSpPr>
            <p:cNvPr id="16" name="矩形 15"/>
            <p:cNvSpPr/>
            <p:nvPr/>
          </p:nvSpPr>
          <p:spPr>
            <a:xfrm>
              <a:off x="536093" y="1646434"/>
              <a:ext cx="3583333" cy="11081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660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方正兰亭特黑_GBK"/>
                </a:rPr>
                <a:t>登月骗局</a:t>
              </a:r>
              <a:endParaRPr lang="en-US" altLang="zh-CN" sz="66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兰亭特黑_GBK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799643" y="2640293"/>
              <a:ext cx="3086397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486" name="矩形 14"/>
            <p:cNvSpPr>
              <a:spLocks noChangeArrowheads="1"/>
            </p:cNvSpPr>
            <p:nvPr/>
          </p:nvSpPr>
          <p:spPr bwMode="auto">
            <a:xfrm>
              <a:off x="-1989862" y="2640130"/>
              <a:ext cx="815736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>
                  <a:latin typeface="微软雅黑 Light" charset="-122"/>
                  <a:ea typeface="微软雅黑 Light" charset="-122"/>
                </a:rPr>
                <a:t>影片自黑</a:t>
              </a:r>
              <a:r>
                <a:rPr lang="en-US" altLang="zh-CN" sz="2400">
                  <a:latin typeface="微软雅黑 Light" charset="-122"/>
                  <a:ea typeface="微软雅黑 Light" charset="-122"/>
                </a:rPr>
                <a:t>1969</a:t>
              </a:r>
              <a:r>
                <a:rPr lang="zh-CN" altLang="en-US" sz="2400">
                  <a:latin typeface="微软雅黑 Light" charset="-122"/>
                  <a:ea typeface="微软雅黑 Light" charset="-122"/>
                </a:rPr>
                <a:t>年美国登月，小黄人经过登月拍摄作假现场。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52575" y="0"/>
            <a:ext cx="12472988" cy="701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4"/>
          <p:cNvSpPr/>
          <p:nvPr/>
        </p:nvSpPr>
        <p:spPr>
          <a:xfrm flipH="1">
            <a:off x="6570663" y="-28575"/>
            <a:ext cx="5621337" cy="6886575"/>
          </a:xfrm>
          <a:custGeom>
            <a:avLst/>
            <a:gdLst>
              <a:gd name="connsiteX0" fmla="*/ 0 w 5486400"/>
              <a:gd name="connsiteY0" fmla="*/ 0 h 6858000"/>
              <a:gd name="connsiteX1" fmla="*/ 5486400 w 5486400"/>
              <a:gd name="connsiteY1" fmla="*/ 0 h 6858000"/>
              <a:gd name="connsiteX2" fmla="*/ 5486400 w 5486400"/>
              <a:gd name="connsiteY2" fmla="*/ 6858000 h 6858000"/>
              <a:gd name="connsiteX3" fmla="*/ 0 w 5486400"/>
              <a:gd name="connsiteY3" fmla="*/ 6858000 h 6858000"/>
              <a:gd name="connsiteX4" fmla="*/ 0 w 5486400"/>
              <a:gd name="connsiteY4" fmla="*/ 0 h 6858000"/>
              <a:gd name="connsiteX0" fmla="*/ 0 w 5486400"/>
              <a:gd name="connsiteY0" fmla="*/ 0 h 6858000"/>
              <a:gd name="connsiteX1" fmla="*/ 4020457 w 5486400"/>
              <a:gd name="connsiteY1" fmla="*/ 0 h 6858000"/>
              <a:gd name="connsiteX2" fmla="*/ 5486400 w 5486400"/>
              <a:gd name="connsiteY2" fmla="*/ 0 h 6858000"/>
              <a:gd name="connsiteX3" fmla="*/ 5486400 w 5486400"/>
              <a:gd name="connsiteY3" fmla="*/ 6858000 h 6858000"/>
              <a:gd name="connsiteX4" fmla="*/ 0 w 5486400"/>
              <a:gd name="connsiteY4" fmla="*/ 6858000 h 6858000"/>
              <a:gd name="connsiteX5" fmla="*/ 0 w 5486400"/>
              <a:gd name="connsiteY5" fmla="*/ 0 h 6858000"/>
              <a:gd name="connsiteX0" fmla="*/ 0 w 5486400"/>
              <a:gd name="connsiteY0" fmla="*/ 14514 h 6872514"/>
              <a:gd name="connsiteX1" fmla="*/ 4020457 w 5486400"/>
              <a:gd name="connsiteY1" fmla="*/ 14514 h 6872514"/>
              <a:gd name="connsiteX2" fmla="*/ 4484914 w 5486400"/>
              <a:gd name="connsiteY2" fmla="*/ 0 h 6872514"/>
              <a:gd name="connsiteX3" fmla="*/ 5486400 w 5486400"/>
              <a:gd name="connsiteY3" fmla="*/ 14514 h 6872514"/>
              <a:gd name="connsiteX4" fmla="*/ 5486400 w 5486400"/>
              <a:gd name="connsiteY4" fmla="*/ 6872514 h 6872514"/>
              <a:gd name="connsiteX5" fmla="*/ 0 w 5486400"/>
              <a:gd name="connsiteY5" fmla="*/ 6872514 h 6872514"/>
              <a:gd name="connsiteX6" fmla="*/ 0 w 5486400"/>
              <a:gd name="connsiteY6" fmla="*/ 14514 h 6872514"/>
              <a:gd name="connsiteX0" fmla="*/ 0 w 5486400"/>
              <a:gd name="connsiteY0" fmla="*/ 14514 h 6872514"/>
              <a:gd name="connsiteX1" fmla="*/ 4484914 w 5486400"/>
              <a:gd name="connsiteY1" fmla="*/ 0 h 6872514"/>
              <a:gd name="connsiteX2" fmla="*/ 5486400 w 5486400"/>
              <a:gd name="connsiteY2" fmla="*/ 14514 h 6872514"/>
              <a:gd name="connsiteX3" fmla="*/ 5486400 w 5486400"/>
              <a:gd name="connsiteY3" fmla="*/ 6872514 h 6872514"/>
              <a:gd name="connsiteX4" fmla="*/ 0 w 5486400"/>
              <a:gd name="connsiteY4" fmla="*/ 6872514 h 6872514"/>
              <a:gd name="connsiteX5" fmla="*/ 0 w 5486400"/>
              <a:gd name="connsiteY5" fmla="*/ 14514 h 6872514"/>
              <a:gd name="connsiteX0" fmla="*/ 0 w 5486400"/>
              <a:gd name="connsiteY0" fmla="*/ 14514 h 6872514"/>
              <a:gd name="connsiteX1" fmla="*/ 4484914 w 5486400"/>
              <a:gd name="connsiteY1" fmla="*/ 0 h 6872514"/>
              <a:gd name="connsiteX2" fmla="*/ 5486400 w 5486400"/>
              <a:gd name="connsiteY2" fmla="*/ 6872514 h 6872514"/>
              <a:gd name="connsiteX3" fmla="*/ 0 w 5486400"/>
              <a:gd name="connsiteY3" fmla="*/ 6872514 h 6872514"/>
              <a:gd name="connsiteX4" fmla="*/ 0 w 5486400"/>
              <a:gd name="connsiteY4" fmla="*/ 14514 h 6872514"/>
              <a:gd name="connsiteX0" fmla="*/ 0 w 5486400"/>
              <a:gd name="connsiteY0" fmla="*/ 14514 h 6872514"/>
              <a:gd name="connsiteX1" fmla="*/ 4209143 w 5486400"/>
              <a:gd name="connsiteY1" fmla="*/ 0 h 6872514"/>
              <a:gd name="connsiteX2" fmla="*/ 4484914 w 5486400"/>
              <a:gd name="connsiteY2" fmla="*/ 0 h 6872514"/>
              <a:gd name="connsiteX3" fmla="*/ 5486400 w 5486400"/>
              <a:gd name="connsiteY3" fmla="*/ 6872514 h 6872514"/>
              <a:gd name="connsiteX4" fmla="*/ 0 w 5486400"/>
              <a:gd name="connsiteY4" fmla="*/ 6872514 h 6872514"/>
              <a:gd name="connsiteX5" fmla="*/ 0 w 5486400"/>
              <a:gd name="connsiteY5" fmla="*/ 14514 h 6872514"/>
              <a:gd name="connsiteX0" fmla="*/ 0 w 5486400"/>
              <a:gd name="connsiteY0" fmla="*/ 14514 h 6872514"/>
              <a:gd name="connsiteX1" fmla="*/ 4484914 w 5486400"/>
              <a:gd name="connsiteY1" fmla="*/ 0 h 6872514"/>
              <a:gd name="connsiteX2" fmla="*/ 5486400 w 5486400"/>
              <a:gd name="connsiteY2" fmla="*/ 6872514 h 6872514"/>
              <a:gd name="connsiteX3" fmla="*/ 0 w 5486400"/>
              <a:gd name="connsiteY3" fmla="*/ 6872514 h 6872514"/>
              <a:gd name="connsiteX4" fmla="*/ 0 w 5486400"/>
              <a:gd name="connsiteY4" fmla="*/ 14514 h 6872514"/>
              <a:gd name="connsiteX0" fmla="*/ 0 w 5486400"/>
              <a:gd name="connsiteY0" fmla="*/ 14514 h 6872514"/>
              <a:gd name="connsiteX1" fmla="*/ 4334494 w 5486400"/>
              <a:gd name="connsiteY1" fmla="*/ 2639 h 6872514"/>
              <a:gd name="connsiteX2" fmla="*/ 4484914 w 5486400"/>
              <a:gd name="connsiteY2" fmla="*/ 0 h 6872514"/>
              <a:gd name="connsiteX3" fmla="*/ 5486400 w 5486400"/>
              <a:gd name="connsiteY3" fmla="*/ 6872514 h 6872514"/>
              <a:gd name="connsiteX4" fmla="*/ 0 w 5486400"/>
              <a:gd name="connsiteY4" fmla="*/ 6872514 h 6872514"/>
              <a:gd name="connsiteX5" fmla="*/ 0 w 5486400"/>
              <a:gd name="connsiteY5" fmla="*/ 14514 h 6872514"/>
              <a:gd name="connsiteX0" fmla="*/ 0 w 5486400"/>
              <a:gd name="connsiteY0" fmla="*/ 11875 h 6869875"/>
              <a:gd name="connsiteX1" fmla="*/ 4334494 w 5486400"/>
              <a:gd name="connsiteY1" fmla="*/ 0 h 6869875"/>
              <a:gd name="connsiteX2" fmla="*/ 5486400 w 5486400"/>
              <a:gd name="connsiteY2" fmla="*/ 6869875 h 6869875"/>
              <a:gd name="connsiteX3" fmla="*/ 0 w 5486400"/>
              <a:gd name="connsiteY3" fmla="*/ 6869875 h 6869875"/>
              <a:gd name="connsiteX4" fmla="*/ 0 w 5486400"/>
              <a:gd name="connsiteY4" fmla="*/ 11875 h 6869875"/>
              <a:gd name="connsiteX0" fmla="*/ 0 w 5486400"/>
              <a:gd name="connsiteY0" fmla="*/ 11875 h 6869875"/>
              <a:gd name="connsiteX1" fmla="*/ 4251366 w 5486400"/>
              <a:gd name="connsiteY1" fmla="*/ 0 h 6869875"/>
              <a:gd name="connsiteX2" fmla="*/ 4334494 w 5486400"/>
              <a:gd name="connsiteY2" fmla="*/ 0 h 6869875"/>
              <a:gd name="connsiteX3" fmla="*/ 5486400 w 5486400"/>
              <a:gd name="connsiteY3" fmla="*/ 6869875 h 6869875"/>
              <a:gd name="connsiteX4" fmla="*/ 0 w 5486400"/>
              <a:gd name="connsiteY4" fmla="*/ 6869875 h 6869875"/>
              <a:gd name="connsiteX5" fmla="*/ 0 w 5486400"/>
              <a:gd name="connsiteY5" fmla="*/ 11875 h 6869875"/>
              <a:gd name="connsiteX0" fmla="*/ 0 w 5486400"/>
              <a:gd name="connsiteY0" fmla="*/ 11875 h 6869875"/>
              <a:gd name="connsiteX1" fmla="*/ 4251366 w 5486400"/>
              <a:gd name="connsiteY1" fmla="*/ 0 h 6869875"/>
              <a:gd name="connsiteX2" fmla="*/ 5486400 w 5486400"/>
              <a:gd name="connsiteY2" fmla="*/ 6869875 h 6869875"/>
              <a:gd name="connsiteX3" fmla="*/ 0 w 5486400"/>
              <a:gd name="connsiteY3" fmla="*/ 6869875 h 6869875"/>
              <a:gd name="connsiteX4" fmla="*/ 0 w 5486400"/>
              <a:gd name="connsiteY4" fmla="*/ 11875 h 6869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86400" h="6869875">
                <a:moveTo>
                  <a:pt x="0" y="11875"/>
                </a:moveTo>
                <a:lnTo>
                  <a:pt x="4251366" y="0"/>
                </a:lnTo>
                <a:lnTo>
                  <a:pt x="5486400" y="6869875"/>
                </a:lnTo>
                <a:lnTo>
                  <a:pt x="0" y="6869875"/>
                </a:lnTo>
                <a:lnTo>
                  <a:pt x="0" y="11875"/>
                </a:lnTo>
                <a:close/>
              </a:path>
            </a:pathLst>
          </a:custGeom>
          <a:solidFill>
            <a:srgbClr val="FED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1507" name="组合 6"/>
          <p:cNvGrpSpPr>
            <a:grpSpLocks/>
          </p:cNvGrpSpPr>
          <p:nvPr/>
        </p:nvGrpSpPr>
        <p:grpSpPr bwMode="auto">
          <a:xfrm>
            <a:off x="7675563" y="1284288"/>
            <a:ext cx="4316412" cy="3956050"/>
            <a:chOff x="-1064594" y="1646434"/>
            <a:chExt cx="4317512" cy="3955555"/>
          </a:xfrm>
        </p:grpSpPr>
        <p:sp>
          <p:nvSpPr>
            <p:cNvPr id="8" name="矩形 7"/>
            <p:cNvSpPr/>
            <p:nvPr/>
          </p:nvSpPr>
          <p:spPr>
            <a:xfrm>
              <a:off x="-267466" y="1646434"/>
              <a:ext cx="2723256" cy="110793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660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方正兰亭特黑_GBK"/>
                </a:rPr>
                <a:t>石中剑</a:t>
              </a:r>
              <a:endParaRPr lang="en-US" altLang="zh-CN" sz="66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兰亭特黑_GBK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-448487" y="2640085"/>
              <a:ext cx="3085298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11" name="矩形 9"/>
            <p:cNvSpPr>
              <a:spLocks noChangeArrowheads="1"/>
            </p:cNvSpPr>
            <p:nvPr/>
          </p:nvSpPr>
          <p:spPr bwMode="auto">
            <a:xfrm>
              <a:off x="-1064594" y="2739667"/>
              <a:ext cx="4317512" cy="28623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>
                  <a:latin typeface="微软雅黑 Light" charset="-122"/>
                  <a:ea typeface="微软雅黑 Light" charset="-122"/>
                </a:rPr>
                <a:t>影片鲍勃拔出石剑被封为国王，来源于石中剑的传说，凡是能拔出此剑而且生于英格兰的人就是英格兰全境的国王，后来亚瑟拔出此剑，被拥为亚瑟王。</a:t>
              </a:r>
            </a:p>
          </p:txBody>
        </p:sp>
      </p:grpSp>
      <p:pic>
        <p:nvPicPr>
          <p:cNvPr id="21508" name="图片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269065">
            <a:off x="6383338" y="4973638"/>
            <a:ext cx="2182812" cy="198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ED308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571</Words>
  <Application>Microsoft Office PowerPoint</Application>
  <PresentationFormat>宽屏</PresentationFormat>
  <Paragraphs>76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微软雅黑 Light</vt:lpstr>
      <vt:lpstr>Calibri</vt:lpstr>
      <vt:lpstr>方正兰亭粗黑简体</vt:lpstr>
      <vt:lpstr>微软雅黑</vt:lpstr>
      <vt:lpstr>Calibri Light</vt:lpstr>
      <vt:lpstr>宋体</vt:lpstr>
      <vt:lpstr>Arial</vt:lpstr>
      <vt:lpstr>方正兰亭特黑_GBK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/>
  <cp:revision>2</cp:revision>
  <dcterms:created xsi:type="dcterms:W3CDTF">2015-09-13T03:26:32Z</dcterms:created>
  <dcterms:modified xsi:type="dcterms:W3CDTF">2015-10-13T08:00:41Z</dcterms:modified>
</cp:coreProperties>
</file>