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1" r:id="rId15"/>
    <p:sldId id="272" r:id="rId16"/>
    <p:sldId id="273" r:id="rId17"/>
    <p:sldId id="274" r:id="rId18"/>
    <p:sldId id="275" r:id="rId19"/>
    <p:sldId id="270" r:id="rId20"/>
    <p:sldId id="276" r:id="rId21"/>
    <p:sldId id="277" r:id="rId22"/>
    <p:sldId id="278"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E249"/>
    <a:srgbClr val="F0DB20"/>
    <a:srgbClr val="96DA68"/>
    <a:srgbClr val="63AAC6"/>
    <a:srgbClr val="F2D975"/>
    <a:srgbClr val="311811"/>
    <a:srgbClr val="451719"/>
    <a:srgbClr val="D5002C"/>
    <a:srgbClr val="C44500"/>
    <a:srgbClr val="FFEA0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50" d="100"/>
          <a:sy n="50" d="100"/>
        </p:scale>
        <p:origin x="-1956" y="-42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3FE0A7-147D-4F0E-86CF-975718F93F2A}" type="datetimeFigureOut">
              <a:rPr lang="zh-CN" altLang="en-US" smtClean="0"/>
              <a:pPr/>
              <a:t>2016/3/5 Saturday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6D0828-1C50-457A-AE25-9D040E623C9A}" type="slidenum">
              <a:rPr lang="zh-CN" altLang="en-US" smtClean="0"/>
              <a:pPr/>
              <a:t>‹#›</a:t>
            </a:fld>
            <a:endParaRPr lang="zh-CN" altLang="en-US"/>
          </a:p>
        </p:txBody>
      </p:sp>
    </p:spTree>
    <p:extLst>
      <p:ext uri="{BB962C8B-B14F-4D97-AF65-F5344CB8AC3E}">
        <p14:creationId xmlns:p14="http://schemas.microsoft.com/office/powerpoint/2010/main" xmlns="" val="3326489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Nicole and Sarah (N&amp;S) were students from Kent</a:t>
            </a:r>
            <a:r>
              <a:rPr lang="en-US" sz="1200" kern="1200" baseline="0" dirty="0" smtClean="0">
                <a:solidFill>
                  <a:schemeClr val="tx1"/>
                </a:solidFill>
                <a:latin typeface="+mn-lt"/>
                <a:ea typeface="+mn-ea"/>
                <a:cs typeface="+mn-cs"/>
              </a:rPr>
              <a:t> State</a:t>
            </a:r>
            <a:r>
              <a:rPr lang="en-US" sz="1200" kern="1200" dirty="0" smtClean="0">
                <a:solidFill>
                  <a:schemeClr val="tx1"/>
                </a:solidFill>
                <a:latin typeface="+mn-lt"/>
                <a:ea typeface="+mn-ea"/>
                <a:cs typeface="+mn-cs"/>
              </a:rPr>
              <a:t> University, the USA. They came to Shanghai for a week to complete their news reporting project. Joe and Tony(J&amp;T), Chinese students from Shanghai International Studies University, were designated to help N&amp;S with their work in Shanghai.</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436D0828-1C50-457A-AE25-9D040E623C9A}"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According to the schedule, they would visit ICS studio one day. N&amp;S asked J&amp;T to meet in their hotel. </a:t>
            </a:r>
            <a:endParaRPr lang="zh-CN" altLang="en-US" dirty="0"/>
          </a:p>
        </p:txBody>
      </p:sp>
      <p:sp>
        <p:nvSpPr>
          <p:cNvPr id="4" name="灯片编号占位符 3"/>
          <p:cNvSpPr>
            <a:spLocks noGrp="1"/>
          </p:cNvSpPr>
          <p:nvPr>
            <p:ph type="sldNum" sz="quarter" idx="10"/>
          </p:nvPr>
        </p:nvSpPr>
        <p:spPr/>
        <p:txBody>
          <a:bodyPr/>
          <a:lstStyle/>
          <a:p>
            <a:fld id="{436D0828-1C50-457A-AE25-9D040E623C9A}" type="slidenum">
              <a:rPr lang="zh-CN" altLang="en-US" smtClean="0"/>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However, due to the traffic jam, J&amp;T couldn't arrive on time. So they phoned N&amp;S to show their apology and promised to arrive in "five minutes".</a:t>
            </a:r>
            <a:endParaRPr lang="zh-CN" altLang="en-US" dirty="0"/>
          </a:p>
        </p:txBody>
      </p:sp>
      <p:sp>
        <p:nvSpPr>
          <p:cNvPr id="4" name="灯片编号占位符 3"/>
          <p:cNvSpPr>
            <a:spLocks noGrp="1"/>
          </p:cNvSpPr>
          <p:nvPr>
            <p:ph type="sldNum" sz="quarter" idx="10"/>
          </p:nvPr>
        </p:nvSpPr>
        <p:spPr/>
        <p:txBody>
          <a:bodyPr/>
          <a:lstStyle/>
          <a:p>
            <a:fld id="{436D0828-1C50-457A-AE25-9D040E623C9A}" type="slidenum">
              <a:rPr lang="zh-CN" altLang="en-US" smtClean="0"/>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Fifteen minutes later, when J&amp;T rushed to the hotel, they failed to find N&amp;S. So they anxiously phoned N&amp;S again. </a:t>
            </a:r>
            <a:endParaRPr lang="zh-CN" altLang="en-US" dirty="0"/>
          </a:p>
        </p:txBody>
      </p:sp>
      <p:sp>
        <p:nvSpPr>
          <p:cNvPr id="4" name="灯片编号占位符 3"/>
          <p:cNvSpPr>
            <a:spLocks noGrp="1"/>
          </p:cNvSpPr>
          <p:nvPr>
            <p:ph type="sldNum" sz="quarter" idx="10"/>
          </p:nvPr>
        </p:nvSpPr>
        <p:spPr/>
        <p:txBody>
          <a:bodyPr/>
          <a:lstStyle/>
          <a:p>
            <a:fld id="{436D0828-1C50-457A-AE25-9D040E623C9A}" type="slidenum">
              <a:rPr lang="zh-CN" altLang="en-US" smtClean="0"/>
              <a:pPr/>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N&amp;S told them peacefully on the phone that they went to the studio on their own ten minutes ago and didn't need their assistance any more. </a:t>
            </a:r>
            <a:endParaRPr lang="zh-CN" altLang="en-US" dirty="0"/>
          </a:p>
        </p:txBody>
      </p:sp>
      <p:sp>
        <p:nvSpPr>
          <p:cNvPr id="4" name="灯片编号占位符 3"/>
          <p:cNvSpPr>
            <a:spLocks noGrp="1"/>
          </p:cNvSpPr>
          <p:nvPr>
            <p:ph type="sldNum" sz="quarter" idx="10"/>
          </p:nvPr>
        </p:nvSpPr>
        <p:spPr/>
        <p:txBody>
          <a:bodyPr/>
          <a:lstStyle/>
          <a:p>
            <a:fld id="{436D0828-1C50-457A-AE25-9D040E623C9A}" type="slidenum">
              <a:rPr lang="zh-CN" altLang="en-US" smtClean="0"/>
              <a:pPr/>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They showed no sign of apology and J&amp;T felt they were fooled and insulted.</a:t>
            </a:r>
            <a:endParaRPr lang="zh-CN" altLang="en-US" dirty="0"/>
          </a:p>
        </p:txBody>
      </p:sp>
      <p:sp>
        <p:nvSpPr>
          <p:cNvPr id="4" name="灯片编号占位符 3"/>
          <p:cNvSpPr>
            <a:spLocks noGrp="1"/>
          </p:cNvSpPr>
          <p:nvPr>
            <p:ph type="sldNum" sz="quarter" idx="10"/>
          </p:nvPr>
        </p:nvSpPr>
        <p:spPr/>
        <p:txBody>
          <a:bodyPr/>
          <a:lstStyle/>
          <a:p>
            <a:fld id="{436D0828-1C50-457A-AE25-9D040E623C9A}" type="slidenum">
              <a:rPr lang="zh-CN" altLang="en-US" smtClean="0"/>
              <a:pPr/>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a:bodyPr>
          <a:lstStyle/>
          <a:p>
            <a:r>
              <a:rPr lang="en-US" sz="1200" kern="1200" dirty="0" smtClean="0">
                <a:solidFill>
                  <a:schemeClr val="tx1"/>
                </a:solidFill>
                <a:latin typeface="+mn-lt"/>
                <a:ea typeface="+mn-ea"/>
                <a:cs typeface="+mn-cs"/>
              </a:rPr>
              <a:t>American people live in the culture of a </a:t>
            </a:r>
            <a:r>
              <a:rPr lang="en-US" sz="1200" kern="1200" dirty="0" err="1" smtClean="0">
                <a:solidFill>
                  <a:schemeClr val="tx1"/>
                </a:solidFill>
                <a:latin typeface="+mn-lt"/>
                <a:ea typeface="+mn-ea"/>
                <a:cs typeface="+mn-cs"/>
              </a:rPr>
              <a:t>monochronic</a:t>
            </a:r>
            <a:r>
              <a:rPr lang="en-US" sz="1200" kern="1200" dirty="0" smtClean="0">
                <a:solidFill>
                  <a:schemeClr val="tx1"/>
                </a:solidFill>
                <a:latin typeface="+mn-lt"/>
                <a:ea typeface="+mn-ea"/>
                <a:cs typeface="+mn-cs"/>
              </a:rPr>
              <a:t> time (M-time) orientation. In that culture, time is thought of as almost physical, like something you can touch and hold in your hand. Time is treated like money. People talk of saving, spending, wasting, and losing time. In most M-time cultures, activities are carefully planned and organized.</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Hence, J&amp;T's lateness would break down N&amp;S' plan and result in a series of breaches on the schedule. Moreover, N&amp;S thought time was something can be measured which was a concrete concept. So when J&amp;T told them they would arrive in five minutes, N&amp;S believed that they would come in exactly 300 seconds.</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But Chinese have less so-called physical concept of time. They live in the culture which close to the </a:t>
            </a:r>
            <a:r>
              <a:rPr lang="en-US" sz="1200" kern="1200" dirty="0" err="1" smtClean="0">
                <a:solidFill>
                  <a:schemeClr val="tx1"/>
                </a:solidFill>
                <a:latin typeface="+mn-lt"/>
                <a:ea typeface="+mn-ea"/>
                <a:cs typeface="+mn-cs"/>
              </a:rPr>
              <a:t>polychronic</a:t>
            </a:r>
            <a:r>
              <a:rPr lang="en-US" sz="1200" kern="1200" dirty="0" smtClean="0">
                <a:solidFill>
                  <a:schemeClr val="tx1"/>
                </a:solidFill>
                <a:latin typeface="+mn-lt"/>
                <a:ea typeface="+mn-ea"/>
                <a:cs typeface="+mn-cs"/>
              </a:rPr>
              <a:t> time (P-time) orientation. They see time as much less tangible.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J&amp;T promised to arrive in "five minutes", they just indicated they would come "soon". They had never calculated the exact period of time they would spend on the way and just provided abstract concept of time. The exact number of five minutes or half a day only means a short or long time.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Besides, J&amp;T thought that traffic jam to be the sound reason for their lateness and the schedule could be revised with the realistic situation, which was another typical understanding of P-time culture, whereas N&amp;S </a:t>
            </a:r>
            <a:r>
              <a:rPr lang="en-US" sz="1200" kern="1200" dirty="0" err="1" smtClean="0">
                <a:solidFill>
                  <a:schemeClr val="tx1"/>
                </a:solidFill>
                <a:latin typeface="+mn-lt"/>
                <a:ea typeface="+mn-ea"/>
                <a:cs typeface="+mn-cs"/>
              </a:rPr>
              <a:t>sticked</a:t>
            </a:r>
            <a:r>
              <a:rPr lang="en-US" sz="1200" kern="1200" dirty="0" smtClean="0">
                <a:solidFill>
                  <a:schemeClr val="tx1"/>
                </a:solidFill>
                <a:latin typeface="+mn-lt"/>
                <a:ea typeface="+mn-ea"/>
                <a:cs typeface="+mn-cs"/>
              </a:rPr>
              <a:t> to their plan.</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According to the foregoing reasons, we think the principal cause of the awkward situation among them comes from their different perspectives of time. </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436D0828-1C50-457A-AE25-9D040E623C9A}" type="slidenum">
              <a:rPr lang="zh-CN" altLang="en-US" smtClean="0"/>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5167"/>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6111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6111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64518"/>
            <a:ext cx="4038600" cy="216323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64518"/>
            <a:ext cx="4038600" cy="216323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246285"/>
            <a:ext cx="2133600" cy="476249"/>
          </a:xfrm>
        </p:spPr>
        <p:txBody>
          <a:bodyPr/>
          <a:lstStyle>
            <a:lvl1pPr>
              <a:defRPr/>
            </a:lvl1pPr>
          </a:lstStyle>
          <a:p>
            <a:endParaRPr lang="zh-CN" altLang="zh-CN"/>
          </a:p>
        </p:txBody>
      </p:sp>
      <p:sp>
        <p:nvSpPr>
          <p:cNvPr id="8" name="页脚占位符 7"/>
          <p:cNvSpPr>
            <a:spLocks noGrp="1"/>
          </p:cNvSpPr>
          <p:nvPr>
            <p:ph type="ftr" sz="quarter" idx="11"/>
          </p:nvPr>
        </p:nvSpPr>
        <p:spPr>
          <a:xfrm>
            <a:off x="3124200" y="6246285"/>
            <a:ext cx="2895600" cy="476249"/>
          </a:xfrm>
        </p:spPr>
        <p:txBody>
          <a:bodyPr/>
          <a:lstStyle>
            <a:lvl1pPr>
              <a:defRPr/>
            </a:lvl1pPr>
          </a:lstStyle>
          <a:p>
            <a:endParaRPr lang="zh-CN" altLang="zh-CN"/>
          </a:p>
        </p:txBody>
      </p:sp>
      <p:sp>
        <p:nvSpPr>
          <p:cNvPr id="9" name="灯片编号占位符 8"/>
          <p:cNvSpPr>
            <a:spLocks noGrp="1"/>
          </p:cNvSpPr>
          <p:nvPr>
            <p:ph type="sldNum" sz="quarter" idx="12"/>
          </p:nvPr>
        </p:nvSpPr>
        <p:spPr>
          <a:xfrm>
            <a:off x="6553200" y="6246285"/>
            <a:ext cx="2133600" cy="476249"/>
          </a:xfrm>
        </p:spPr>
        <p:txBody>
          <a:bodyPr/>
          <a:lstStyle>
            <a:lvl1pPr>
              <a:defRPr/>
            </a:lvl1pPr>
          </a:lstStyle>
          <a:p>
            <a:fld id="{1555B0BC-3A6D-4F79-8971-1997FBE7AB30}" type="slidenum">
              <a:rPr lang="zh-CN" altLang="zh-CN"/>
              <a:pPr/>
              <a:t>‹#›</a:t>
            </a:fld>
            <a:endParaRPr lang="zh-CN" altLang="zh-CN"/>
          </a:p>
        </p:txBody>
      </p:sp>
    </p:spTree>
  </p:cSld>
  <p:clrMapOvr>
    <a:masterClrMapping/>
  </p:clrMapOvr>
  <p:transition spd="med" advClick="0" advTm="0">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6BE8228-16CF-44CD-8F43-B9C312DE6623}" type="datetimeFigureOut">
              <a:rPr lang="zh-CN" altLang="en-US" smtClean="0"/>
              <a:pPr/>
              <a:t>2016/3/5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28A04E-D047-4315-AC6D-517CC77FDC3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BE8228-16CF-44CD-8F43-B9C312DE6623}" type="datetimeFigureOut">
              <a:rPr lang="zh-CN" altLang="en-US" smtClean="0"/>
              <a:pPr/>
              <a:t>2016/3/5 Saturday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28A04E-D047-4315-AC6D-517CC77FDC3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file:///C:\Documents%20and%20Settings\Owner\&#26700;&#38754;\interculture\Ari%20Pulkkinen%20-%20Angry%20Birds%20Theme.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audio" Target="file:///C:\Documents%20and%20Settings\Owner\&#26700;&#38754;\interculture\Angry%20Birds%20-%20Level%20Complete.mp3" TargetMode="Externa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8.gif"/><Relationship Id="rId7"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4.jpeg"/><Relationship Id="rId4" Type="http://schemas.openxmlformats.org/officeDocument/2006/relationships/image" Target="../media/image9.jpeg"/><Relationship Id="rId9"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5002C"/>
        </a:solidFill>
        <a:effectLst/>
      </p:bgPr>
    </p:bg>
    <p:spTree>
      <p:nvGrpSpPr>
        <p:cNvPr id="1" name=""/>
        <p:cNvGrpSpPr/>
        <p:nvPr/>
      </p:nvGrpSpPr>
      <p:grpSpPr>
        <a:xfrm>
          <a:off x="0" y="0"/>
          <a:ext cx="0" cy="0"/>
          <a:chOff x="0" y="0"/>
          <a:chExt cx="0" cy="0"/>
        </a:xfrm>
      </p:grpSpPr>
      <p:pic>
        <p:nvPicPr>
          <p:cNvPr id="29" name="图片 28" descr="Red-Angry-Bird.jpg"/>
          <p:cNvPicPr>
            <a:picLocks noChangeAspect="1"/>
          </p:cNvPicPr>
          <p:nvPr/>
        </p:nvPicPr>
        <p:blipFill>
          <a:blip r:embed="rId3" cstate="print"/>
          <a:srcRect l="18112" t="28571" r="66582" b="43878"/>
          <a:stretch>
            <a:fillRect/>
          </a:stretch>
        </p:blipFill>
        <p:spPr>
          <a:xfrm rot="1703986">
            <a:off x="2535184" y="1288815"/>
            <a:ext cx="857256" cy="964413"/>
          </a:xfrm>
          <a:prstGeom prst="rect">
            <a:avLst/>
          </a:prstGeom>
        </p:spPr>
      </p:pic>
      <p:grpSp>
        <p:nvGrpSpPr>
          <p:cNvPr id="17" name="组合 16"/>
          <p:cNvGrpSpPr/>
          <p:nvPr/>
        </p:nvGrpSpPr>
        <p:grpSpPr>
          <a:xfrm>
            <a:off x="3143240" y="1459430"/>
            <a:ext cx="3495927" cy="2400657"/>
            <a:chOff x="3143240" y="2228672"/>
            <a:chExt cx="3495927" cy="2400657"/>
          </a:xfrm>
        </p:grpSpPr>
        <p:grpSp>
          <p:nvGrpSpPr>
            <p:cNvPr id="18" name="组合 20"/>
            <p:cNvGrpSpPr/>
            <p:nvPr/>
          </p:nvGrpSpPr>
          <p:grpSpPr>
            <a:xfrm>
              <a:off x="3143240" y="2228672"/>
              <a:ext cx="2857520" cy="2400657"/>
              <a:chOff x="1714480" y="2199247"/>
              <a:chExt cx="2857520" cy="2400657"/>
            </a:xfrm>
          </p:grpSpPr>
          <p:sp>
            <p:nvSpPr>
              <p:cNvPr id="22" name="矩形 21"/>
              <p:cNvSpPr/>
              <p:nvPr/>
            </p:nvSpPr>
            <p:spPr>
              <a:xfrm>
                <a:off x="3143240" y="2714620"/>
                <a:ext cx="1428760" cy="1428760"/>
              </a:xfrm>
              <a:prstGeom prst="rect">
                <a:avLst/>
              </a:prstGeom>
              <a:solidFill>
                <a:schemeClr val="tx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128726" y="2591622"/>
                <a:ext cx="1428760" cy="923330"/>
              </a:xfrm>
              <a:prstGeom prst="rect">
                <a:avLst/>
              </a:prstGeom>
              <a:noFill/>
            </p:spPr>
            <p:txBody>
              <a:bodyPr wrap="square" rtlCol="0">
                <a:spAutoFit/>
              </a:bodyPr>
              <a:lstStyle/>
              <a:p>
                <a:pPr algn="dist"/>
                <a:r>
                  <a:rPr lang="en-US" altLang="zh-CN" sz="5400" b="1" dirty="0" smtClean="0">
                    <a:solidFill>
                      <a:schemeClr val="bg1"/>
                    </a:solidFill>
                  </a:rPr>
                  <a:t>UNI</a:t>
                </a:r>
                <a:endParaRPr lang="zh-CN" altLang="en-US" sz="5400" b="1" dirty="0">
                  <a:solidFill>
                    <a:schemeClr val="bg1"/>
                  </a:solidFill>
                </a:endParaRPr>
              </a:p>
            </p:txBody>
          </p:sp>
          <p:sp>
            <p:nvSpPr>
              <p:cNvPr id="24" name="矩形 23"/>
              <p:cNvSpPr/>
              <p:nvPr/>
            </p:nvSpPr>
            <p:spPr>
              <a:xfrm>
                <a:off x="1714480" y="2714620"/>
                <a:ext cx="1428760" cy="1428760"/>
              </a:xfrm>
              <a:prstGeom prst="rect">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857356" y="2199247"/>
                <a:ext cx="1285884" cy="2400657"/>
              </a:xfrm>
              <a:prstGeom prst="rect">
                <a:avLst/>
              </a:prstGeom>
              <a:noFill/>
            </p:spPr>
            <p:txBody>
              <a:bodyPr wrap="square" rtlCol="0">
                <a:spAutoFit/>
              </a:bodyPr>
              <a:lstStyle/>
              <a:p>
                <a:r>
                  <a:rPr lang="en-US" altLang="zh-CN" sz="15000" b="1" dirty="0" smtClean="0"/>
                  <a:t>T</a:t>
                </a:r>
                <a:endParaRPr lang="zh-CN" altLang="en-US" sz="15000" b="1" dirty="0"/>
              </a:p>
            </p:txBody>
          </p:sp>
          <p:cxnSp>
            <p:nvCxnSpPr>
              <p:cNvPr id="26" name="直接连接符 25"/>
              <p:cNvCxnSpPr/>
              <p:nvPr/>
            </p:nvCxnSpPr>
            <p:spPr>
              <a:xfrm>
                <a:off x="3020366" y="3444240"/>
                <a:ext cx="1500198" cy="1588"/>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128726" y="3545026"/>
                <a:ext cx="1428760" cy="523220"/>
              </a:xfrm>
              <a:prstGeom prst="rect">
                <a:avLst/>
              </a:prstGeom>
              <a:noFill/>
            </p:spPr>
            <p:txBody>
              <a:bodyPr wrap="square" rtlCol="0">
                <a:spAutoFit/>
              </a:bodyPr>
              <a:lstStyle/>
              <a:p>
                <a:pPr algn="dist"/>
                <a:r>
                  <a:rPr lang="en-US" altLang="zh-CN" sz="2800" b="1" dirty="0" smtClean="0">
                    <a:solidFill>
                      <a:schemeClr val="bg1"/>
                    </a:solidFill>
                  </a:rPr>
                  <a:t>STUDIO</a:t>
                </a:r>
                <a:endParaRPr lang="zh-CN" altLang="en-US" sz="2800" b="1" dirty="0">
                  <a:solidFill>
                    <a:schemeClr val="bg1"/>
                  </a:solidFill>
                </a:endParaRPr>
              </a:p>
            </p:txBody>
          </p:sp>
        </p:grpSp>
        <p:grpSp>
          <p:nvGrpSpPr>
            <p:cNvPr id="19" name="组合 24"/>
            <p:cNvGrpSpPr/>
            <p:nvPr/>
          </p:nvGrpSpPr>
          <p:grpSpPr>
            <a:xfrm>
              <a:off x="5900294" y="2710092"/>
              <a:ext cx="738873" cy="369332"/>
              <a:chOff x="6933989" y="1243450"/>
              <a:chExt cx="738873" cy="369332"/>
            </a:xfrm>
          </p:grpSpPr>
          <p:sp>
            <p:nvSpPr>
              <p:cNvPr id="20" name="TextBox 19"/>
              <p:cNvSpPr txBox="1"/>
              <p:nvPr/>
            </p:nvSpPr>
            <p:spPr>
              <a:xfrm>
                <a:off x="6933989" y="1243450"/>
                <a:ext cx="738873" cy="369332"/>
              </a:xfrm>
              <a:prstGeom prst="rect">
                <a:avLst/>
              </a:prstGeom>
              <a:noFill/>
              <a:ln w="25400">
                <a:noFill/>
              </a:ln>
            </p:spPr>
            <p:txBody>
              <a:bodyPr wrap="square" rtlCol="0">
                <a:spAutoFit/>
              </a:bodyPr>
              <a:lstStyle/>
              <a:p>
                <a:pPr algn="ctr"/>
                <a:r>
                  <a:rPr lang="en-US" altLang="zh-CN" b="1" dirty="0" smtClean="0"/>
                  <a:t>R</a:t>
                </a:r>
                <a:endParaRPr lang="zh-CN" altLang="en-US" b="1" dirty="0"/>
              </a:p>
            </p:txBody>
          </p:sp>
          <p:sp>
            <p:nvSpPr>
              <p:cNvPr id="21" name="椭圆 20"/>
              <p:cNvSpPr/>
              <p:nvPr/>
            </p:nvSpPr>
            <p:spPr>
              <a:xfrm>
                <a:off x="7143767" y="1285859"/>
                <a:ext cx="302733" cy="302733"/>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8" name="TextBox 27"/>
          <p:cNvSpPr txBox="1"/>
          <p:nvPr/>
        </p:nvSpPr>
        <p:spPr>
          <a:xfrm>
            <a:off x="0" y="4139449"/>
            <a:ext cx="9144000" cy="707886"/>
          </a:xfrm>
          <a:prstGeom prst="rect">
            <a:avLst/>
          </a:prstGeom>
          <a:noFill/>
          <a:effectLst/>
        </p:spPr>
        <p:txBody>
          <a:bodyPr wrap="square" rtlCol="0">
            <a:spAutoFit/>
          </a:bodyPr>
          <a:lstStyle/>
          <a:p>
            <a:pPr algn="ctr"/>
            <a:r>
              <a:rPr lang="en-US" altLang="zh-CN" sz="4000" b="1" dirty="0" smtClean="0">
                <a:solidFill>
                  <a:srgbClr val="FABA1E"/>
                </a:solidFill>
                <a:effectLst>
                  <a:outerShdw blurRad="38100" dist="38100" dir="2700000" algn="tl">
                    <a:srgbClr val="000000">
                      <a:alpha val="43137"/>
                    </a:srgbClr>
                  </a:outerShdw>
                </a:effectLst>
              </a:rPr>
              <a:t>Unique Design for Your Ideas</a:t>
            </a:r>
            <a:endParaRPr lang="zh-CN" altLang="en-US" sz="4000" b="1" dirty="0">
              <a:solidFill>
                <a:srgbClr val="FABA1E"/>
              </a:solidFill>
              <a:effectLst>
                <a:outerShdw blurRad="38100" dist="38100" dir="2700000" algn="tl">
                  <a:srgbClr val="000000">
                    <a:alpha val="43137"/>
                  </a:srgbClr>
                </a:outerShdw>
              </a:effectLst>
            </a:endParaRPr>
          </a:p>
        </p:txBody>
      </p:sp>
      <p:pic>
        <p:nvPicPr>
          <p:cNvPr id="15" name="Ari Pulkkinen - Angry Birds Theme.mp3">
            <a:hlinkClick r:id="" action="ppaction://media"/>
          </p:cNvPr>
          <p:cNvPicPr>
            <a:picLocks noRot="1" noChangeAspect="1"/>
          </p:cNvPicPr>
          <p:nvPr>
            <a:audioFile r:link="rId1"/>
          </p:nvPr>
        </p:nvPicPr>
        <p:blipFill>
          <a:blip r:embed="rId4"/>
          <a:stretch>
            <a:fillRect/>
          </a:stretch>
        </p:blipFill>
        <p:spPr>
          <a:xfrm>
            <a:off x="-928726" y="34290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34"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 from="(-#ppt_w/2)" to="(#ppt_x)" calcmode="lin" valueType="num">
                                      <p:cBhvr>
                                        <p:cTn id="11" dur="600" fill="hold">
                                          <p:stCondLst>
                                            <p:cond delay="0"/>
                                          </p:stCondLst>
                                        </p:cTn>
                                        <p:tgtEl>
                                          <p:spTgt spid="17"/>
                                        </p:tgtEl>
                                        <p:attrNameLst>
                                          <p:attrName>ppt_x</p:attrName>
                                        </p:attrNameLst>
                                      </p:cBhvr>
                                    </p:anim>
                                    <p:anim from="0" to="-1.0" calcmode="lin" valueType="num">
                                      <p:cBhvr>
                                        <p:cTn id="12" dur="200" decel="50000" autoRev="1" fill="hold">
                                          <p:stCondLst>
                                            <p:cond delay="600"/>
                                          </p:stCondLst>
                                        </p:cTn>
                                        <p:tgtEl>
                                          <p:spTgt spid="17"/>
                                        </p:tgtEl>
                                        <p:attrNameLst>
                                          <p:attrName>xshear</p:attrName>
                                        </p:attrNameLst>
                                      </p:cBhvr>
                                    </p:anim>
                                    <p:animScale>
                                      <p:cBhvr>
                                        <p:cTn id="13" dur="200" decel="100000" autoRev="1" fill="hold">
                                          <p:stCondLst>
                                            <p:cond delay="600"/>
                                          </p:stCondLst>
                                        </p:cTn>
                                        <p:tgtEl>
                                          <p:spTgt spid="17"/>
                                        </p:tgtEl>
                                      </p:cBhvr>
                                      <p:from x="100000" y="100000"/>
                                      <p:to x="80000" y="100000"/>
                                    </p:animScale>
                                    <p:anim by="(#ppt_h/3+#ppt_w*0.1)" calcmode="lin" valueType="num">
                                      <p:cBhvr additive="sum">
                                        <p:cTn id="14" dur="200" decel="100000" autoRev="1" fill="hold">
                                          <p:stCondLst>
                                            <p:cond delay="600"/>
                                          </p:stCondLst>
                                        </p:cTn>
                                        <p:tgtEl>
                                          <p:spTgt spid="17"/>
                                        </p:tgtEl>
                                        <p:attrNameLst>
                                          <p:attrName>ppt_x</p:attrName>
                                        </p:attrNameLst>
                                      </p:cBhvr>
                                    </p:anim>
                                  </p:childTnLst>
                                </p:cTn>
                              </p:par>
                            </p:childTnLst>
                          </p:cTn>
                        </p:par>
                        <p:par>
                          <p:cTn id="15" fill="hold">
                            <p:stCondLst>
                              <p:cond delay="1000"/>
                            </p:stCondLst>
                            <p:childTnLst>
                              <p:par>
                                <p:cTn id="16" presetID="34"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from="(-#ppt_w/2)" to="(#ppt_x)" calcmode="lin" valueType="num">
                                      <p:cBhvr>
                                        <p:cTn id="18" dur="600" fill="hold">
                                          <p:stCondLst>
                                            <p:cond delay="0"/>
                                          </p:stCondLst>
                                        </p:cTn>
                                        <p:tgtEl>
                                          <p:spTgt spid="28"/>
                                        </p:tgtEl>
                                        <p:attrNameLst>
                                          <p:attrName>ppt_x</p:attrName>
                                        </p:attrNameLst>
                                      </p:cBhvr>
                                    </p:anim>
                                    <p:anim from="0" to="-1.0" calcmode="lin" valueType="num">
                                      <p:cBhvr>
                                        <p:cTn id="19" dur="200" decel="50000" autoRev="1" fill="hold">
                                          <p:stCondLst>
                                            <p:cond delay="600"/>
                                          </p:stCondLst>
                                        </p:cTn>
                                        <p:tgtEl>
                                          <p:spTgt spid="28"/>
                                        </p:tgtEl>
                                        <p:attrNameLst>
                                          <p:attrName>xshear</p:attrName>
                                        </p:attrNameLst>
                                      </p:cBhvr>
                                    </p:anim>
                                    <p:animScale>
                                      <p:cBhvr>
                                        <p:cTn id="20" dur="200" decel="100000" autoRev="1" fill="hold">
                                          <p:stCondLst>
                                            <p:cond delay="600"/>
                                          </p:stCondLst>
                                        </p:cTn>
                                        <p:tgtEl>
                                          <p:spTgt spid="28"/>
                                        </p:tgtEl>
                                      </p:cBhvr>
                                      <p:from x="100000" y="100000"/>
                                      <p:to x="80000" y="100000"/>
                                    </p:animScale>
                                    <p:anim by="(#ppt_h/3+#ppt_w*0.1)" calcmode="lin" valueType="num">
                                      <p:cBhvr additive="sum">
                                        <p:cTn id="21" dur="200" decel="100000" autoRev="1" fill="hold">
                                          <p:stCondLst>
                                            <p:cond delay="600"/>
                                          </p:stCondLst>
                                        </p:cTn>
                                        <p:tgtEl>
                                          <p:spTgt spid="28"/>
                                        </p:tgtEl>
                                        <p:attrNameLst>
                                          <p:attrName>ppt_x</p:attrName>
                                        </p:attrNameLst>
                                      </p:cBhvr>
                                    </p:anim>
                                  </p:childTnLst>
                                </p:cTn>
                              </p:par>
                            </p:childTnLst>
                          </p:cTn>
                        </p:par>
                      </p:childTnLst>
                    </p:cTn>
                  </p:par>
                  <p:par>
                    <p:cTn id="22" fill="hold">
                      <p:stCondLst>
                        <p:cond delay="indefinite"/>
                      </p:stCondLst>
                      <p:childTnLst>
                        <p:par>
                          <p:cTn id="23" fill="hold">
                            <p:stCondLst>
                              <p:cond delay="0"/>
                            </p:stCondLst>
                            <p:childTnLst>
                              <p:par>
                                <p:cTn id="24" presetID="34" presetClass="entr" presetSubtype="0"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 from="(-#ppt_w/2)" to="(#ppt_x)" calcmode="lin" valueType="num">
                                      <p:cBhvr>
                                        <p:cTn id="26" dur="600" fill="hold">
                                          <p:stCondLst>
                                            <p:cond delay="0"/>
                                          </p:stCondLst>
                                        </p:cTn>
                                        <p:tgtEl>
                                          <p:spTgt spid="29"/>
                                        </p:tgtEl>
                                        <p:attrNameLst>
                                          <p:attrName>ppt_x</p:attrName>
                                        </p:attrNameLst>
                                      </p:cBhvr>
                                    </p:anim>
                                    <p:anim from="0" to="-1.0" calcmode="lin" valueType="num">
                                      <p:cBhvr>
                                        <p:cTn id="27" dur="200" decel="50000" autoRev="1" fill="hold">
                                          <p:stCondLst>
                                            <p:cond delay="600"/>
                                          </p:stCondLst>
                                        </p:cTn>
                                        <p:tgtEl>
                                          <p:spTgt spid="29"/>
                                        </p:tgtEl>
                                        <p:attrNameLst>
                                          <p:attrName>xshear</p:attrName>
                                        </p:attrNameLst>
                                      </p:cBhvr>
                                    </p:anim>
                                    <p:animScale>
                                      <p:cBhvr>
                                        <p:cTn id="28" dur="200" decel="100000" autoRev="1" fill="hold">
                                          <p:stCondLst>
                                            <p:cond delay="600"/>
                                          </p:stCondLst>
                                        </p:cTn>
                                        <p:tgtEl>
                                          <p:spTgt spid="29"/>
                                        </p:tgtEl>
                                      </p:cBhvr>
                                      <p:from x="100000" y="100000"/>
                                      <p:to x="80000" y="100000"/>
                                    </p:animScale>
                                    <p:anim by="(#ppt_h/3+#ppt_w*0.1)" calcmode="lin" valueType="num">
                                      <p:cBhvr additive="sum">
                                        <p:cTn id="29" dur="200" decel="100000" autoRev="1" fill="hold">
                                          <p:stCondLst>
                                            <p:cond delay="600"/>
                                          </p:stCondLst>
                                        </p:cTn>
                                        <p:tgtEl>
                                          <p:spTgt spid="2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p:cMediaNode numSld="7" showWhenStopped="0">
                <p:cTn id="30" fill="hold" display="0">
                  <p:stCondLst>
                    <p:cond delay="indefinite"/>
                  </p:stCondLst>
                  <p:endCondLst>
                    <p:cond evt="onPrev" delay="0">
                      <p:tgtEl>
                        <p:sldTgt/>
                      </p:tgtEl>
                    </p:cond>
                    <p:cond evt="onStopAudio" delay="0">
                      <p:tgtEl>
                        <p:sldTgt/>
                      </p:tgtEl>
                    </p:cond>
                  </p:endCondLst>
                </p:cTn>
                <p:tgtEl>
                  <p:spTgt spid="15"/>
                </p:tgtEl>
              </p:cMediaNode>
            </p:audio>
          </p:childTnLst>
        </p:cTn>
      </p:par>
    </p:tnLst>
    <p:bldLst>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1.jpg"/>
          <p:cNvPicPr>
            <a:picLocks noChangeAspect="1"/>
          </p:cNvPicPr>
          <p:nvPr/>
        </p:nvPicPr>
        <p:blipFill>
          <a:blip r:embed="rId3"/>
          <a:stretch>
            <a:fillRect/>
          </a:stretch>
        </p:blipFill>
        <p:spPr>
          <a:xfrm>
            <a:off x="0" y="0"/>
            <a:ext cx="9144000" cy="6858000"/>
          </a:xfrm>
          <a:prstGeom prst="rect">
            <a:avLst/>
          </a:prstGeom>
        </p:spPr>
      </p:pic>
      <p:grpSp>
        <p:nvGrpSpPr>
          <p:cNvPr id="15" name="组合 14"/>
          <p:cNvGrpSpPr/>
          <p:nvPr/>
        </p:nvGrpSpPr>
        <p:grpSpPr>
          <a:xfrm>
            <a:off x="4071934" y="2214554"/>
            <a:ext cx="2928958" cy="571504"/>
            <a:chOff x="4071934" y="2214554"/>
            <a:chExt cx="2928958" cy="571504"/>
          </a:xfrm>
        </p:grpSpPr>
        <p:sp>
          <p:nvSpPr>
            <p:cNvPr id="5" name="圆角矩形标注 4"/>
            <p:cNvSpPr/>
            <p:nvPr/>
          </p:nvSpPr>
          <p:spPr>
            <a:xfrm>
              <a:off x="4071934" y="2214554"/>
              <a:ext cx="2928958" cy="571504"/>
            </a:xfrm>
            <a:prstGeom prst="wedgeRoundRectCallout">
              <a:avLst>
                <a:gd name="adj1" fmla="val 51173"/>
                <a:gd name="adj2" fmla="val 155515"/>
                <a:gd name="adj3" fmla="val 16667"/>
              </a:avLst>
            </a:prstGeom>
            <a:solidFill>
              <a:srgbClr val="F2D975"/>
            </a:solidFill>
            <a:ln w="63500">
              <a:solidFill>
                <a:srgbClr val="3118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091" y="2218594"/>
              <a:ext cx="2714644" cy="523220"/>
            </a:xfrm>
            <a:prstGeom prst="rect">
              <a:avLst/>
            </a:prstGeom>
            <a:noFill/>
          </p:spPr>
          <p:txBody>
            <a:bodyPr wrap="square" rtlCol="0">
              <a:spAutoFit/>
            </a:bodyPr>
            <a:lstStyle/>
            <a:p>
              <a:pPr algn="ctr"/>
              <a:r>
                <a:rPr lang="en-US" altLang="zh-CN" sz="2800" b="1" dirty="0" smtClean="0">
                  <a:solidFill>
                    <a:srgbClr val="311811"/>
                  </a:solidFill>
                </a:rPr>
                <a:t>Where are they?</a:t>
              </a:r>
              <a:endParaRPr lang="zh-CN" altLang="en-US" sz="2800" b="1" dirty="0">
                <a:solidFill>
                  <a:srgbClr val="311811"/>
                </a:solidFill>
              </a:endParaRPr>
            </a:p>
          </p:txBody>
        </p:sp>
      </p:grpSp>
      <p:grpSp>
        <p:nvGrpSpPr>
          <p:cNvPr id="12" name="组合 11"/>
          <p:cNvGrpSpPr/>
          <p:nvPr/>
        </p:nvGrpSpPr>
        <p:grpSpPr>
          <a:xfrm>
            <a:off x="357158" y="1595710"/>
            <a:ext cx="2571768" cy="1833290"/>
            <a:chOff x="500034" y="1525066"/>
            <a:chExt cx="2571768" cy="1833290"/>
          </a:xfrm>
        </p:grpSpPr>
        <p:cxnSp>
          <p:nvCxnSpPr>
            <p:cNvPr id="8" name="直接连接符 7"/>
            <p:cNvCxnSpPr/>
            <p:nvPr/>
          </p:nvCxnSpPr>
          <p:spPr>
            <a:xfrm rot="5400000" flipH="1" flipV="1">
              <a:off x="1464447" y="3036091"/>
              <a:ext cx="642942" cy="1588"/>
            </a:xfrm>
            <a:prstGeom prst="line">
              <a:avLst/>
            </a:prstGeom>
            <a:ln w="127000">
              <a:solidFill>
                <a:srgbClr val="31181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00034" y="1525066"/>
              <a:ext cx="2571768" cy="1143008"/>
              <a:chOff x="714348" y="1857364"/>
              <a:chExt cx="2571768" cy="1143008"/>
            </a:xfrm>
          </p:grpSpPr>
          <p:sp>
            <p:nvSpPr>
              <p:cNvPr id="9" name="圆角矩形 8"/>
              <p:cNvSpPr/>
              <p:nvPr/>
            </p:nvSpPr>
            <p:spPr>
              <a:xfrm>
                <a:off x="714348" y="1857364"/>
                <a:ext cx="2571768" cy="1143008"/>
              </a:xfrm>
              <a:prstGeom prst="roundRect">
                <a:avLst/>
              </a:prstGeom>
              <a:solidFill>
                <a:srgbClr val="F2D975"/>
              </a:solidFill>
              <a:ln w="127000">
                <a:solidFill>
                  <a:srgbClr val="3118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57224" y="1921037"/>
                <a:ext cx="2286016" cy="1015663"/>
              </a:xfrm>
              <a:prstGeom prst="rect">
                <a:avLst/>
              </a:prstGeom>
              <a:noFill/>
            </p:spPr>
            <p:txBody>
              <a:bodyPr wrap="square" rtlCol="0">
                <a:spAutoFit/>
              </a:bodyPr>
              <a:lstStyle/>
              <a:p>
                <a:pPr algn="ctr"/>
                <a:r>
                  <a:rPr lang="en-US" altLang="zh-CN" sz="6000" b="1" dirty="0" smtClean="0">
                    <a:solidFill>
                      <a:srgbClr val="311811"/>
                    </a:solidFill>
                  </a:rPr>
                  <a:t>HOTEL</a:t>
                </a:r>
                <a:endParaRPr lang="zh-CN" altLang="en-US" sz="6000" b="1" dirty="0">
                  <a:solidFill>
                    <a:srgbClr val="311811"/>
                  </a:solidFill>
                </a:endParaRPr>
              </a:p>
            </p:txBody>
          </p:sp>
        </p:grpSp>
      </p:grpSp>
      <p:sp>
        <p:nvSpPr>
          <p:cNvPr id="14" name="TextBox 13"/>
          <p:cNvSpPr txBox="1"/>
          <p:nvPr/>
        </p:nvSpPr>
        <p:spPr>
          <a:xfrm>
            <a:off x="0" y="0"/>
            <a:ext cx="9144000" cy="1015663"/>
          </a:xfrm>
          <a:prstGeom prst="rect">
            <a:avLst/>
          </a:prstGeom>
          <a:noFill/>
        </p:spPr>
        <p:txBody>
          <a:bodyPr wrap="square" rtlCol="0">
            <a:spAutoFit/>
          </a:bodyPr>
          <a:lstStyle/>
          <a:p>
            <a:r>
              <a:rPr lang="en-US" altLang="zh-CN" sz="6000" b="1" dirty="0" smtClean="0">
                <a:solidFill>
                  <a:srgbClr val="311811"/>
                </a:solidFill>
              </a:rPr>
              <a:t>15 MINUTES LATER…</a:t>
            </a:r>
            <a:endParaRPr lang="zh-CN" altLang="en-US" sz="6000" b="1" dirty="0">
              <a:solidFill>
                <a:srgbClr val="311811"/>
              </a:solidFill>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2.jpg"/>
          <p:cNvPicPr>
            <a:picLocks noChangeAspect="1"/>
          </p:cNvPicPr>
          <p:nvPr/>
        </p:nvPicPr>
        <p:blipFill>
          <a:blip r:embed="rId3"/>
          <a:stretch>
            <a:fillRect/>
          </a:stretch>
        </p:blipFill>
        <p:spPr>
          <a:xfrm>
            <a:off x="0" y="0"/>
            <a:ext cx="9144000" cy="6858000"/>
          </a:xfrm>
          <a:prstGeom prst="rect">
            <a:avLst/>
          </a:prstGeom>
        </p:spPr>
      </p:pic>
      <p:sp>
        <p:nvSpPr>
          <p:cNvPr id="5" name="圆角矩形标注 4"/>
          <p:cNvSpPr/>
          <p:nvPr/>
        </p:nvSpPr>
        <p:spPr>
          <a:xfrm>
            <a:off x="6500826" y="1643050"/>
            <a:ext cx="2357454" cy="1214446"/>
          </a:xfrm>
          <a:prstGeom prst="wedgeRoundRectCallout">
            <a:avLst>
              <a:gd name="adj1" fmla="val -17079"/>
              <a:gd name="adj2" fmla="val 101361"/>
              <a:gd name="adj3" fmla="val 16667"/>
            </a:avLst>
          </a:prstGeom>
          <a:solidFill>
            <a:srgbClr val="F2D975"/>
          </a:solidFill>
          <a:ln w="63500">
            <a:solidFill>
              <a:srgbClr val="3118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36545" y="1773220"/>
            <a:ext cx="2571736" cy="954107"/>
          </a:xfrm>
          <a:prstGeom prst="rect">
            <a:avLst/>
          </a:prstGeom>
          <a:noFill/>
        </p:spPr>
        <p:txBody>
          <a:bodyPr wrap="square" rtlCol="0">
            <a:spAutoFit/>
          </a:bodyPr>
          <a:lstStyle/>
          <a:p>
            <a:r>
              <a:rPr lang="en-US" altLang="zh-CN" sz="2800" b="1" dirty="0" smtClean="0">
                <a:solidFill>
                  <a:srgbClr val="311811"/>
                </a:solidFill>
              </a:rPr>
              <a:t>The building is GREAT!</a:t>
            </a:r>
            <a:endParaRPr lang="zh-CN" altLang="en-US" sz="2800" b="1" dirty="0">
              <a:solidFill>
                <a:srgbClr val="311811"/>
              </a:solidFill>
            </a:endParaRPr>
          </a:p>
        </p:txBody>
      </p:sp>
      <p:sp>
        <p:nvSpPr>
          <p:cNvPr id="7" name="TextBox 6"/>
          <p:cNvSpPr txBox="1"/>
          <p:nvPr/>
        </p:nvSpPr>
        <p:spPr>
          <a:xfrm>
            <a:off x="0" y="0"/>
            <a:ext cx="9144000" cy="1015663"/>
          </a:xfrm>
          <a:prstGeom prst="rect">
            <a:avLst/>
          </a:prstGeom>
          <a:noFill/>
        </p:spPr>
        <p:txBody>
          <a:bodyPr wrap="square" rtlCol="0">
            <a:spAutoFit/>
          </a:bodyPr>
          <a:lstStyle/>
          <a:p>
            <a:r>
              <a:rPr lang="en-US" altLang="zh-CN" sz="6000" b="1" dirty="0" smtClean="0">
                <a:solidFill>
                  <a:srgbClr val="311811"/>
                </a:solidFill>
              </a:rPr>
              <a:t>ICS BUILDING</a:t>
            </a:r>
            <a:endParaRPr lang="zh-CN" altLang="en-US" sz="6000" b="1" dirty="0">
              <a:solidFill>
                <a:srgbClr val="311811"/>
              </a:solidFill>
            </a:endParaRPr>
          </a:p>
        </p:txBody>
      </p:sp>
    </p:spTree>
  </p:cSld>
  <p:clrMapOvr>
    <a:masterClrMapping/>
  </p:clrMapOvr>
  <p:transition spd="slow">
    <p:push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1.jpg"/>
          <p:cNvPicPr>
            <a:picLocks noChangeAspect="1"/>
          </p:cNvPicPr>
          <p:nvPr/>
        </p:nvPicPr>
        <p:blipFill>
          <a:blip r:embed="rId3"/>
          <a:stretch>
            <a:fillRect/>
          </a:stretch>
        </p:blipFill>
        <p:spPr>
          <a:xfrm>
            <a:off x="0" y="0"/>
            <a:ext cx="9144000" cy="6858000"/>
          </a:xfrm>
          <a:prstGeom prst="rect">
            <a:avLst/>
          </a:prstGeom>
        </p:spPr>
      </p:pic>
      <p:grpSp>
        <p:nvGrpSpPr>
          <p:cNvPr id="5" name="组合 4"/>
          <p:cNvGrpSpPr/>
          <p:nvPr/>
        </p:nvGrpSpPr>
        <p:grpSpPr>
          <a:xfrm>
            <a:off x="357158" y="1595710"/>
            <a:ext cx="2571768" cy="1833290"/>
            <a:chOff x="500034" y="1525066"/>
            <a:chExt cx="2571768" cy="1833290"/>
          </a:xfrm>
        </p:grpSpPr>
        <p:cxnSp>
          <p:nvCxnSpPr>
            <p:cNvPr id="6" name="直接连接符 5"/>
            <p:cNvCxnSpPr/>
            <p:nvPr/>
          </p:nvCxnSpPr>
          <p:spPr>
            <a:xfrm rot="5400000" flipH="1" flipV="1">
              <a:off x="1464447" y="3036091"/>
              <a:ext cx="642942" cy="1588"/>
            </a:xfrm>
            <a:prstGeom prst="line">
              <a:avLst/>
            </a:prstGeom>
            <a:ln w="127000">
              <a:solidFill>
                <a:srgbClr val="311811"/>
              </a:solidFill>
            </a:ln>
          </p:spPr>
          <p:style>
            <a:lnRef idx="1">
              <a:schemeClr val="accent1"/>
            </a:lnRef>
            <a:fillRef idx="0">
              <a:schemeClr val="accent1"/>
            </a:fillRef>
            <a:effectRef idx="0">
              <a:schemeClr val="accent1"/>
            </a:effectRef>
            <a:fontRef idx="minor">
              <a:schemeClr val="tx1"/>
            </a:fontRef>
          </p:style>
        </p:cxnSp>
        <p:grpSp>
          <p:nvGrpSpPr>
            <p:cNvPr id="7" name="组合 10"/>
            <p:cNvGrpSpPr/>
            <p:nvPr/>
          </p:nvGrpSpPr>
          <p:grpSpPr>
            <a:xfrm>
              <a:off x="500034" y="1525066"/>
              <a:ext cx="2571768" cy="1143008"/>
              <a:chOff x="714348" y="1857364"/>
              <a:chExt cx="2571768" cy="1143008"/>
            </a:xfrm>
          </p:grpSpPr>
          <p:sp>
            <p:nvSpPr>
              <p:cNvPr id="8" name="圆角矩形 7"/>
              <p:cNvSpPr/>
              <p:nvPr/>
            </p:nvSpPr>
            <p:spPr>
              <a:xfrm>
                <a:off x="714348" y="1857364"/>
                <a:ext cx="2571768" cy="1143008"/>
              </a:xfrm>
              <a:prstGeom prst="roundRect">
                <a:avLst/>
              </a:prstGeom>
              <a:solidFill>
                <a:srgbClr val="F2D975"/>
              </a:solidFill>
              <a:ln w="127000">
                <a:solidFill>
                  <a:srgbClr val="3118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7224" y="1921037"/>
                <a:ext cx="2286016" cy="1015663"/>
              </a:xfrm>
              <a:prstGeom prst="rect">
                <a:avLst/>
              </a:prstGeom>
              <a:noFill/>
            </p:spPr>
            <p:txBody>
              <a:bodyPr wrap="square" rtlCol="0">
                <a:spAutoFit/>
              </a:bodyPr>
              <a:lstStyle/>
              <a:p>
                <a:pPr algn="ctr"/>
                <a:r>
                  <a:rPr lang="en-US" altLang="zh-CN" sz="6000" b="1" dirty="0" smtClean="0">
                    <a:solidFill>
                      <a:srgbClr val="311811"/>
                    </a:solidFill>
                  </a:rPr>
                  <a:t>HOTEL</a:t>
                </a:r>
                <a:endParaRPr lang="zh-CN" altLang="en-US" sz="6000" b="1" dirty="0">
                  <a:solidFill>
                    <a:srgbClr val="311811"/>
                  </a:solidFill>
                </a:endParaRPr>
              </a:p>
            </p:txBody>
          </p:sp>
        </p:grpSp>
      </p:grpSp>
      <p:sp>
        <p:nvSpPr>
          <p:cNvPr id="10" name="TextBox 9"/>
          <p:cNvSpPr txBox="1"/>
          <p:nvPr/>
        </p:nvSpPr>
        <p:spPr>
          <a:xfrm>
            <a:off x="0" y="0"/>
            <a:ext cx="4357686" cy="1015663"/>
          </a:xfrm>
          <a:prstGeom prst="rect">
            <a:avLst/>
          </a:prstGeom>
          <a:noFill/>
        </p:spPr>
        <p:txBody>
          <a:bodyPr wrap="square" rtlCol="0">
            <a:spAutoFit/>
          </a:bodyPr>
          <a:lstStyle/>
          <a:p>
            <a:r>
              <a:rPr lang="en-US" altLang="zh-CN" sz="6000" b="1" dirty="0" smtClean="0">
                <a:solidFill>
                  <a:srgbClr val="311811"/>
                </a:solidFill>
              </a:rPr>
              <a:t>2 FOOLS</a:t>
            </a:r>
            <a:endParaRPr lang="zh-CN" altLang="en-US" sz="6000" b="1" dirty="0">
              <a:solidFill>
                <a:srgbClr val="311811"/>
              </a:solidFill>
            </a:endParaRPr>
          </a:p>
        </p:txBody>
      </p:sp>
      <p:grpSp>
        <p:nvGrpSpPr>
          <p:cNvPr id="11" name="组合 10"/>
          <p:cNvGrpSpPr/>
          <p:nvPr/>
        </p:nvGrpSpPr>
        <p:grpSpPr>
          <a:xfrm>
            <a:off x="4071934" y="2214554"/>
            <a:ext cx="2928958" cy="571504"/>
            <a:chOff x="4071934" y="2214554"/>
            <a:chExt cx="2928958" cy="571504"/>
          </a:xfrm>
        </p:grpSpPr>
        <p:sp>
          <p:nvSpPr>
            <p:cNvPr id="12" name="圆角矩形标注 11"/>
            <p:cNvSpPr/>
            <p:nvPr/>
          </p:nvSpPr>
          <p:spPr>
            <a:xfrm>
              <a:off x="4071934" y="2214554"/>
              <a:ext cx="2928958" cy="571504"/>
            </a:xfrm>
            <a:prstGeom prst="wedgeRoundRectCallout">
              <a:avLst>
                <a:gd name="adj1" fmla="val 51173"/>
                <a:gd name="adj2" fmla="val 155515"/>
                <a:gd name="adj3" fmla="val 16667"/>
              </a:avLst>
            </a:prstGeom>
            <a:solidFill>
              <a:srgbClr val="F2D975"/>
            </a:solidFill>
            <a:ln w="63500">
              <a:solidFill>
                <a:srgbClr val="3118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4179091" y="2218594"/>
              <a:ext cx="2714644" cy="523220"/>
            </a:xfrm>
            <a:prstGeom prst="rect">
              <a:avLst/>
            </a:prstGeom>
            <a:noFill/>
          </p:spPr>
          <p:txBody>
            <a:bodyPr wrap="square" rtlCol="0">
              <a:spAutoFit/>
            </a:bodyPr>
            <a:lstStyle/>
            <a:p>
              <a:pPr algn="ctr"/>
              <a:r>
                <a:rPr lang="en-US" altLang="zh-CN" sz="2800" b="1" dirty="0" smtClean="0">
                  <a:solidFill>
                    <a:srgbClr val="311811"/>
                  </a:solidFill>
                </a:rPr>
                <a:t>~!@#$%^&amp;*</a:t>
              </a:r>
              <a:endParaRPr lang="zh-CN" altLang="en-US" sz="2800" b="1" dirty="0">
                <a:solidFill>
                  <a:srgbClr val="311811"/>
                </a:solidFill>
              </a:endParaRPr>
            </a:p>
          </p:txBody>
        </p:sp>
      </p:grpSp>
      <p:grpSp>
        <p:nvGrpSpPr>
          <p:cNvPr id="28" name="组合 27"/>
          <p:cNvGrpSpPr/>
          <p:nvPr/>
        </p:nvGrpSpPr>
        <p:grpSpPr>
          <a:xfrm rot="19930930">
            <a:off x="4517575" y="3520795"/>
            <a:ext cx="519123" cy="507636"/>
            <a:chOff x="5833952" y="571480"/>
            <a:chExt cx="1381254" cy="1350689"/>
          </a:xfrm>
        </p:grpSpPr>
        <p:grpSp>
          <p:nvGrpSpPr>
            <p:cNvPr id="18" name="组合 17"/>
            <p:cNvGrpSpPr/>
            <p:nvPr/>
          </p:nvGrpSpPr>
          <p:grpSpPr>
            <a:xfrm>
              <a:off x="5833952" y="571480"/>
              <a:ext cx="515940" cy="500042"/>
              <a:chOff x="5833952" y="571480"/>
              <a:chExt cx="515940" cy="500042"/>
            </a:xfrm>
          </p:grpSpPr>
          <p:cxnSp>
            <p:nvCxnSpPr>
              <p:cNvPr id="16" name="直接连接符 15"/>
              <p:cNvCxnSpPr/>
              <p:nvPr/>
            </p:nvCxnSpPr>
            <p:spPr>
              <a:xfrm rot="5400000">
                <a:off x="6099077" y="820707"/>
                <a:ext cx="500042" cy="1588"/>
              </a:xfrm>
              <a:prstGeom prst="line">
                <a:avLst/>
              </a:prstGeom>
              <a:ln w="63500">
                <a:solidFill>
                  <a:srgbClr val="31181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833952" y="1055668"/>
                <a:ext cx="500042" cy="1588"/>
              </a:xfrm>
              <a:prstGeom prst="line">
                <a:avLst/>
              </a:prstGeom>
              <a:ln w="63500">
                <a:solidFill>
                  <a:srgbClr val="31181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rot="5400000">
              <a:off x="6715164" y="571504"/>
              <a:ext cx="500042" cy="500042"/>
              <a:chOff x="6086486" y="571480"/>
              <a:chExt cx="500042" cy="500042"/>
            </a:xfrm>
          </p:grpSpPr>
          <p:cxnSp>
            <p:nvCxnSpPr>
              <p:cNvPr id="20" name="直接连接符 19"/>
              <p:cNvCxnSpPr/>
              <p:nvPr/>
            </p:nvCxnSpPr>
            <p:spPr>
              <a:xfrm rot="5400000">
                <a:off x="6323037" y="820707"/>
                <a:ext cx="500042" cy="1588"/>
              </a:xfrm>
              <a:prstGeom prst="line">
                <a:avLst/>
              </a:prstGeom>
              <a:ln w="63500">
                <a:solidFill>
                  <a:srgbClr val="31181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86486" y="1055670"/>
                <a:ext cx="500042" cy="1588"/>
              </a:xfrm>
              <a:prstGeom prst="line">
                <a:avLst/>
              </a:prstGeom>
              <a:ln w="63500">
                <a:solidFill>
                  <a:srgbClr val="31181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5833955" y="1406229"/>
              <a:ext cx="515938" cy="515939"/>
              <a:chOff x="5878810" y="318945"/>
              <a:chExt cx="515938" cy="515939"/>
            </a:xfrm>
          </p:grpSpPr>
          <p:cxnSp>
            <p:nvCxnSpPr>
              <p:cNvPr id="23" name="直接连接符 22"/>
              <p:cNvCxnSpPr/>
              <p:nvPr/>
            </p:nvCxnSpPr>
            <p:spPr>
              <a:xfrm rot="5400000">
                <a:off x="6143933" y="568172"/>
                <a:ext cx="500041" cy="1588"/>
              </a:xfrm>
              <a:prstGeom prst="line">
                <a:avLst/>
              </a:prstGeom>
              <a:ln w="63500">
                <a:solidFill>
                  <a:srgbClr val="31181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878810" y="833296"/>
                <a:ext cx="500042" cy="1588"/>
              </a:xfrm>
              <a:prstGeom prst="line">
                <a:avLst/>
              </a:prstGeom>
              <a:ln w="63500">
                <a:solidFill>
                  <a:srgbClr val="311811"/>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flipH="1" flipV="1">
              <a:off x="6715140" y="1406230"/>
              <a:ext cx="500042" cy="515939"/>
              <a:chOff x="6086486" y="363799"/>
              <a:chExt cx="500042" cy="515939"/>
            </a:xfrm>
          </p:grpSpPr>
          <p:cxnSp>
            <p:nvCxnSpPr>
              <p:cNvPr id="26" name="直接连接符 25"/>
              <p:cNvCxnSpPr/>
              <p:nvPr/>
            </p:nvCxnSpPr>
            <p:spPr>
              <a:xfrm rot="5400000">
                <a:off x="6323036" y="613026"/>
                <a:ext cx="500041" cy="1588"/>
              </a:xfrm>
              <a:prstGeom prst="line">
                <a:avLst/>
              </a:prstGeom>
              <a:ln w="63500">
                <a:solidFill>
                  <a:srgbClr val="31181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086486" y="878150"/>
                <a:ext cx="500042" cy="1588"/>
              </a:xfrm>
              <a:prstGeom prst="line">
                <a:avLst/>
              </a:prstGeom>
              <a:ln w="63500">
                <a:solidFill>
                  <a:srgbClr val="31181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2D975"/>
        </a:solidFill>
        <a:effectLst/>
      </p:bgPr>
    </p:bg>
    <p:spTree>
      <p:nvGrpSpPr>
        <p:cNvPr id="1" name=""/>
        <p:cNvGrpSpPr/>
        <p:nvPr/>
      </p:nvGrpSpPr>
      <p:grpSpPr>
        <a:xfrm>
          <a:off x="0" y="0"/>
          <a:ext cx="0" cy="0"/>
          <a:chOff x="0" y="0"/>
          <a:chExt cx="0" cy="0"/>
        </a:xfrm>
      </p:grpSpPr>
      <p:sp>
        <p:nvSpPr>
          <p:cNvPr id="4" name="TextBox 3"/>
          <p:cNvSpPr txBox="1"/>
          <p:nvPr/>
        </p:nvSpPr>
        <p:spPr>
          <a:xfrm>
            <a:off x="0" y="-1195343"/>
            <a:ext cx="7429520" cy="9248686"/>
          </a:xfrm>
          <a:prstGeom prst="rect">
            <a:avLst/>
          </a:prstGeom>
          <a:noFill/>
        </p:spPr>
        <p:txBody>
          <a:bodyPr wrap="square" rtlCol="0">
            <a:spAutoFit/>
          </a:bodyPr>
          <a:lstStyle/>
          <a:p>
            <a:r>
              <a:rPr lang="en-US" altLang="zh-CN" sz="59500" b="1" dirty="0" smtClean="0">
                <a:solidFill>
                  <a:srgbClr val="311811"/>
                </a:solidFill>
              </a:rPr>
              <a:t>Q</a:t>
            </a:r>
            <a:endParaRPr lang="zh-CN" altLang="en-US" sz="59500" b="1" dirty="0">
              <a:solidFill>
                <a:srgbClr val="311811"/>
              </a:solidFill>
            </a:endParaRPr>
          </a:p>
        </p:txBody>
      </p:sp>
      <p:sp>
        <p:nvSpPr>
          <p:cNvPr id="5" name="TextBox 4"/>
          <p:cNvSpPr txBox="1"/>
          <p:nvPr/>
        </p:nvSpPr>
        <p:spPr>
          <a:xfrm>
            <a:off x="5286380" y="2736503"/>
            <a:ext cx="3857620" cy="1384995"/>
          </a:xfrm>
          <a:prstGeom prst="rect">
            <a:avLst/>
          </a:prstGeom>
          <a:noFill/>
        </p:spPr>
        <p:txBody>
          <a:bodyPr wrap="square" rtlCol="0">
            <a:spAutoFit/>
          </a:bodyPr>
          <a:lstStyle/>
          <a:p>
            <a:r>
              <a:rPr lang="en-US" sz="2800" b="1" dirty="0" smtClean="0">
                <a:solidFill>
                  <a:srgbClr val="311811"/>
                </a:solidFill>
              </a:rPr>
              <a:t>What was the principal cause of their awkward situation?</a:t>
            </a:r>
            <a:endParaRPr lang="zh-CN" altLang="en-US" sz="2800" b="1" dirty="0">
              <a:solidFill>
                <a:srgbClr val="311811"/>
              </a:solidFill>
            </a:endParaRPr>
          </a:p>
        </p:txBody>
      </p:sp>
      <p:sp>
        <p:nvSpPr>
          <p:cNvPr id="6" name="TextBox 5"/>
          <p:cNvSpPr txBox="1"/>
          <p:nvPr/>
        </p:nvSpPr>
        <p:spPr>
          <a:xfrm>
            <a:off x="2724203" y="9405664"/>
            <a:ext cx="3466846" cy="369332"/>
          </a:xfrm>
          <a:prstGeom prst="rect">
            <a:avLst/>
          </a:prstGeom>
          <a:noFill/>
        </p:spPr>
        <p:txBody>
          <a:bodyPr wrap="none" rtlCol="0">
            <a:spAutoFit/>
          </a:bodyPr>
          <a:lstStyle/>
          <a:p>
            <a:r>
              <a:rPr lang="en-US" altLang="zh-CN" dirty="0" smtClean="0">
                <a:hlinkClick r:id="rId2"/>
              </a:rPr>
              <a:t>W ww.51pptmoban.com</a:t>
            </a:r>
            <a:r>
              <a:rPr lang="en-US" altLang="zh-CN" dirty="0" smtClean="0"/>
              <a:t> </a:t>
            </a:r>
            <a:r>
              <a:rPr lang="zh-CN" altLang="en-US" dirty="0" smtClean="0"/>
              <a:t>搜集整理</a:t>
            </a:r>
            <a:endParaRPr lang="zh-CN" altLang="en-US" dirty="0"/>
          </a:p>
        </p:txBody>
      </p:sp>
    </p:spTree>
  </p:cSld>
  <p:clrMapOvr>
    <a:masterClrMapping/>
  </p:clrMapOvr>
  <p:transition spd="slow">
    <p:push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D975"/>
        </a:solidFill>
        <a:effectLst/>
      </p:bgPr>
    </p:bg>
    <p:spTree>
      <p:nvGrpSpPr>
        <p:cNvPr id="1" name=""/>
        <p:cNvGrpSpPr/>
        <p:nvPr/>
      </p:nvGrpSpPr>
      <p:grpSpPr>
        <a:xfrm>
          <a:off x="0" y="0"/>
          <a:ext cx="0" cy="0"/>
          <a:chOff x="0" y="0"/>
          <a:chExt cx="0" cy="0"/>
        </a:xfrm>
      </p:grpSpPr>
      <p:sp>
        <p:nvSpPr>
          <p:cNvPr id="4" name="TextBox 3"/>
          <p:cNvSpPr txBox="1"/>
          <p:nvPr/>
        </p:nvSpPr>
        <p:spPr>
          <a:xfrm>
            <a:off x="4143372" y="-1195343"/>
            <a:ext cx="5000660" cy="9248686"/>
          </a:xfrm>
          <a:prstGeom prst="rect">
            <a:avLst/>
          </a:prstGeom>
          <a:noFill/>
        </p:spPr>
        <p:txBody>
          <a:bodyPr wrap="square" rtlCol="0">
            <a:spAutoFit/>
          </a:bodyPr>
          <a:lstStyle/>
          <a:p>
            <a:pPr algn="r"/>
            <a:r>
              <a:rPr lang="en-US" altLang="zh-CN" sz="59500" b="1" dirty="0" smtClean="0">
                <a:solidFill>
                  <a:srgbClr val="311811"/>
                </a:solidFill>
              </a:rPr>
              <a:t>A</a:t>
            </a:r>
            <a:endParaRPr lang="zh-CN" altLang="en-US" sz="59500" b="1" dirty="0">
              <a:solidFill>
                <a:srgbClr val="311811"/>
              </a:solidFill>
            </a:endParaRPr>
          </a:p>
        </p:txBody>
      </p:sp>
      <p:sp>
        <p:nvSpPr>
          <p:cNvPr id="6" name="TextBox 5"/>
          <p:cNvSpPr txBox="1"/>
          <p:nvPr/>
        </p:nvSpPr>
        <p:spPr>
          <a:xfrm>
            <a:off x="0" y="797511"/>
            <a:ext cx="4572000" cy="5262979"/>
          </a:xfrm>
          <a:prstGeom prst="rect">
            <a:avLst/>
          </a:prstGeom>
          <a:noFill/>
        </p:spPr>
        <p:txBody>
          <a:bodyPr wrap="square" rtlCol="0">
            <a:spAutoFit/>
          </a:bodyPr>
          <a:lstStyle/>
          <a:p>
            <a:r>
              <a:rPr lang="en-US" sz="2800" b="1" dirty="0" smtClean="0">
                <a:solidFill>
                  <a:srgbClr val="311811"/>
                </a:solidFill>
              </a:rPr>
              <a:t>Americans tend to bond their activities with exact contracts. When J&amp;T promised to arrive in five minutes, N&amp;S thought they made a contract. And when J&amp;T failed to arrive as they had promised, N&amp;S regarded it as the breach of the contract, so they had the right to go away without informing.</a:t>
            </a:r>
            <a:endParaRPr lang="zh-CN" altLang="en-US" sz="2800" b="1" dirty="0">
              <a:solidFill>
                <a:srgbClr val="311811"/>
              </a:solidFill>
            </a:endParaRPr>
          </a:p>
        </p:txBody>
      </p:sp>
      <p:sp>
        <p:nvSpPr>
          <p:cNvPr id="5" name="TextBox 4"/>
          <p:cNvSpPr txBox="1"/>
          <p:nvPr/>
        </p:nvSpPr>
        <p:spPr>
          <a:xfrm>
            <a:off x="2724203" y="9405664"/>
            <a:ext cx="34276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 集整理</a:t>
            </a:r>
            <a:endParaRPr lang="zh-CN" altLang="en-US" dirty="0"/>
          </a:p>
        </p:txBody>
      </p:sp>
    </p:spTree>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D975"/>
        </a:solidFill>
        <a:effectLst/>
      </p:bgPr>
    </p:bg>
    <p:spTree>
      <p:nvGrpSpPr>
        <p:cNvPr id="1" name=""/>
        <p:cNvGrpSpPr/>
        <p:nvPr/>
      </p:nvGrpSpPr>
      <p:grpSpPr>
        <a:xfrm>
          <a:off x="0" y="0"/>
          <a:ext cx="0" cy="0"/>
          <a:chOff x="0" y="0"/>
          <a:chExt cx="0" cy="0"/>
        </a:xfrm>
      </p:grpSpPr>
      <p:sp>
        <p:nvSpPr>
          <p:cNvPr id="4" name="TextBox 3"/>
          <p:cNvSpPr txBox="1"/>
          <p:nvPr/>
        </p:nvSpPr>
        <p:spPr>
          <a:xfrm>
            <a:off x="0" y="-1195343"/>
            <a:ext cx="7429520" cy="9248686"/>
          </a:xfrm>
          <a:prstGeom prst="rect">
            <a:avLst/>
          </a:prstGeom>
          <a:noFill/>
        </p:spPr>
        <p:txBody>
          <a:bodyPr wrap="square" rtlCol="0">
            <a:spAutoFit/>
          </a:bodyPr>
          <a:lstStyle/>
          <a:p>
            <a:r>
              <a:rPr lang="en-US" altLang="zh-CN" sz="59500" b="1" dirty="0" smtClean="0">
                <a:solidFill>
                  <a:srgbClr val="311811"/>
                </a:solidFill>
              </a:rPr>
              <a:t>B</a:t>
            </a:r>
            <a:endParaRPr lang="zh-CN" altLang="en-US" sz="59500" b="1" dirty="0">
              <a:solidFill>
                <a:srgbClr val="311811"/>
              </a:solidFill>
            </a:endParaRPr>
          </a:p>
        </p:txBody>
      </p:sp>
      <p:sp>
        <p:nvSpPr>
          <p:cNvPr id="6" name="TextBox 5"/>
          <p:cNvSpPr txBox="1"/>
          <p:nvPr/>
        </p:nvSpPr>
        <p:spPr>
          <a:xfrm>
            <a:off x="4572000" y="2090172"/>
            <a:ext cx="4572000" cy="2677656"/>
          </a:xfrm>
          <a:prstGeom prst="rect">
            <a:avLst/>
          </a:prstGeom>
          <a:noFill/>
        </p:spPr>
        <p:txBody>
          <a:bodyPr wrap="square" rtlCol="0">
            <a:spAutoFit/>
          </a:bodyPr>
          <a:lstStyle/>
          <a:p>
            <a:r>
              <a:rPr lang="en-US" sz="2800" b="1" dirty="0" smtClean="0">
                <a:solidFill>
                  <a:srgbClr val="311811"/>
                </a:solidFill>
              </a:rPr>
              <a:t>N&amp;S didn't considered traffic jam to be the reasonable excuse for lateness. They thought it was J&amp;T's own fault that resulted in their lateness.</a:t>
            </a:r>
            <a:endParaRPr lang="zh-CN" altLang="en-US" sz="2800" b="1" dirty="0">
              <a:solidFill>
                <a:srgbClr val="311811"/>
              </a:solidFill>
            </a:endParaRPr>
          </a:p>
        </p:txBody>
      </p:sp>
      <p:sp>
        <p:nvSpPr>
          <p:cNvPr id="5" name="TextBox 4"/>
          <p:cNvSpPr txBox="1"/>
          <p:nvPr/>
        </p:nvSpPr>
        <p:spPr>
          <a:xfrm>
            <a:off x="2724203" y="9405664"/>
            <a:ext cx="34276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搜集整 理</a:t>
            </a:r>
            <a:endParaRPr lang="zh-CN" altLang="en-US" dirty="0"/>
          </a:p>
        </p:txBody>
      </p:sp>
    </p:spTree>
  </p:cSld>
  <p:clrMapOvr>
    <a:masterClrMapping/>
  </p:clrMapOvr>
  <p:transition spd="slow">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2D975"/>
        </a:solidFill>
        <a:effectLst/>
      </p:bgPr>
    </p:bg>
    <p:spTree>
      <p:nvGrpSpPr>
        <p:cNvPr id="1" name=""/>
        <p:cNvGrpSpPr/>
        <p:nvPr/>
      </p:nvGrpSpPr>
      <p:grpSpPr>
        <a:xfrm>
          <a:off x="0" y="0"/>
          <a:ext cx="0" cy="0"/>
          <a:chOff x="0" y="0"/>
          <a:chExt cx="0" cy="0"/>
        </a:xfrm>
      </p:grpSpPr>
      <p:sp>
        <p:nvSpPr>
          <p:cNvPr id="4" name="TextBox 3"/>
          <p:cNvSpPr txBox="1"/>
          <p:nvPr/>
        </p:nvSpPr>
        <p:spPr>
          <a:xfrm>
            <a:off x="4143372" y="-1195343"/>
            <a:ext cx="5000660" cy="9248686"/>
          </a:xfrm>
          <a:prstGeom prst="rect">
            <a:avLst/>
          </a:prstGeom>
          <a:noFill/>
        </p:spPr>
        <p:txBody>
          <a:bodyPr wrap="square" rtlCol="0">
            <a:spAutoFit/>
          </a:bodyPr>
          <a:lstStyle/>
          <a:p>
            <a:pPr algn="r"/>
            <a:r>
              <a:rPr lang="en-US" altLang="zh-CN" sz="59500" b="1" dirty="0" smtClean="0">
                <a:solidFill>
                  <a:srgbClr val="311811"/>
                </a:solidFill>
              </a:rPr>
              <a:t>C</a:t>
            </a:r>
            <a:endParaRPr lang="zh-CN" altLang="en-US" sz="59500" b="1" dirty="0">
              <a:solidFill>
                <a:srgbClr val="311811"/>
              </a:solidFill>
            </a:endParaRPr>
          </a:p>
        </p:txBody>
      </p:sp>
      <p:sp>
        <p:nvSpPr>
          <p:cNvPr id="6" name="TextBox 5"/>
          <p:cNvSpPr txBox="1"/>
          <p:nvPr/>
        </p:nvSpPr>
        <p:spPr>
          <a:xfrm>
            <a:off x="0" y="1012954"/>
            <a:ext cx="5286380" cy="4832092"/>
          </a:xfrm>
          <a:prstGeom prst="rect">
            <a:avLst/>
          </a:prstGeom>
          <a:noFill/>
        </p:spPr>
        <p:txBody>
          <a:bodyPr wrap="square" rtlCol="0">
            <a:spAutoFit/>
          </a:bodyPr>
          <a:lstStyle/>
          <a:p>
            <a:pPr lvl="0"/>
            <a:r>
              <a:rPr lang="en-US" sz="2800" b="1" dirty="0" smtClean="0">
                <a:solidFill>
                  <a:srgbClr val="311811"/>
                </a:solidFill>
              </a:rPr>
              <a:t>It was the different time value that led to the awkward situation. When J&amp;T promised to arrive in "five minutes", they just indicated that they would try their best to arrive soon, more or less than five minutes. However, N&amp;S the "five minutes" was precisely 300 seconds. And they thought that J&amp;T's lateness would also break down their following activities.</a:t>
            </a:r>
            <a:endParaRPr lang="zh-CN" altLang="en-US" sz="2800" b="1" dirty="0">
              <a:solidFill>
                <a:srgbClr val="311811"/>
              </a:solidFill>
            </a:endParaRPr>
          </a:p>
        </p:txBody>
      </p:sp>
      <p:sp>
        <p:nvSpPr>
          <p:cNvPr id="5" name="TextBox 4"/>
          <p:cNvSpPr txBox="1"/>
          <p:nvPr/>
        </p:nvSpPr>
        <p:spPr>
          <a:xfrm>
            <a:off x="2724203" y="9405664"/>
            <a:ext cx="34276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搜集 整理</a:t>
            </a:r>
            <a:endParaRPr lang="zh-CN" altLang="en-US" dirty="0"/>
          </a:p>
        </p:txBody>
      </p:sp>
    </p:spTree>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D975"/>
        </a:solidFill>
        <a:effectLst/>
      </p:bgPr>
    </p:bg>
    <p:spTree>
      <p:nvGrpSpPr>
        <p:cNvPr id="1" name=""/>
        <p:cNvGrpSpPr/>
        <p:nvPr/>
      </p:nvGrpSpPr>
      <p:grpSpPr>
        <a:xfrm>
          <a:off x="0" y="0"/>
          <a:ext cx="0" cy="0"/>
          <a:chOff x="0" y="0"/>
          <a:chExt cx="0" cy="0"/>
        </a:xfrm>
      </p:grpSpPr>
      <p:sp>
        <p:nvSpPr>
          <p:cNvPr id="4" name="TextBox 3"/>
          <p:cNvSpPr txBox="1"/>
          <p:nvPr/>
        </p:nvSpPr>
        <p:spPr>
          <a:xfrm>
            <a:off x="0" y="-1195343"/>
            <a:ext cx="7429520" cy="9248686"/>
          </a:xfrm>
          <a:prstGeom prst="rect">
            <a:avLst/>
          </a:prstGeom>
          <a:noFill/>
        </p:spPr>
        <p:txBody>
          <a:bodyPr wrap="square" rtlCol="0">
            <a:spAutoFit/>
          </a:bodyPr>
          <a:lstStyle/>
          <a:p>
            <a:r>
              <a:rPr lang="en-US" altLang="zh-CN" sz="59500" b="1" dirty="0" smtClean="0">
                <a:solidFill>
                  <a:srgbClr val="311811"/>
                </a:solidFill>
              </a:rPr>
              <a:t>D</a:t>
            </a:r>
            <a:endParaRPr lang="zh-CN" altLang="en-US" sz="59500" b="1" dirty="0">
              <a:solidFill>
                <a:srgbClr val="311811"/>
              </a:solidFill>
            </a:endParaRPr>
          </a:p>
        </p:txBody>
      </p:sp>
      <p:sp>
        <p:nvSpPr>
          <p:cNvPr id="5" name="TextBox 4"/>
          <p:cNvSpPr txBox="1"/>
          <p:nvPr/>
        </p:nvSpPr>
        <p:spPr>
          <a:xfrm>
            <a:off x="5286380" y="1443841"/>
            <a:ext cx="3857620" cy="3970318"/>
          </a:xfrm>
          <a:prstGeom prst="rect">
            <a:avLst/>
          </a:prstGeom>
          <a:noFill/>
        </p:spPr>
        <p:txBody>
          <a:bodyPr wrap="square" rtlCol="0">
            <a:spAutoFit/>
          </a:bodyPr>
          <a:lstStyle/>
          <a:p>
            <a:r>
              <a:rPr lang="en-US" sz="2800" b="1" dirty="0" smtClean="0">
                <a:solidFill>
                  <a:srgbClr val="311811"/>
                </a:solidFill>
              </a:rPr>
              <a:t>Because J&amp;T were designated to assist N&amp;S, N&amp;S thought they were superior to them and they didn't need to inform J&amp;T of their decision. All that J&amp;T could do was to follow their orders.</a:t>
            </a:r>
            <a:endParaRPr lang="zh-CN" altLang="en-US" sz="2800" b="1" dirty="0">
              <a:solidFill>
                <a:srgbClr val="311811"/>
              </a:solidFill>
            </a:endParaRPr>
          </a:p>
        </p:txBody>
      </p:sp>
      <p:sp>
        <p:nvSpPr>
          <p:cNvPr id="6" name="TextBox 5"/>
          <p:cNvSpPr txBox="1"/>
          <p:nvPr/>
        </p:nvSpPr>
        <p:spPr>
          <a:xfrm>
            <a:off x="2724203" y="9405664"/>
            <a:ext cx="3427670" cy="369332"/>
          </a:xfrm>
          <a:prstGeom prst="rect">
            <a:avLst/>
          </a:prstGeom>
          <a:noFill/>
        </p:spPr>
        <p:txBody>
          <a:bodyPr wrap="none" rtlCol="0">
            <a:spAutoFit/>
          </a:bodyPr>
          <a:lstStyle/>
          <a:p>
            <a:r>
              <a:rPr lang="en-US" altLang="zh-CN" dirty="0" smtClean="0">
                <a:hlinkClick r:id="rId2"/>
              </a:rPr>
              <a:t>www.5 1pptmoban.com</a:t>
            </a:r>
            <a:r>
              <a:rPr lang="en-US" altLang="zh-CN" dirty="0" smtClean="0"/>
              <a:t> </a:t>
            </a:r>
            <a:r>
              <a:rPr lang="zh-CN" altLang="en-US" dirty="0" smtClean="0"/>
              <a:t>搜集整理</a:t>
            </a:r>
            <a:endParaRPr lang="zh-CN" altLang="en-US" dirty="0"/>
          </a:p>
        </p:txBody>
      </p:sp>
    </p:spTree>
  </p:cSld>
  <p:clrMapOvr>
    <a:masterClrMapping/>
  </p:clrMapOvr>
  <p:transition spd="slow">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3"/>
          <p:cNvGrpSpPr/>
          <p:nvPr/>
        </p:nvGrpSpPr>
        <p:grpSpPr>
          <a:xfrm flipH="1" flipV="1">
            <a:off x="3441242" y="2298242"/>
            <a:ext cx="2261516" cy="2261516"/>
            <a:chOff x="6000760" y="1257964"/>
            <a:chExt cx="2857520" cy="2857520"/>
          </a:xfrm>
        </p:grpSpPr>
        <p:sp>
          <p:nvSpPr>
            <p:cNvPr id="12" name="椭圆 11"/>
            <p:cNvSpPr/>
            <p:nvPr/>
          </p:nvSpPr>
          <p:spPr>
            <a:xfrm>
              <a:off x="6000760" y="1257964"/>
              <a:ext cx="2857520" cy="28575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弧形 12"/>
            <p:cNvSpPr/>
            <p:nvPr/>
          </p:nvSpPr>
          <p:spPr>
            <a:xfrm>
              <a:off x="6000760" y="1257964"/>
              <a:ext cx="2857520" cy="2857520"/>
            </a:xfrm>
            <a:prstGeom prst="arc">
              <a:avLst>
                <a:gd name="adj1" fmla="val 16204799"/>
                <a:gd name="adj2" fmla="val 0"/>
              </a:avLst>
            </a:prstGeom>
            <a:ln w="508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 name="组合 10"/>
          <p:cNvGrpSpPr/>
          <p:nvPr/>
        </p:nvGrpSpPr>
        <p:grpSpPr>
          <a:xfrm>
            <a:off x="3844238" y="2700106"/>
            <a:ext cx="1442142" cy="1443274"/>
            <a:chOff x="3844238" y="2700106"/>
            <a:chExt cx="1442142" cy="1443274"/>
          </a:xfrm>
        </p:grpSpPr>
        <p:sp>
          <p:nvSpPr>
            <p:cNvPr id="10" name="椭圆 9"/>
            <p:cNvSpPr/>
            <p:nvPr/>
          </p:nvSpPr>
          <p:spPr>
            <a:xfrm>
              <a:off x="3857620" y="2700106"/>
              <a:ext cx="1428760" cy="14287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弧形 8"/>
            <p:cNvSpPr/>
            <p:nvPr/>
          </p:nvSpPr>
          <p:spPr>
            <a:xfrm>
              <a:off x="3844238" y="2713488"/>
              <a:ext cx="1428760" cy="1429892"/>
            </a:xfrm>
            <a:prstGeom prst="arc">
              <a:avLst>
                <a:gd name="adj1" fmla="val 16235506"/>
                <a:gd name="adj2" fmla="val 67822"/>
              </a:avLst>
            </a:prstGeom>
            <a:ln w="508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 name="TextBox 14"/>
          <p:cNvSpPr txBox="1"/>
          <p:nvPr/>
        </p:nvSpPr>
        <p:spPr>
          <a:xfrm>
            <a:off x="0" y="2644170"/>
            <a:ext cx="9144000" cy="1569660"/>
          </a:xfrm>
          <a:prstGeom prst="rect">
            <a:avLst/>
          </a:prstGeom>
          <a:noFill/>
        </p:spPr>
        <p:txBody>
          <a:bodyPr wrap="square" rtlCol="0">
            <a:spAutoFit/>
          </a:bodyPr>
          <a:lstStyle/>
          <a:p>
            <a:pPr algn="ctr"/>
            <a:r>
              <a:rPr lang="en-US" altLang="zh-CN" sz="9600" b="1" dirty="0" smtClean="0">
                <a:solidFill>
                  <a:schemeClr val="bg1"/>
                </a:solidFill>
              </a:rPr>
              <a:t>9</a:t>
            </a:r>
            <a:endParaRPr lang="zh-CN" altLang="en-US" sz="9600" b="1" dirty="0">
              <a:solidFill>
                <a:schemeClr val="bg1"/>
              </a:solidFill>
            </a:endParaRPr>
          </a:p>
        </p:txBody>
      </p:sp>
      <p:sp>
        <p:nvSpPr>
          <p:cNvPr id="16" name="TextBox 15"/>
          <p:cNvSpPr txBox="1"/>
          <p:nvPr/>
        </p:nvSpPr>
        <p:spPr>
          <a:xfrm>
            <a:off x="0" y="2633924"/>
            <a:ext cx="9144000" cy="1569660"/>
          </a:xfrm>
          <a:prstGeom prst="rect">
            <a:avLst/>
          </a:prstGeom>
          <a:noFill/>
        </p:spPr>
        <p:txBody>
          <a:bodyPr wrap="square" rtlCol="0">
            <a:spAutoFit/>
          </a:bodyPr>
          <a:lstStyle/>
          <a:p>
            <a:pPr algn="ctr"/>
            <a:r>
              <a:rPr lang="en-US" altLang="zh-CN" sz="9600" b="1" dirty="0" smtClean="0">
                <a:solidFill>
                  <a:schemeClr val="bg1"/>
                </a:solidFill>
              </a:rPr>
              <a:t>8</a:t>
            </a:r>
            <a:endParaRPr lang="zh-CN" altLang="en-US" sz="9600" b="1" dirty="0">
              <a:solidFill>
                <a:schemeClr val="bg1"/>
              </a:solidFill>
            </a:endParaRPr>
          </a:p>
        </p:txBody>
      </p:sp>
      <p:sp>
        <p:nvSpPr>
          <p:cNvPr id="17" name="TextBox 16"/>
          <p:cNvSpPr txBox="1"/>
          <p:nvPr/>
        </p:nvSpPr>
        <p:spPr>
          <a:xfrm>
            <a:off x="0" y="2640918"/>
            <a:ext cx="9144000" cy="1569660"/>
          </a:xfrm>
          <a:prstGeom prst="rect">
            <a:avLst/>
          </a:prstGeom>
          <a:noFill/>
        </p:spPr>
        <p:txBody>
          <a:bodyPr wrap="square" rtlCol="0">
            <a:spAutoFit/>
          </a:bodyPr>
          <a:lstStyle/>
          <a:p>
            <a:pPr algn="ctr"/>
            <a:r>
              <a:rPr lang="en-US" altLang="zh-CN" sz="9600" b="1" dirty="0" smtClean="0">
                <a:solidFill>
                  <a:schemeClr val="bg1"/>
                </a:solidFill>
              </a:rPr>
              <a:t>7</a:t>
            </a:r>
            <a:endParaRPr lang="zh-CN" altLang="en-US" sz="9600" b="1" dirty="0">
              <a:solidFill>
                <a:schemeClr val="bg1"/>
              </a:solidFill>
            </a:endParaRPr>
          </a:p>
        </p:txBody>
      </p:sp>
      <p:sp>
        <p:nvSpPr>
          <p:cNvPr id="18" name="TextBox 17"/>
          <p:cNvSpPr txBox="1"/>
          <p:nvPr/>
        </p:nvSpPr>
        <p:spPr>
          <a:xfrm>
            <a:off x="0" y="2642050"/>
            <a:ext cx="9144000" cy="1569660"/>
          </a:xfrm>
          <a:prstGeom prst="rect">
            <a:avLst/>
          </a:prstGeom>
          <a:noFill/>
        </p:spPr>
        <p:txBody>
          <a:bodyPr wrap="square" rtlCol="0">
            <a:spAutoFit/>
          </a:bodyPr>
          <a:lstStyle/>
          <a:p>
            <a:pPr algn="ctr"/>
            <a:r>
              <a:rPr lang="en-US" altLang="zh-CN" sz="9600" b="1" dirty="0" smtClean="0">
                <a:solidFill>
                  <a:schemeClr val="bg1"/>
                </a:solidFill>
              </a:rPr>
              <a:t>6</a:t>
            </a:r>
            <a:endParaRPr lang="zh-CN" altLang="en-US" sz="9600" b="1" dirty="0">
              <a:solidFill>
                <a:schemeClr val="bg1"/>
              </a:solidFill>
            </a:endParaRPr>
          </a:p>
        </p:txBody>
      </p:sp>
      <p:sp>
        <p:nvSpPr>
          <p:cNvPr id="19" name="TextBox 18"/>
          <p:cNvSpPr txBox="1"/>
          <p:nvPr/>
        </p:nvSpPr>
        <p:spPr>
          <a:xfrm>
            <a:off x="0" y="2638654"/>
            <a:ext cx="9144000" cy="1569660"/>
          </a:xfrm>
          <a:prstGeom prst="rect">
            <a:avLst/>
          </a:prstGeom>
          <a:noFill/>
        </p:spPr>
        <p:txBody>
          <a:bodyPr wrap="square" rtlCol="0">
            <a:spAutoFit/>
          </a:bodyPr>
          <a:lstStyle/>
          <a:p>
            <a:pPr algn="ctr"/>
            <a:r>
              <a:rPr lang="en-US" altLang="zh-CN" sz="9600" b="1" dirty="0" smtClean="0">
                <a:solidFill>
                  <a:schemeClr val="bg1"/>
                </a:solidFill>
              </a:rPr>
              <a:t>5</a:t>
            </a:r>
            <a:endParaRPr lang="zh-CN" altLang="en-US" sz="9600" b="1" dirty="0">
              <a:solidFill>
                <a:schemeClr val="bg1"/>
              </a:solidFill>
            </a:endParaRPr>
          </a:p>
        </p:txBody>
      </p:sp>
      <p:sp>
        <p:nvSpPr>
          <p:cNvPr id="20" name="TextBox 19"/>
          <p:cNvSpPr txBox="1"/>
          <p:nvPr/>
        </p:nvSpPr>
        <p:spPr>
          <a:xfrm>
            <a:off x="0" y="2643182"/>
            <a:ext cx="9144000" cy="1569660"/>
          </a:xfrm>
          <a:prstGeom prst="rect">
            <a:avLst/>
          </a:prstGeom>
          <a:noFill/>
        </p:spPr>
        <p:txBody>
          <a:bodyPr wrap="square" rtlCol="0">
            <a:spAutoFit/>
          </a:bodyPr>
          <a:lstStyle/>
          <a:p>
            <a:pPr algn="ctr"/>
            <a:r>
              <a:rPr lang="en-US" altLang="zh-CN" sz="9600" b="1" dirty="0" smtClean="0">
                <a:solidFill>
                  <a:schemeClr val="bg1"/>
                </a:solidFill>
              </a:rPr>
              <a:t>4</a:t>
            </a:r>
            <a:endParaRPr lang="zh-CN" altLang="en-US" sz="9600" b="1" dirty="0">
              <a:solidFill>
                <a:schemeClr val="bg1"/>
              </a:solidFill>
            </a:endParaRPr>
          </a:p>
        </p:txBody>
      </p:sp>
      <p:sp>
        <p:nvSpPr>
          <p:cNvPr id="21" name="TextBox 20"/>
          <p:cNvSpPr txBox="1"/>
          <p:nvPr/>
        </p:nvSpPr>
        <p:spPr>
          <a:xfrm>
            <a:off x="0" y="2630644"/>
            <a:ext cx="9144000" cy="1569660"/>
          </a:xfrm>
          <a:prstGeom prst="rect">
            <a:avLst/>
          </a:prstGeom>
          <a:noFill/>
        </p:spPr>
        <p:txBody>
          <a:bodyPr wrap="square" rtlCol="0">
            <a:spAutoFit/>
          </a:bodyPr>
          <a:lstStyle/>
          <a:p>
            <a:pPr algn="ctr"/>
            <a:r>
              <a:rPr lang="en-US" altLang="zh-CN" sz="9600" b="1" dirty="0" smtClean="0">
                <a:solidFill>
                  <a:schemeClr val="bg1"/>
                </a:solidFill>
              </a:rPr>
              <a:t>3</a:t>
            </a:r>
            <a:endParaRPr lang="zh-CN" altLang="en-US" sz="9600" b="1" dirty="0">
              <a:solidFill>
                <a:schemeClr val="bg1"/>
              </a:solidFill>
            </a:endParaRPr>
          </a:p>
        </p:txBody>
      </p:sp>
      <p:sp>
        <p:nvSpPr>
          <p:cNvPr id="22" name="TextBox 21"/>
          <p:cNvSpPr txBox="1"/>
          <p:nvPr/>
        </p:nvSpPr>
        <p:spPr>
          <a:xfrm>
            <a:off x="0" y="2643182"/>
            <a:ext cx="9144000" cy="1569660"/>
          </a:xfrm>
          <a:prstGeom prst="rect">
            <a:avLst/>
          </a:prstGeom>
          <a:noFill/>
        </p:spPr>
        <p:txBody>
          <a:bodyPr wrap="square" rtlCol="0">
            <a:spAutoFit/>
          </a:bodyPr>
          <a:lstStyle/>
          <a:p>
            <a:pPr algn="ctr"/>
            <a:r>
              <a:rPr lang="en-US" altLang="zh-CN" sz="9600" b="1" dirty="0" smtClean="0">
                <a:solidFill>
                  <a:schemeClr val="bg1"/>
                </a:solidFill>
              </a:rPr>
              <a:t>2</a:t>
            </a:r>
            <a:endParaRPr lang="zh-CN" altLang="en-US" sz="9600" b="1" dirty="0">
              <a:solidFill>
                <a:schemeClr val="bg1"/>
              </a:solidFill>
            </a:endParaRPr>
          </a:p>
        </p:txBody>
      </p:sp>
      <p:sp>
        <p:nvSpPr>
          <p:cNvPr id="23" name="TextBox 22"/>
          <p:cNvSpPr txBox="1"/>
          <p:nvPr/>
        </p:nvSpPr>
        <p:spPr>
          <a:xfrm>
            <a:off x="0" y="2643182"/>
            <a:ext cx="9144000" cy="1569660"/>
          </a:xfrm>
          <a:prstGeom prst="rect">
            <a:avLst/>
          </a:prstGeom>
          <a:noFill/>
        </p:spPr>
        <p:txBody>
          <a:bodyPr wrap="square" rtlCol="0">
            <a:spAutoFit/>
          </a:bodyPr>
          <a:lstStyle/>
          <a:p>
            <a:pPr algn="ctr"/>
            <a:r>
              <a:rPr lang="en-US" altLang="zh-CN" sz="9600" b="1" dirty="0" smtClean="0">
                <a:solidFill>
                  <a:schemeClr val="bg1"/>
                </a:solidFill>
              </a:rPr>
              <a:t>1</a:t>
            </a:r>
            <a:endParaRPr lang="zh-CN" altLang="en-US" sz="9600" b="1" dirty="0">
              <a:solidFill>
                <a:schemeClr val="bg1"/>
              </a:solidFill>
            </a:endParaRPr>
          </a:p>
        </p:txBody>
      </p:sp>
      <p:sp>
        <p:nvSpPr>
          <p:cNvPr id="24" name="TextBox 23"/>
          <p:cNvSpPr txBox="1"/>
          <p:nvPr/>
        </p:nvSpPr>
        <p:spPr>
          <a:xfrm>
            <a:off x="0" y="0"/>
            <a:ext cx="9144000" cy="1015663"/>
          </a:xfrm>
          <a:prstGeom prst="rect">
            <a:avLst/>
          </a:prstGeom>
          <a:noFill/>
        </p:spPr>
        <p:txBody>
          <a:bodyPr wrap="square" rtlCol="0">
            <a:spAutoFit/>
          </a:bodyPr>
          <a:lstStyle/>
          <a:p>
            <a:r>
              <a:rPr lang="en-US" altLang="zh-CN" sz="6000" b="1" dirty="0" smtClean="0">
                <a:solidFill>
                  <a:schemeClr val="bg1"/>
                </a:solidFill>
              </a:rPr>
              <a:t>THINK OVER…</a:t>
            </a:r>
            <a:endParaRPr lang="zh-CN" altLang="en-US" sz="6000" b="1" dirty="0">
              <a:solidFill>
                <a:schemeClr val="bg1"/>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500" fill="hold"/>
                                        <p:tgtEl>
                                          <p:spTgt spid="3"/>
                                        </p:tgtEl>
                                        <p:attrNameLst>
                                          <p:attrName>r</p:attrName>
                                        </p:attrNameLst>
                                      </p:cBhvr>
                                    </p:animRot>
                                  </p:childTnLst>
                                </p:cTn>
                              </p:par>
                              <p:par>
                                <p:cTn id="7" presetID="8" presetClass="emph" presetSubtype="0" repeatCount="indefinite" fill="hold" nodeType="withEffect">
                                  <p:stCondLst>
                                    <p:cond delay="0"/>
                                  </p:stCondLst>
                                  <p:endCondLst>
                                    <p:cond evt="onNext" delay="0">
                                      <p:tgtEl>
                                        <p:sldTgt/>
                                      </p:tgtEl>
                                    </p:cond>
                                  </p:endCondLst>
                                  <p:childTnLst>
                                    <p:animRot by="-21600000">
                                      <p:cBhvr>
                                        <p:cTn id="8" dur="500" fill="hold"/>
                                        <p:tgtEl>
                                          <p:spTgt spid="2"/>
                                        </p:tgtEl>
                                        <p:attrNameLst>
                                          <p:attrName>r</p:attrName>
                                        </p:attrNameLst>
                                      </p:cBhvr>
                                    </p:animRot>
                                  </p:childTnLst>
                                </p:cTn>
                              </p:par>
                              <p:par>
                                <p:cTn id="9" presetID="1" presetClass="exit" presetSubtype="0" fill="hold" grpId="0" nodeType="withEffect">
                                  <p:stCondLst>
                                    <p:cond delay="1000"/>
                                  </p:stCondLst>
                                  <p:childTnLst>
                                    <p:set>
                                      <p:cBhvr>
                                        <p:cTn id="10" dur="1" fill="hold">
                                          <p:stCondLst>
                                            <p:cond delay="0"/>
                                          </p:stCondLst>
                                        </p:cTn>
                                        <p:tgtEl>
                                          <p:spTgt spid="15"/>
                                        </p:tgtEl>
                                        <p:attrNameLst>
                                          <p:attrName>style.visibility</p:attrName>
                                        </p:attrNameLst>
                                      </p:cBhvr>
                                      <p:to>
                                        <p:strVal val="hidden"/>
                                      </p:to>
                                    </p:set>
                                  </p:childTnLst>
                                </p:cTn>
                              </p:par>
                              <p:par>
                                <p:cTn id="11" presetID="1" presetClass="entr" presetSubtype="0" fill="hold" grpId="1" nodeType="withEffect">
                                  <p:stCondLst>
                                    <p:cond delay="100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xit" presetSubtype="0" fill="hold" grpId="0" nodeType="withEffect">
                                  <p:stCondLst>
                                    <p:cond delay="2000"/>
                                  </p:stCondLst>
                                  <p:childTnLst>
                                    <p:set>
                                      <p:cBhvr>
                                        <p:cTn id="14" dur="1" fill="hold">
                                          <p:stCondLst>
                                            <p:cond delay="0"/>
                                          </p:stCondLst>
                                        </p:cTn>
                                        <p:tgtEl>
                                          <p:spTgt spid="16"/>
                                        </p:tgtEl>
                                        <p:attrNameLst>
                                          <p:attrName>style.visibility</p:attrName>
                                        </p:attrNameLst>
                                      </p:cBhvr>
                                      <p:to>
                                        <p:strVal val="hidden"/>
                                      </p:to>
                                    </p:set>
                                  </p:childTnLst>
                                </p:cTn>
                              </p:par>
                              <p:par>
                                <p:cTn id="15" presetID="1" presetClass="entr" presetSubtype="0" fill="hold" grpId="1" nodeType="withEffect">
                                  <p:stCondLst>
                                    <p:cond delay="200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xit" presetSubtype="0" fill="hold" grpId="0" nodeType="withEffect">
                                  <p:stCondLst>
                                    <p:cond delay="3000"/>
                                  </p:stCondLst>
                                  <p:childTnLst>
                                    <p:set>
                                      <p:cBhvr>
                                        <p:cTn id="18" dur="1" fill="hold">
                                          <p:stCondLst>
                                            <p:cond delay="0"/>
                                          </p:stCondLst>
                                        </p:cTn>
                                        <p:tgtEl>
                                          <p:spTgt spid="17"/>
                                        </p:tgtEl>
                                        <p:attrNameLst>
                                          <p:attrName>style.visibility</p:attrName>
                                        </p:attrNameLst>
                                      </p:cBhvr>
                                      <p:to>
                                        <p:strVal val="hidden"/>
                                      </p:to>
                                    </p:set>
                                  </p:childTnLst>
                                </p:cTn>
                              </p:par>
                              <p:par>
                                <p:cTn id="19" presetID="1" presetClass="entr" presetSubtype="0" fill="hold" grpId="1" nodeType="withEffect">
                                  <p:stCondLst>
                                    <p:cond delay="300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xit" presetSubtype="0" fill="hold" grpId="0" nodeType="withEffect">
                                  <p:stCondLst>
                                    <p:cond delay="4000"/>
                                  </p:stCondLst>
                                  <p:childTnLst>
                                    <p:set>
                                      <p:cBhvr>
                                        <p:cTn id="22" dur="1" fill="hold">
                                          <p:stCondLst>
                                            <p:cond delay="0"/>
                                          </p:stCondLst>
                                        </p:cTn>
                                        <p:tgtEl>
                                          <p:spTgt spid="18"/>
                                        </p:tgtEl>
                                        <p:attrNameLst>
                                          <p:attrName>style.visibility</p:attrName>
                                        </p:attrNameLst>
                                      </p:cBhvr>
                                      <p:to>
                                        <p:strVal val="hidden"/>
                                      </p:to>
                                    </p:set>
                                  </p:childTnLst>
                                </p:cTn>
                              </p:par>
                              <p:par>
                                <p:cTn id="23" presetID="1" presetClass="entr" presetSubtype="0" fill="hold" grpId="1" nodeType="withEffect">
                                  <p:stCondLst>
                                    <p:cond delay="400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xit" presetSubtype="0" fill="hold" grpId="0" nodeType="withEffect">
                                  <p:stCondLst>
                                    <p:cond delay="5000"/>
                                  </p:stCondLst>
                                  <p:childTnLst>
                                    <p:set>
                                      <p:cBhvr>
                                        <p:cTn id="26" dur="1" fill="hold">
                                          <p:stCondLst>
                                            <p:cond delay="0"/>
                                          </p:stCondLst>
                                        </p:cTn>
                                        <p:tgtEl>
                                          <p:spTgt spid="19"/>
                                        </p:tgtEl>
                                        <p:attrNameLst>
                                          <p:attrName>style.visibility</p:attrName>
                                        </p:attrNameLst>
                                      </p:cBhvr>
                                      <p:to>
                                        <p:strVal val="hidden"/>
                                      </p:to>
                                    </p:set>
                                  </p:childTnLst>
                                </p:cTn>
                              </p:par>
                              <p:par>
                                <p:cTn id="27" presetID="1" presetClass="entr" presetSubtype="0" fill="hold" grpId="1" nodeType="withEffect">
                                  <p:stCondLst>
                                    <p:cond delay="500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xit" presetSubtype="0" fill="hold" grpId="0" nodeType="withEffect">
                                  <p:stCondLst>
                                    <p:cond delay="6000"/>
                                  </p:stCondLst>
                                  <p:childTnLst>
                                    <p:set>
                                      <p:cBhvr>
                                        <p:cTn id="30" dur="1" fill="hold">
                                          <p:stCondLst>
                                            <p:cond delay="0"/>
                                          </p:stCondLst>
                                        </p:cTn>
                                        <p:tgtEl>
                                          <p:spTgt spid="20"/>
                                        </p:tgtEl>
                                        <p:attrNameLst>
                                          <p:attrName>style.visibility</p:attrName>
                                        </p:attrNameLst>
                                      </p:cBhvr>
                                      <p:to>
                                        <p:strVal val="hidden"/>
                                      </p:to>
                                    </p:set>
                                  </p:childTnLst>
                                </p:cTn>
                              </p:par>
                              <p:par>
                                <p:cTn id="31" presetID="1" presetClass="entr" presetSubtype="0" fill="hold" grpId="1" nodeType="withEffect">
                                  <p:stCondLst>
                                    <p:cond delay="600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xit" presetSubtype="0" fill="hold" grpId="0" nodeType="withEffect">
                                  <p:stCondLst>
                                    <p:cond delay="7000"/>
                                  </p:stCondLst>
                                  <p:childTnLst>
                                    <p:set>
                                      <p:cBhvr>
                                        <p:cTn id="34" dur="1" fill="hold">
                                          <p:stCondLst>
                                            <p:cond delay="0"/>
                                          </p:stCondLst>
                                        </p:cTn>
                                        <p:tgtEl>
                                          <p:spTgt spid="21"/>
                                        </p:tgtEl>
                                        <p:attrNameLst>
                                          <p:attrName>style.visibility</p:attrName>
                                        </p:attrNameLst>
                                      </p:cBhvr>
                                      <p:to>
                                        <p:strVal val="hidden"/>
                                      </p:to>
                                    </p:set>
                                  </p:childTnLst>
                                </p:cTn>
                              </p:par>
                              <p:par>
                                <p:cTn id="35" presetID="1" presetClass="entr" presetSubtype="0" fill="hold" grpId="1" nodeType="withEffect">
                                  <p:stCondLst>
                                    <p:cond delay="700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xit" presetSubtype="0" fill="hold" grpId="0" nodeType="withEffect">
                                  <p:stCondLst>
                                    <p:cond delay="8000"/>
                                  </p:stCondLst>
                                  <p:childTnLst>
                                    <p:set>
                                      <p:cBhvr>
                                        <p:cTn id="38" dur="1" fill="hold">
                                          <p:stCondLst>
                                            <p:cond delay="0"/>
                                          </p:stCondLst>
                                        </p:cTn>
                                        <p:tgtEl>
                                          <p:spTgt spid="22"/>
                                        </p:tgtEl>
                                        <p:attrNameLst>
                                          <p:attrName>style.visibility</p:attrName>
                                        </p:attrNameLst>
                                      </p:cBhvr>
                                      <p:to>
                                        <p:strVal val="hidden"/>
                                      </p:to>
                                    </p:set>
                                  </p:childTnLst>
                                </p:cTn>
                              </p:par>
                              <p:par>
                                <p:cTn id="39" presetID="1" presetClass="entr" presetSubtype="0" fill="hold" grpId="1" nodeType="withEffect">
                                  <p:stCondLst>
                                    <p:cond delay="800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xit" presetSubtype="0" fill="hold" grpId="0" nodeType="withEffect">
                                  <p:stCondLst>
                                    <p:cond delay="9000"/>
                                  </p:stCondLst>
                                  <p:childTnLst>
                                    <p:set>
                                      <p:cBhvr>
                                        <p:cTn id="42"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3AAC6"/>
        </a:solidFill>
        <a:effectLst/>
      </p:bgPr>
    </p:bg>
    <p:spTree>
      <p:nvGrpSpPr>
        <p:cNvPr id="1" name=""/>
        <p:cNvGrpSpPr/>
        <p:nvPr/>
      </p:nvGrpSpPr>
      <p:grpSpPr>
        <a:xfrm>
          <a:off x="0" y="0"/>
          <a:ext cx="0" cy="0"/>
          <a:chOff x="0" y="0"/>
          <a:chExt cx="0" cy="0"/>
        </a:xfrm>
      </p:grpSpPr>
      <p:sp>
        <p:nvSpPr>
          <p:cNvPr id="2" name="TextBox 1"/>
          <p:cNvSpPr txBox="1"/>
          <p:nvPr/>
        </p:nvSpPr>
        <p:spPr>
          <a:xfrm>
            <a:off x="0" y="1074510"/>
            <a:ext cx="2714612" cy="4708981"/>
          </a:xfrm>
          <a:prstGeom prst="rect">
            <a:avLst/>
          </a:prstGeom>
          <a:noFill/>
        </p:spPr>
        <p:txBody>
          <a:bodyPr wrap="square" rtlCol="0">
            <a:spAutoFit/>
          </a:bodyPr>
          <a:lstStyle/>
          <a:p>
            <a:r>
              <a:rPr lang="en-US" altLang="zh-CN" sz="30000" b="1" dirty="0" smtClean="0">
                <a:solidFill>
                  <a:srgbClr val="F0DB20"/>
                </a:solidFill>
              </a:rPr>
              <a:t>C</a:t>
            </a:r>
            <a:endParaRPr lang="zh-CN" altLang="en-US" sz="30000" b="1" dirty="0">
              <a:solidFill>
                <a:srgbClr val="F0DB20"/>
              </a:solidFill>
            </a:endParaRPr>
          </a:p>
        </p:txBody>
      </p:sp>
      <p:sp>
        <p:nvSpPr>
          <p:cNvPr id="3" name="TextBox 2"/>
          <p:cNvSpPr txBox="1"/>
          <p:nvPr/>
        </p:nvSpPr>
        <p:spPr>
          <a:xfrm>
            <a:off x="1000100" y="2767281"/>
            <a:ext cx="8143900" cy="1323439"/>
          </a:xfrm>
          <a:prstGeom prst="rect">
            <a:avLst/>
          </a:prstGeom>
          <a:noFill/>
        </p:spPr>
        <p:txBody>
          <a:bodyPr wrap="square" rtlCol="0">
            <a:spAutoFit/>
          </a:bodyPr>
          <a:lstStyle/>
          <a:p>
            <a:r>
              <a:rPr lang="en-US" altLang="zh-CN" sz="8000" b="1" smtClean="0">
                <a:solidFill>
                  <a:srgbClr val="F0DB20"/>
                </a:solidFill>
              </a:rPr>
              <a:t>ONGRATULATION</a:t>
            </a:r>
            <a:endParaRPr lang="zh-CN" altLang="en-US" sz="8000" b="1" dirty="0">
              <a:solidFill>
                <a:srgbClr val="F0DB20"/>
              </a:solidFill>
            </a:endParaRPr>
          </a:p>
        </p:txBody>
      </p:sp>
      <p:sp>
        <p:nvSpPr>
          <p:cNvPr id="4" name="TextBox 3"/>
          <p:cNvSpPr txBox="1"/>
          <p:nvPr/>
        </p:nvSpPr>
        <p:spPr>
          <a:xfrm>
            <a:off x="2724203" y="9405664"/>
            <a:ext cx="3429593" cy="369332"/>
          </a:xfrm>
          <a:prstGeom prst="rect">
            <a:avLst/>
          </a:prstGeom>
          <a:noFill/>
        </p:spPr>
        <p:txBody>
          <a:bodyPr wrap="none" rtlCol="0">
            <a:spAutoFit/>
          </a:bodyPr>
          <a:lstStyle/>
          <a:p>
            <a:r>
              <a:rPr lang="en-US" altLang="zh-CN" dirty="0" smtClean="0">
                <a:hlinkClick r:id="rId2"/>
              </a:rPr>
              <a:t>www.51pptmoban.c om</a:t>
            </a:r>
            <a:r>
              <a:rPr lang="en-US" altLang="zh-CN" dirty="0" smtClean="0"/>
              <a:t> </a:t>
            </a:r>
            <a:r>
              <a:rPr lang="zh-CN" altLang="en-US" dirty="0" smtClean="0"/>
              <a:t>搜集整理</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3"/>
                                        </p:tgtEl>
                                      </p:cBhvr>
                                    </p:animEffect>
                                    <p:set>
                                      <p:cBhvr>
                                        <p:cTn id="7"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ed-Angry-Bird.jpg"/>
          <p:cNvPicPr>
            <a:picLocks noChangeAspect="1"/>
          </p:cNvPicPr>
          <p:nvPr/>
        </p:nvPicPr>
        <p:blipFill>
          <a:blip r:embed="rId2"/>
          <a:srcRect l="9184" r="9184"/>
          <a:stretch>
            <a:fillRect/>
          </a:stretch>
        </p:blipFill>
        <p:spPr>
          <a:xfrm>
            <a:off x="0" y="0"/>
            <a:ext cx="9144000" cy="7000900"/>
          </a:xfrm>
          <a:prstGeom prst="rect">
            <a:avLst/>
          </a:prstGeom>
        </p:spPr>
      </p:pic>
      <p:sp>
        <p:nvSpPr>
          <p:cNvPr id="5" name="TextBox 4"/>
          <p:cNvSpPr txBox="1"/>
          <p:nvPr/>
        </p:nvSpPr>
        <p:spPr>
          <a:xfrm>
            <a:off x="2214544" y="2100252"/>
            <a:ext cx="885830" cy="1938992"/>
          </a:xfrm>
          <a:prstGeom prst="rect">
            <a:avLst/>
          </a:prstGeom>
          <a:noFill/>
        </p:spPr>
        <p:txBody>
          <a:bodyPr wrap="square" rtlCol="0">
            <a:spAutoFit/>
          </a:bodyPr>
          <a:lstStyle/>
          <a:p>
            <a:r>
              <a:rPr lang="en-US" altLang="zh-CN" sz="12000" b="1" dirty="0" smtClean="0"/>
              <a:t>1</a:t>
            </a:r>
            <a:endParaRPr lang="zh-CN" altLang="en-US" sz="12000" b="1" dirty="0"/>
          </a:p>
        </p:txBody>
      </p:sp>
      <p:sp>
        <p:nvSpPr>
          <p:cNvPr id="6" name="TextBox 5"/>
          <p:cNvSpPr txBox="1"/>
          <p:nvPr/>
        </p:nvSpPr>
        <p:spPr>
          <a:xfrm>
            <a:off x="2771760" y="2443152"/>
            <a:ext cx="1714512" cy="584775"/>
          </a:xfrm>
          <a:prstGeom prst="rect">
            <a:avLst/>
          </a:prstGeom>
          <a:noFill/>
        </p:spPr>
        <p:txBody>
          <a:bodyPr wrap="square" rtlCol="0">
            <a:spAutoFit/>
          </a:bodyPr>
          <a:lstStyle/>
          <a:p>
            <a:r>
              <a:rPr lang="en-US" altLang="zh-CN" sz="3200" b="1" dirty="0" smtClean="0">
                <a:effectLst>
                  <a:outerShdw blurRad="38100" dist="38100" dir="2700000" algn="tl">
                    <a:srgbClr val="000000">
                      <a:alpha val="43137"/>
                    </a:srgbClr>
                  </a:outerShdw>
                </a:effectLst>
              </a:rPr>
              <a:t>WEEK IN</a:t>
            </a:r>
            <a:endParaRPr lang="zh-CN" altLang="en-US" sz="3200" b="1" dirty="0">
              <a:effectLst>
                <a:outerShdw blurRad="38100" dist="38100" dir="2700000" algn="tl">
                  <a:srgbClr val="000000">
                    <a:alpha val="43137"/>
                  </a:srgbClr>
                </a:outerShdw>
              </a:effectLst>
            </a:endParaRPr>
          </a:p>
        </p:txBody>
      </p:sp>
      <p:sp>
        <p:nvSpPr>
          <p:cNvPr id="7" name="TextBox 6"/>
          <p:cNvSpPr txBox="1"/>
          <p:nvPr/>
        </p:nvSpPr>
        <p:spPr>
          <a:xfrm>
            <a:off x="2771760" y="2886070"/>
            <a:ext cx="2571768" cy="646331"/>
          </a:xfrm>
          <a:prstGeom prst="rect">
            <a:avLst/>
          </a:prstGeom>
          <a:noFill/>
        </p:spPr>
        <p:txBody>
          <a:bodyPr wrap="square" rtlCol="0">
            <a:spAutoFit/>
          </a:bodyPr>
          <a:lstStyle/>
          <a:p>
            <a:r>
              <a:rPr lang="en-US" altLang="zh-CN" sz="3600" b="1" dirty="0" smtClean="0">
                <a:effectLst>
                  <a:outerShdw blurRad="38100" dist="38100" dir="2700000" algn="tl">
                    <a:srgbClr val="000000">
                      <a:alpha val="43137"/>
                    </a:srgbClr>
                  </a:outerShdw>
                </a:effectLst>
              </a:rPr>
              <a:t>SHANGHAI</a:t>
            </a:r>
            <a:endParaRPr lang="zh-CN" altLang="en-US" sz="3600" b="1" dirty="0">
              <a:effectLst>
                <a:outerShdw blurRad="38100" dist="38100" dir="2700000" algn="tl">
                  <a:srgbClr val="000000">
                    <a:alpha val="43137"/>
                  </a:srgbClr>
                </a:outerShdw>
              </a:effectLst>
            </a:endParaRPr>
          </a:p>
        </p:txBody>
      </p:sp>
      <p:cxnSp>
        <p:nvCxnSpPr>
          <p:cNvPr id="9" name="直接连接符 8"/>
          <p:cNvCxnSpPr/>
          <p:nvPr/>
        </p:nvCxnSpPr>
        <p:spPr>
          <a:xfrm>
            <a:off x="2428860" y="3486146"/>
            <a:ext cx="2428892" cy="1588"/>
          </a:xfrm>
          <a:prstGeom prst="line">
            <a:avLst/>
          </a:prstGeom>
          <a:ln w="165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429520" y="3428206"/>
            <a:ext cx="1714480" cy="1588"/>
          </a:xfrm>
          <a:prstGeom prst="line">
            <a:avLst/>
          </a:prstGeom>
          <a:ln w="127000">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3AAC6"/>
        </a:solidFill>
        <a:effectLst/>
      </p:bgPr>
    </p:bg>
    <p:spTree>
      <p:nvGrpSpPr>
        <p:cNvPr id="1" name=""/>
        <p:cNvGrpSpPr/>
        <p:nvPr/>
      </p:nvGrpSpPr>
      <p:grpSpPr>
        <a:xfrm>
          <a:off x="0" y="0"/>
          <a:ext cx="0" cy="0"/>
          <a:chOff x="0" y="0"/>
          <a:chExt cx="0" cy="0"/>
        </a:xfrm>
      </p:grpSpPr>
      <p:sp>
        <p:nvSpPr>
          <p:cNvPr id="2" name="TextBox 1"/>
          <p:cNvSpPr txBox="1"/>
          <p:nvPr/>
        </p:nvSpPr>
        <p:spPr>
          <a:xfrm>
            <a:off x="3214694" y="1074510"/>
            <a:ext cx="2714612" cy="4708981"/>
          </a:xfrm>
          <a:prstGeom prst="rect">
            <a:avLst/>
          </a:prstGeom>
          <a:noFill/>
        </p:spPr>
        <p:txBody>
          <a:bodyPr wrap="square" rtlCol="0">
            <a:spAutoFit/>
          </a:bodyPr>
          <a:lstStyle/>
          <a:p>
            <a:pPr algn="ctr"/>
            <a:r>
              <a:rPr lang="en-US" altLang="zh-CN" sz="30000" b="1" dirty="0" smtClean="0">
                <a:solidFill>
                  <a:srgbClr val="F0DB20"/>
                </a:solidFill>
              </a:rPr>
              <a:t>Y</a:t>
            </a:r>
            <a:endParaRPr lang="zh-CN" altLang="en-US" sz="30000" b="1" dirty="0">
              <a:solidFill>
                <a:srgbClr val="F0DB20"/>
              </a:solidFill>
            </a:endParaRPr>
          </a:p>
        </p:txBody>
      </p:sp>
      <p:sp>
        <p:nvSpPr>
          <p:cNvPr id="4" name="TextBox 3"/>
          <p:cNvSpPr txBox="1"/>
          <p:nvPr/>
        </p:nvSpPr>
        <p:spPr>
          <a:xfrm>
            <a:off x="514368" y="3271836"/>
            <a:ext cx="3714744" cy="1862048"/>
          </a:xfrm>
          <a:prstGeom prst="rect">
            <a:avLst/>
          </a:prstGeom>
          <a:noFill/>
        </p:spPr>
        <p:txBody>
          <a:bodyPr wrap="square" rtlCol="0">
            <a:spAutoFit/>
          </a:bodyPr>
          <a:lstStyle/>
          <a:p>
            <a:pPr algn="r"/>
            <a:r>
              <a:rPr lang="en-US" altLang="zh-CN" sz="11500" b="1" dirty="0" smtClean="0">
                <a:solidFill>
                  <a:srgbClr val="F0DB20"/>
                </a:solidFill>
              </a:rPr>
              <a:t>ANAL</a:t>
            </a:r>
            <a:endParaRPr lang="zh-CN" altLang="en-US" sz="11500" b="1" dirty="0">
              <a:solidFill>
                <a:srgbClr val="F0DB20"/>
              </a:solidFill>
            </a:endParaRPr>
          </a:p>
        </p:txBody>
      </p:sp>
      <p:sp>
        <p:nvSpPr>
          <p:cNvPr id="5" name="TextBox 4"/>
          <p:cNvSpPr txBox="1"/>
          <p:nvPr/>
        </p:nvSpPr>
        <p:spPr>
          <a:xfrm>
            <a:off x="4857784" y="3286124"/>
            <a:ext cx="3714744" cy="1862048"/>
          </a:xfrm>
          <a:prstGeom prst="rect">
            <a:avLst/>
          </a:prstGeom>
          <a:noFill/>
        </p:spPr>
        <p:txBody>
          <a:bodyPr wrap="square" rtlCol="0">
            <a:spAutoFit/>
          </a:bodyPr>
          <a:lstStyle/>
          <a:p>
            <a:r>
              <a:rPr lang="en-US" altLang="zh-CN" sz="11500" b="1" dirty="0" smtClean="0">
                <a:solidFill>
                  <a:srgbClr val="F0DB20"/>
                </a:solidFill>
              </a:rPr>
              <a:t>SIS…</a:t>
            </a:r>
            <a:endParaRPr lang="zh-CN" altLang="en-US" sz="11500" b="1" dirty="0">
              <a:solidFill>
                <a:srgbClr val="F0DB2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3AAC6"/>
        </a:solidFill>
        <a:effectLst/>
      </p:bgPr>
    </p:bg>
    <p:spTree>
      <p:nvGrpSpPr>
        <p:cNvPr id="1" name=""/>
        <p:cNvGrpSpPr/>
        <p:nvPr/>
      </p:nvGrpSpPr>
      <p:grpSpPr>
        <a:xfrm>
          <a:off x="0" y="0"/>
          <a:ext cx="0" cy="0"/>
          <a:chOff x="0" y="0"/>
          <a:chExt cx="0" cy="0"/>
        </a:xfrm>
      </p:grpSpPr>
      <p:sp>
        <p:nvSpPr>
          <p:cNvPr id="6" name="TextBox 5"/>
          <p:cNvSpPr txBox="1"/>
          <p:nvPr/>
        </p:nvSpPr>
        <p:spPr>
          <a:xfrm>
            <a:off x="-88488" y="1074510"/>
            <a:ext cx="2714612" cy="4708981"/>
          </a:xfrm>
          <a:prstGeom prst="rect">
            <a:avLst/>
          </a:prstGeom>
          <a:noFill/>
        </p:spPr>
        <p:txBody>
          <a:bodyPr wrap="square" rtlCol="0">
            <a:spAutoFit/>
          </a:bodyPr>
          <a:lstStyle/>
          <a:p>
            <a:r>
              <a:rPr lang="en-US" altLang="zh-CN" sz="30000" b="1" dirty="0" smtClean="0">
                <a:solidFill>
                  <a:srgbClr val="F0DB20"/>
                </a:solidFill>
              </a:rPr>
              <a:t>P</a:t>
            </a:r>
            <a:endParaRPr lang="zh-CN" altLang="en-US" sz="30000" b="1" dirty="0">
              <a:solidFill>
                <a:srgbClr val="F0DB20"/>
              </a:solidFill>
            </a:endParaRPr>
          </a:p>
        </p:txBody>
      </p:sp>
      <p:sp>
        <p:nvSpPr>
          <p:cNvPr id="7" name="TextBox 6"/>
          <p:cNvSpPr txBox="1"/>
          <p:nvPr/>
        </p:nvSpPr>
        <p:spPr>
          <a:xfrm>
            <a:off x="5715040" y="1071546"/>
            <a:ext cx="2714612" cy="4708981"/>
          </a:xfrm>
          <a:prstGeom prst="rect">
            <a:avLst/>
          </a:prstGeom>
          <a:noFill/>
        </p:spPr>
        <p:txBody>
          <a:bodyPr wrap="square" rtlCol="0">
            <a:spAutoFit/>
          </a:bodyPr>
          <a:lstStyle/>
          <a:p>
            <a:r>
              <a:rPr lang="en-US" altLang="zh-CN" sz="30000" b="1" dirty="0" smtClean="0">
                <a:solidFill>
                  <a:srgbClr val="F0DB20"/>
                </a:solidFill>
              </a:rPr>
              <a:t>M</a:t>
            </a:r>
            <a:endParaRPr lang="zh-CN" altLang="en-US" sz="30000" b="1" dirty="0">
              <a:solidFill>
                <a:srgbClr val="F0DB20"/>
              </a:solidFill>
            </a:endParaRPr>
          </a:p>
        </p:txBody>
      </p:sp>
      <p:sp>
        <p:nvSpPr>
          <p:cNvPr id="8" name="TextBox 7"/>
          <p:cNvSpPr txBox="1"/>
          <p:nvPr/>
        </p:nvSpPr>
        <p:spPr>
          <a:xfrm>
            <a:off x="1884550" y="1825566"/>
            <a:ext cx="4071966" cy="1862048"/>
          </a:xfrm>
          <a:prstGeom prst="rect">
            <a:avLst/>
          </a:prstGeom>
          <a:noFill/>
        </p:spPr>
        <p:txBody>
          <a:bodyPr wrap="square" rtlCol="0">
            <a:spAutoFit/>
          </a:bodyPr>
          <a:lstStyle/>
          <a:p>
            <a:pPr algn="dist"/>
            <a:r>
              <a:rPr lang="en-US" altLang="zh-CN" sz="11500" b="1" dirty="0" smtClean="0">
                <a:solidFill>
                  <a:srgbClr val="F0DB20"/>
                </a:solidFill>
              </a:rPr>
              <a:t>-TIME</a:t>
            </a:r>
            <a:endParaRPr lang="zh-CN" altLang="en-US" sz="11500" b="1" dirty="0">
              <a:solidFill>
                <a:srgbClr val="F0DB20"/>
              </a:solidFill>
            </a:endParaRPr>
          </a:p>
        </p:txBody>
      </p:sp>
      <p:sp>
        <p:nvSpPr>
          <p:cNvPr id="9" name="TextBox 8"/>
          <p:cNvSpPr txBox="1"/>
          <p:nvPr/>
        </p:nvSpPr>
        <p:spPr>
          <a:xfrm>
            <a:off x="1857356" y="3266716"/>
            <a:ext cx="4071966" cy="1862048"/>
          </a:xfrm>
          <a:prstGeom prst="rect">
            <a:avLst/>
          </a:prstGeom>
          <a:noFill/>
        </p:spPr>
        <p:txBody>
          <a:bodyPr wrap="square" rtlCol="0">
            <a:spAutoFit/>
          </a:bodyPr>
          <a:lstStyle/>
          <a:p>
            <a:pPr algn="dist"/>
            <a:r>
              <a:rPr lang="en-US" altLang="zh-CN" sz="11500" b="1" dirty="0" smtClean="0">
                <a:solidFill>
                  <a:srgbClr val="F0DB20"/>
                </a:solidFill>
              </a:rPr>
              <a:t>EMIT-</a:t>
            </a:r>
            <a:endParaRPr lang="zh-CN" altLang="en-US" sz="11500" b="1" dirty="0">
              <a:solidFill>
                <a:srgbClr val="F0DB20"/>
              </a:solidFill>
            </a:endParaRPr>
          </a:p>
        </p:txBody>
      </p:sp>
    </p:spTree>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ngry_birds_wallpaper_black_by_vyndo-d3ghdi5.jpg"/>
          <p:cNvPicPr>
            <a:picLocks noChangeAspect="1"/>
          </p:cNvPicPr>
          <p:nvPr/>
        </p:nvPicPr>
        <p:blipFill>
          <a:blip r:embed="rId3"/>
          <a:srcRect l="15403" r="9597"/>
          <a:stretch>
            <a:fillRect/>
          </a:stretch>
        </p:blipFill>
        <p:spPr>
          <a:xfrm>
            <a:off x="0" y="0"/>
            <a:ext cx="9144000" cy="6858000"/>
          </a:xfrm>
          <a:prstGeom prst="rect">
            <a:avLst/>
          </a:prstGeom>
        </p:spPr>
      </p:pic>
      <p:sp>
        <p:nvSpPr>
          <p:cNvPr id="5" name="TextBox 4"/>
          <p:cNvSpPr txBox="1"/>
          <p:nvPr/>
        </p:nvSpPr>
        <p:spPr>
          <a:xfrm>
            <a:off x="0" y="1462836"/>
            <a:ext cx="4572000" cy="1323439"/>
          </a:xfrm>
          <a:prstGeom prst="rect">
            <a:avLst/>
          </a:prstGeom>
          <a:noFill/>
          <a:scene3d>
            <a:camera prst="isometricOffAxis1Right"/>
            <a:lightRig rig="threePt" dir="t"/>
          </a:scene3d>
        </p:spPr>
        <p:txBody>
          <a:bodyPr wrap="square" rtlCol="0">
            <a:spAutoFit/>
          </a:bodyPr>
          <a:lstStyle/>
          <a:p>
            <a:pPr algn="ctr"/>
            <a:r>
              <a:rPr lang="en-US" altLang="zh-CN" sz="8000" b="1" dirty="0" smtClean="0"/>
              <a:t>THE END</a:t>
            </a:r>
            <a:endParaRPr lang="zh-CN" altLang="en-US" sz="8000" b="1" dirty="0"/>
          </a:p>
        </p:txBody>
      </p:sp>
      <p:sp>
        <p:nvSpPr>
          <p:cNvPr id="6" name="TextBox 5"/>
          <p:cNvSpPr txBox="1"/>
          <p:nvPr/>
        </p:nvSpPr>
        <p:spPr>
          <a:xfrm>
            <a:off x="3786182" y="4000504"/>
            <a:ext cx="5357818" cy="523220"/>
          </a:xfrm>
          <a:prstGeom prst="rect">
            <a:avLst/>
          </a:prstGeom>
          <a:noFill/>
          <a:scene3d>
            <a:camera prst="isometricOffAxis1Right"/>
            <a:lightRig rig="threePt" dir="t"/>
          </a:scene3d>
        </p:spPr>
        <p:txBody>
          <a:bodyPr wrap="square" rtlCol="0">
            <a:spAutoFit/>
          </a:bodyPr>
          <a:lstStyle/>
          <a:p>
            <a:pPr algn="ctr"/>
            <a:r>
              <a:rPr lang="en-US" altLang="zh-CN" sz="2800" b="1" dirty="0" smtClean="0">
                <a:effectLst>
                  <a:outerShdw blurRad="38100" dist="38100" dir="2700000" algn="tl">
                    <a:srgbClr val="000000">
                      <a:alpha val="43137"/>
                    </a:srgbClr>
                  </a:outerShdw>
                </a:effectLst>
              </a:rPr>
              <a:t>THANKS FOR YOUR ATTENTION</a:t>
            </a:r>
            <a:endParaRPr lang="zh-CN" altLang="en-US" sz="2800" b="1" dirty="0">
              <a:effectLst>
                <a:outerShdw blurRad="38100" dist="38100" dir="2700000" algn="tl">
                  <a:srgbClr val="000000">
                    <a:alpha val="43137"/>
                  </a:srgbClr>
                </a:outerShdw>
              </a:effectLst>
            </a:endParaRPr>
          </a:p>
        </p:txBody>
      </p:sp>
      <p:pic>
        <p:nvPicPr>
          <p:cNvPr id="7" name="Angry Birds - Level Complete.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4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85720" y="1985952"/>
            <a:ext cx="2000264" cy="4872048"/>
          </a:xfrm>
          <a:prstGeom prst="rect">
            <a:avLst/>
          </a:prstGeom>
          <a:solidFill>
            <a:srgbClr val="FF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angry_bird___king_pig_by_life_as_a_coder-d3g7nj0.jpg"/>
          <p:cNvPicPr>
            <a:picLocks noChangeAspect="1"/>
          </p:cNvPicPr>
          <p:nvPr/>
        </p:nvPicPr>
        <p:blipFill>
          <a:blip r:embed="rId2" cstate="print"/>
          <a:stretch>
            <a:fillRect/>
          </a:stretch>
        </p:blipFill>
        <p:spPr>
          <a:xfrm>
            <a:off x="2286000" y="0"/>
            <a:ext cx="6858000" cy="6858000"/>
          </a:xfrm>
          <a:prstGeom prst="rect">
            <a:avLst/>
          </a:prstGeom>
        </p:spPr>
      </p:pic>
      <p:cxnSp>
        <p:nvCxnSpPr>
          <p:cNvPr id="6" name="直接连接符 5"/>
          <p:cNvCxnSpPr/>
          <p:nvPr/>
        </p:nvCxnSpPr>
        <p:spPr>
          <a:xfrm>
            <a:off x="0" y="3429000"/>
            <a:ext cx="2428860" cy="1588"/>
          </a:xfrm>
          <a:prstGeom prst="line">
            <a:avLst/>
          </a:prstGeom>
          <a:ln w="127000">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5696" y="2526565"/>
            <a:ext cx="2428892" cy="830997"/>
          </a:xfrm>
          <a:prstGeom prst="rect">
            <a:avLst/>
          </a:prstGeom>
          <a:noFill/>
        </p:spPr>
        <p:txBody>
          <a:bodyPr wrap="square" rtlCol="0">
            <a:spAutoFit/>
          </a:bodyPr>
          <a:lstStyle/>
          <a:p>
            <a:pPr algn="ctr"/>
            <a:r>
              <a:rPr lang="en-US" altLang="zh-CN" sz="4800" b="1" dirty="0" smtClean="0"/>
              <a:t>EDITOR</a:t>
            </a:r>
            <a:endParaRPr lang="zh-CN" altLang="en-US" sz="4800" b="1" dirty="0"/>
          </a:p>
        </p:txBody>
      </p:sp>
      <p:sp>
        <p:nvSpPr>
          <p:cNvPr id="8" name="TextBox 7"/>
          <p:cNvSpPr txBox="1"/>
          <p:nvPr/>
        </p:nvSpPr>
        <p:spPr>
          <a:xfrm>
            <a:off x="5000628" y="3286124"/>
            <a:ext cx="2357422" cy="523220"/>
          </a:xfrm>
          <a:prstGeom prst="rect">
            <a:avLst/>
          </a:prstGeom>
          <a:noFill/>
        </p:spPr>
        <p:txBody>
          <a:bodyPr wrap="square" rtlCol="0">
            <a:spAutoFit/>
          </a:bodyPr>
          <a:lstStyle/>
          <a:p>
            <a:pPr algn="ctr"/>
            <a:r>
              <a:rPr lang="en-US" altLang="zh-CN" sz="2800" b="1" dirty="0" smtClean="0"/>
              <a:t>WILLIAM YAN</a:t>
            </a:r>
            <a:endParaRPr lang="zh-CN" altLang="en-US" sz="2800" b="1" dirty="0"/>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flipV="1">
            <a:off x="971524" y="2714620"/>
            <a:ext cx="8172476" cy="3586188"/>
          </a:xfrm>
          <a:prstGeom prst="line">
            <a:avLst/>
          </a:prstGeom>
          <a:ln w="1270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285720" y="-24"/>
            <a:ext cx="2000264" cy="2000264"/>
          </a:xfrm>
          <a:prstGeom prst="rect">
            <a:avLst/>
          </a:prstGeom>
          <a:solidFill>
            <a:srgbClr val="FF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5720" y="2085964"/>
            <a:ext cx="2000264" cy="228602"/>
          </a:xfrm>
          <a:prstGeom prst="rect">
            <a:avLst/>
          </a:prstGeom>
          <a:solidFill>
            <a:srgbClr val="FF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5720" y="2757480"/>
            <a:ext cx="2000264" cy="71438"/>
          </a:xfrm>
          <a:prstGeom prst="rect">
            <a:avLst/>
          </a:prstGeom>
          <a:solidFill>
            <a:srgbClr val="FF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5720" y="2428866"/>
            <a:ext cx="2000264" cy="228602"/>
          </a:xfrm>
          <a:prstGeom prst="rect">
            <a:avLst/>
          </a:prstGeom>
          <a:solidFill>
            <a:srgbClr val="FF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5720" y="2909880"/>
            <a:ext cx="2000264" cy="71438"/>
          </a:xfrm>
          <a:prstGeom prst="rect">
            <a:avLst/>
          </a:prstGeom>
          <a:solidFill>
            <a:srgbClr val="FF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5720" y="3062280"/>
            <a:ext cx="2000264" cy="71438"/>
          </a:xfrm>
          <a:prstGeom prst="rect">
            <a:avLst/>
          </a:prstGeom>
          <a:solidFill>
            <a:srgbClr val="FF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71456" y="3057520"/>
            <a:ext cx="2357422" cy="769441"/>
          </a:xfrm>
          <a:prstGeom prst="rect">
            <a:avLst/>
          </a:prstGeom>
          <a:noFill/>
        </p:spPr>
        <p:txBody>
          <a:bodyPr wrap="square" rtlCol="0">
            <a:spAutoFit/>
          </a:bodyPr>
          <a:lstStyle/>
          <a:p>
            <a:r>
              <a:rPr lang="en-US" altLang="zh-CN" sz="4400" b="1" dirty="0" smtClean="0">
                <a:solidFill>
                  <a:srgbClr val="C44500"/>
                </a:solidFill>
              </a:rPr>
              <a:t>EDITOR</a:t>
            </a:r>
            <a:endParaRPr lang="zh-CN" altLang="en-US" sz="4400" b="1" dirty="0">
              <a:solidFill>
                <a:srgbClr val="C44500"/>
              </a:solidFill>
            </a:endParaRPr>
          </a:p>
        </p:txBody>
      </p:sp>
      <p:sp>
        <p:nvSpPr>
          <p:cNvPr id="13" name="TextBox 12"/>
          <p:cNvSpPr txBox="1"/>
          <p:nvPr/>
        </p:nvSpPr>
        <p:spPr>
          <a:xfrm>
            <a:off x="180976" y="3548656"/>
            <a:ext cx="2357422" cy="769441"/>
          </a:xfrm>
          <a:prstGeom prst="rect">
            <a:avLst/>
          </a:prstGeom>
          <a:noFill/>
        </p:spPr>
        <p:txBody>
          <a:bodyPr wrap="square" rtlCol="0">
            <a:spAutoFit/>
          </a:bodyPr>
          <a:lstStyle/>
          <a:p>
            <a:r>
              <a:rPr lang="en-US" altLang="zh-CN" sz="4400" b="1" dirty="0" smtClean="0">
                <a:solidFill>
                  <a:srgbClr val="C44500"/>
                </a:solidFill>
              </a:rPr>
              <a:t>SPEAKER</a:t>
            </a:r>
            <a:endParaRPr lang="zh-CN" altLang="en-US" sz="4400" b="1" dirty="0">
              <a:solidFill>
                <a:srgbClr val="C44500"/>
              </a:solidFill>
            </a:endParaRPr>
          </a:p>
        </p:txBody>
      </p:sp>
      <p:sp>
        <p:nvSpPr>
          <p:cNvPr id="14" name="TextBox 13"/>
          <p:cNvSpPr txBox="1"/>
          <p:nvPr/>
        </p:nvSpPr>
        <p:spPr>
          <a:xfrm>
            <a:off x="214282" y="4145473"/>
            <a:ext cx="2357422" cy="523220"/>
          </a:xfrm>
          <a:prstGeom prst="rect">
            <a:avLst/>
          </a:prstGeom>
          <a:noFill/>
        </p:spPr>
        <p:txBody>
          <a:bodyPr wrap="square" rtlCol="0">
            <a:spAutoFit/>
          </a:bodyPr>
          <a:lstStyle/>
          <a:p>
            <a:r>
              <a:rPr lang="en-US" altLang="zh-CN" sz="2800" b="1" dirty="0" smtClean="0">
                <a:solidFill>
                  <a:srgbClr val="C44500"/>
                </a:solidFill>
              </a:rPr>
              <a:t>JOE LIU</a:t>
            </a:r>
            <a:endParaRPr lang="zh-CN" altLang="en-US" sz="2800" b="1" dirty="0">
              <a:solidFill>
                <a:srgbClr val="C44500"/>
              </a:solidFill>
            </a:endParaRPr>
          </a:p>
        </p:txBody>
      </p:sp>
      <p:sp>
        <p:nvSpPr>
          <p:cNvPr id="17" name="椭圆 16"/>
          <p:cNvSpPr/>
          <p:nvPr/>
        </p:nvSpPr>
        <p:spPr>
          <a:xfrm>
            <a:off x="828648" y="6157932"/>
            <a:ext cx="285752" cy="28575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angry_bird___black_bird_by_life_as_a_coder-d3g7n88.jpg"/>
          <p:cNvPicPr>
            <a:picLocks noChangeAspect="1"/>
          </p:cNvPicPr>
          <p:nvPr/>
        </p:nvPicPr>
        <p:blipFill>
          <a:blip r:embed="rId2">
            <a:clrChange>
              <a:clrFrom>
                <a:srgbClr val="FFFFFF"/>
              </a:clrFrom>
              <a:clrTo>
                <a:srgbClr val="FFFFFF">
                  <a:alpha val="0"/>
                </a:srgbClr>
              </a:clrTo>
            </a:clrChange>
          </a:blip>
          <a:stretch>
            <a:fillRect/>
          </a:stretch>
        </p:blipFill>
        <p:spPr>
          <a:xfrm>
            <a:off x="1785918" y="-571528"/>
            <a:ext cx="8858312" cy="8858312"/>
          </a:xfrm>
          <a:prstGeom prst="rect">
            <a:avLst/>
          </a:prstGeom>
        </p:spPr>
      </p:pic>
      <p:sp>
        <p:nvSpPr>
          <p:cNvPr id="15" name="TextBox 14"/>
          <p:cNvSpPr txBox="1"/>
          <p:nvPr/>
        </p:nvSpPr>
        <p:spPr>
          <a:xfrm>
            <a:off x="2724203" y="9405664"/>
            <a:ext cx="3427670" cy="369332"/>
          </a:xfrm>
          <a:prstGeom prst="rect">
            <a:avLst/>
          </a:prstGeom>
          <a:noFill/>
        </p:spPr>
        <p:txBody>
          <a:bodyPr wrap="none" rtlCol="0">
            <a:spAutoFit/>
          </a:bodyPr>
          <a:lstStyle/>
          <a:p>
            <a:r>
              <a:rPr lang="en-US" altLang="zh-CN" dirty="0" smtClean="0">
                <a:hlinkClick r:id="rId3"/>
              </a:rPr>
              <a:t>www.51pptm oban.com</a:t>
            </a:r>
            <a:r>
              <a:rPr lang="en-US" altLang="zh-CN" dirty="0" smtClean="0"/>
              <a:t> </a:t>
            </a:r>
            <a:r>
              <a:rPr lang="zh-CN" altLang="en-US" dirty="0" smtClean="0"/>
              <a:t>搜集整理</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36" y="-885856"/>
            <a:ext cx="8172476" cy="3586188"/>
          </a:xfrm>
          <a:prstGeom prst="line">
            <a:avLst/>
          </a:prstGeom>
          <a:ln w="1270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5" name="图片 4" descr="angry_bird___yellow_bird_by_life_as_a_coder-d3g7n3v.jpg"/>
          <p:cNvPicPr>
            <a:picLocks noChangeAspect="1"/>
          </p:cNvPicPr>
          <p:nvPr/>
        </p:nvPicPr>
        <p:blipFill>
          <a:blip r:embed="rId2">
            <a:clrChange>
              <a:clrFrom>
                <a:srgbClr val="FFFFFF"/>
              </a:clrFrom>
              <a:clrTo>
                <a:srgbClr val="FFFFFF">
                  <a:alpha val="0"/>
                </a:srgbClr>
              </a:clrTo>
            </a:clrChange>
          </a:blip>
          <a:srcRect l="19791" t="17708" r="18750" b="20833"/>
          <a:stretch>
            <a:fillRect/>
          </a:stretch>
        </p:blipFill>
        <p:spPr>
          <a:xfrm flipH="1">
            <a:off x="2643174" y="285728"/>
            <a:ext cx="6858000" cy="6858000"/>
          </a:xfrm>
          <a:prstGeom prst="rect">
            <a:avLst/>
          </a:prstGeom>
        </p:spPr>
      </p:pic>
      <p:sp>
        <p:nvSpPr>
          <p:cNvPr id="6" name="等腰三角形 5"/>
          <p:cNvSpPr/>
          <p:nvPr/>
        </p:nvSpPr>
        <p:spPr>
          <a:xfrm flipV="1">
            <a:off x="0" y="-71438"/>
            <a:ext cx="6143636" cy="2714620"/>
          </a:xfrm>
          <a:prstGeom prst="triangle">
            <a:avLst>
              <a:gd name="adj" fmla="val 0"/>
            </a:avLst>
          </a:prstGeom>
          <a:solidFill>
            <a:srgbClr val="F0D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0" y="1106614"/>
            <a:ext cx="2357422" cy="707886"/>
          </a:xfrm>
          <a:prstGeom prst="rect">
            <a:avLst/>
          </a:prstGeom>
          <a:noFill/>
        </p:spPr>
        <p:txBody>
          <a:bodyPr wrap="square" rtlCol="0">
            <a:spAutoFit/>
          </a:bodyPr>
          <a:lstStyle/>
          <a:p>
            <a:r>
              <a:rPr lang="en-US" altLang="zh-CN" sz="4000" b="1" dirty="0" smtClean="0"/>
              <a:t>DESIGNER</a:t>
            </a:r>
            <a:endParaRPr lang="zh-CN" altLang="en-US" sz="4000" b="1" dirty="0"/>
          </a:p>
        </p:txBody>
      </p:sp>
      <p:sp>
        <p:nvSpPr>
          <p:cNvPr id="8" name="TextBox 7"/>
          <p:cNvSpPr txBox="1"/>
          <p:nvPr/>
        </p:nvSpPr>
        <p:spPr>
          <a:xfrm>
            <a:off x="42864" y="1643050"/>
            <a:ext cx="2357422" cy="523220"/>
          </a:xfrm>
          <a:prstGeom prst="rect">
            <a:avLst/>
          </a:prstGeom>
          <a:noFill/>
        </p:spPr>
        <p:txBody>
          <a:bodyPr wrap="square" rtlCol="0">
            <a:spAutoFit/>
          </a:bodyPr>
          <a:lstStyle/>
          <a:p>
            <a:r>
              <a:rPr lang="en-US" altLang="zh-CN" sz="2800" b="1" dirty="0" smtClean="0"/>
              <a:t>TONY YI</a:t>
            </a:r>
            <a:endParaRPr lang="zh-CN" altLang="en-US" sz="2800" b="1" dirty="0"/>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285784" y="2714620"/>
            <a:ext cx="9429816" cy="4143380"/>
          </a:xfrm>
          <a:prstGeom prst="line">
            <a:avLst/>
          </a:prstGeom>
          <a:ln w="1270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rot="20171848">
            <a:off x="-27450" y="3209037"/>
            <a:ext cx="9144000" cy="1862048"/>
          </a:xfrm>
          <a:prstGeom prst="rect">
            <a:avLst/>
          </a:prstGeom>
          <a:noFill/>
        </p:spPr>
        <p:txBody>
          <a:bodyPr wrap="square" rtlCol="0">
            <a:spAutoFit/>
          </a:bodyPr>
          <a:lstStyle/>
          <a:p>
            <a:pPr algn="ctr"/>
            <a:r>
              <a:rPr lang="en-US" altLang="zh-CN" sz="11500" b="1" dirty="0" smtClean="0">
                <a:solidFill>
                  <a:srgbClr val="451719"/>
                </a:solidFill>
              </a:rPr>
              <a:t>CHARACTERS</a:t>
            </a:r>
            <a:endParaRPr lang="zh-CN" altLang="en-US" sz="11500" b="1" dirty="0">
              <a:solidFill>
                <a:srgbClr val="451719"/>
              </a:solidFill>
            </a:endParaRPr>
          </a:p>
        </p:txBody>
      </p:sp>
      <p:grpSp>
        <p:nvGrpSpPr>
          <p:cNvPr id="12" name="组合 11"/>
          <p:cNvGrpSpPr/>
          <p:nvPr/>
        </p:nvGrpSpPr>
        <p:grpSpPr>
          <a:xfrm>
            <a:off x="-2714676" y="-285776"/>
            <a:ext cx="8099664" cy="3929066"/>
            <a:chOff x="-1813176" y="0"/>
            <a:chExt cx="8099664" cy="3929066"/>
          </a:xfrm>
        </p:grpSpPr>
        <p:cxnSp>
          <p:nvCxnSpPr>
            <p:cNvPr id="10" name="直接连接符 9"/>
            <p:cNvCxnSpPr/>
            <p:nvPr/>
          </p:nvCxnSpPr>
          <p:spPr>
            <a:xfrm rot="10800000">
              <a:off x="-314358" y="2584652"/>
              <a:ext cx="4572000" cy="1588"/>
            </a:xfrm>
            <a:prstGeom prst="line">
              <a:avLst/>
            </a:prstGeom>
            <a:ln w="635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7" name="图片 6" descr="angry_bird___blue_bird_by_life_as_a_coder-d3g7n04.jpg"/>
            <p:cNvPicPr>
              <a:picLocks noChangeAspect="1"/>
            </p:cNvPicPr>
            <p:nvPr/>
          </p:nvPicPr>
          <p:blipFill>
            <a:blip r:embed="rId2">
              <a:clrChange>
                <a:clrFrom>
                  <a:srgbClr val="FFFFFF"/>
                </a:clrFrom>
                <a:clrTo>
                  <a:srgbClr val="FFFFFF">
                    <a:alpha val="0"/>
                  </a:srgbClr>
                </a:clrTo>
              </a:clrChange>
            </a:blip>
            <a:stretch>
              <a:fillRect/>
            </a:stretch>
          </p:blipFill>
          <p:spPr>
            <a:xfrm>
              <a:off x="2357422" y="0"/>
              <a:ext cx="3929066" cy="3929066"/>
            </a:xfrm>
            <a:prstGeom prst="rect">
              <a:avLst/>
            </a:prstGeom>
          </p:spPr>
        </p:pic>
        <p:cxnSp>
          <p:nvCxnSpPr>
            <p:cNvPr id="9" name="直接连接符 8"/>
            <p:cNvCxnSpPr/>
            <p:nvPr/>
          </p:nvCxnSpPr>
          <p:spPr>
            <a:xfrm rot="10800000">
              <a:off x="14288" y="1113030"/>
              <a:ext cx="4572000" cy="1588"/>
            </a:xfrm>
            <a:prstGeom prst="line">
              <a:avLst/>
            </a:prstGeom>
            <a:ln w="635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0800000">
              <a:off x="-1813176" y="3139357"/>
              <a:ext cx="4572000" cy="1588"/>
            </a:xfrm>
            <a:prstGeom prst="line">
              <a:avLst/>
            </a:prstGeom>
            <a:ln w="635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13" name="等腰三角形 12"/>
          <p:cNvSpPr/>
          <p:nvPr/>
        </p:nvSpPr>
        <p:spPr>
          <a:xfrm flipH="1">
            <a:off x="-71503" y="2786058"/>
            <a:ext cx="9215535" cy="4071966"/>
          </a:xfrm>
          <a:prstGeom prst="triangle">
            <a:avLst>
              <a:gd name="adj" fmla="val 0"/>
            </a:avLst>
          </a:prstGeom>
          <a:solidFill>
            <a:srgbClr val="63AA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455" fill="hold">
                                          <p:stCondLst>
                                            <p:cond delay="0"/>
                                          </p:stCondLst>
                                        </p:cTn>
                                        <p:tgtEl>
                                          <p:spTgt spid="6"/>
                                        </p:tgtEl>
                                        <p:attrNameLst>
                                          <p:attrName>style.rotation</p:attrName>
                                        </p:attrNameLst>
                                      </p:cBhvr>
                                      <p:to>
                                        <p:strVal val="-45.0"/>
                                      </p:to>
                                    </p:set>
                                    <p:anim calcmode="lin" valueType="num">
                                      <p:cBhvr>
                                        <p:cTn id="8"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par>
                                <p:cTn id="12" presetID="22" presetClass="entr" presetSubtype="4" fill="hold" grpId="1"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childTnLst>
                          </p:cTn>
                        </p:par>
                        <p:par>
                          <p:cTn id="15" fill="hold">
                            <p:stCondLst>
                              <p:cond delay="5500"/>
                            </p:stCondLst>
                            <p:childTnLst>
                              <p:par>
                                <p:cTn id="16" presetID="7"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1000" fill="hold"/>
                                        <p:tgtEl>
                                          <p:spTgt spid="12"/>
                                        </p:tgtEl>
                                        <p:attrNameLst>
                                          <p:attrName>ppt_x</p:attrName>
                                        </p:attrNameLst>
                                      </p:cBhvr>
                                      <p:tavLst>
                                        <p:tav tm="0">
                                          <p:val>
                                            <p:strVal val="0-#ppt_w/2"/>
                                          </p:val>
                                        </p:tav>
                                        <p:tav tm="100000">
                                          <p:val>
                                            <p:strVal val="#ppt_x"/>
                                          </p:val>
                                        </p:tav>
                                      </p:tavLst>
                                    </p:anim>
                                    <p:anim calcmode="lin" valueType="num">
                                      <p:cBhvr additive="base">
                                        <p:cTn id="19"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p:cNvSpPr/>
          <p:nvPr/>
        </p:nvSpPr>
        <p:spPr>
          <a:xfrm flipV="1">
            <a:off x="0" y="3886202"/>
            <a:ext cx="3857620" cy="2928934"/>
          </a:xfrm>
          <a:prstGeom prst="triangle">
            <a:avLst>
              <a:gd name="adj" fmla="val 0"/>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rot="10800000" flipV="1">
            <a:off x="0" y="0"/>
            <a:ext cx="9144000" cy="6858000"/>
          </a:xfrm>
          <a:prstGeom prst="line">
            <a:avLst/>
          </a:prstGeom>
          <a:ln w="1270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929058" y="2321005"/>
            <a:ext cx="1285884" cy="2215991"/>
          </a:xfrm>
          <a:prstGeom prst="rect">
            <a:avLst/>
          </a:prstGeom>
          <a:solidFill>
            <a:schemeClr val="bg1"/>
          </a:solidFill>
        </p:spPr>
        <p:txBody>
          <a:bodyPr wrap="square" rtlCol="0">
            <a:spAutoFit/>
          </a:bodyPr>
          <a:lstStyle/>
          <a:p>
            <a:pPr algn="ctr"/>
            <a:r>
              <a:rPr lang="en-US" altLang="zh-CN" sz="13800" b="1" dirty="0" smtClean="0"/>
              <a:t>&amp;</a:t>
            </a:r>
            <a:endParaRPr lang="zh-CN" altLang="en-US" sz="13800" b="1" dirty="0"/>
          </a:p>
        </p:txBody>
      </p:sp>
      <p:pic>
        <p:nvPicPr>
          <p:cNvPr id="9" name="图片 8" descr="angry_bird___girl_by_life_as_a_coder-d3g5mbe.jpg"/>
          <p:cNvPicPr>
            <a:picLocks noChangeAspect="1"/>
          </p:cNvPicPr>
          <p:nvPr/>
        </p:nvPicPr>
        <p:blipFill>
          <a:blip r:embed="rId4" cstate="print">
            <a:clrChange>
              <a:clrFrom>
                <a:srgbClr val="FFFFFF"/>
              </a:clrFrom>
              <a:clrTo>
                <a:srgbClr val="FFFFFF">
                  <a:alpha val="0"/>
                </a:srgbClr>
              </a:clrTo>
            </a:clrChange>
          </a:blip>
          <a:srcRect t="4877" r="9756" b="12195"/>
          <a:stretch>
            <a:fillRect/>
          </a:stretch>
        </p:blipFill>
        <p:spPr>
          <a:xfrm>
            <a:off x="0" y="1500174"/>
            <a:ext cx="2176732" cy="2000264"/>
          </a:xfrm>
          <a:prstGeom prst="rect">
            <a:avLst/>
          </a:prstGeom>
        </p:spPr>
      </p:pic>
      <p:pic>
        <p:nvPicPr>
          <p:cNvPr id="10" name="图片 9" descr="angry_bird___girl_white_bird_by_life_as_a_coder-d3g829q.jpg"/>
          <p:cNvPicPr>
            <a:picLocks noChangeAspect="1"/>
          </p:cNvPicPr>
          <p:nvPr/>
        </p:nvPicPr>
        <p:blipFill>
          <a:blip r:embed="rId5" cstate="print">
            <a:clrChange>
              <a:clrFrom>
                <a:srgbClr val="FFFFFF"/>
              </a:clrFrom>
              <a:clrTo>
                <a:srgbClr val="FFFFFF">
                  <a:alpha val="0"/>
                </a:srgbClr>
              </a:clrTo>
            </a:clrChange>
          </a:blip>
          <a:srcRect l="18750" t="18750" r="25000" b="14583"/>
          <a:stretch>
            <a:fillRect/>
          </a:stretch>
        </p:blipFill>
        <p:spPr>
          <a:xfrm>
            <a:off x="2071670" y="1285860"/>
            <a:ext cx="1884157" cy="2233075"/>
          </a:xfrm>
          <a:prstGeom prst="rect">
            <a:avLst/>
          </a:prstGeom>
        </p:spPr>
      </p:pic>
      <p:sp>
        <p:nvSpPr>
          <p:cNvPr id="12" name="等腰三角形 11"/>
          <p:cNvSpPr/>
          <p:nvPr/>
        </p:nvSpPr>
        <p:spPr>
          <a:xfrm flipH="1">
            <a:off x="5286380" y="71414"/>
            <a:ext cx="3857620" cy="2928934"/>
          </a:xfrm>
          <a:prstGeom prst="triangle">
            <a:avLst>
              <a:gd name="adj" fmla="val 0"/>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angry_bird___black_bird_by_life_as_a_coder-d3g7n88.jpg"/>
          <p:cNvPicPr>
            <a:picLocks noChangeAspect="1"/>
          </p:cNvPicPr>
          <p:nvPr/>
        </p:nvPicPr>
        <p:blipFill>
          <a:blip r:embed="rId7" cstate="print">
            <a:clrChange>
              <a:clrFrom>
                <a:srgbClr val="FFFFFF"/>
              </a:clrFrom>
              <a:clrTo>
                <a:srgbClr val="FFFFFF">
                  <a:alpha val="0"/>
                </a:srgbClr>
              </a:clrTo>
            </a:clrChange>
          </a:blip>
          <a:srcRect l="21875" t="7291" r="20833" b="14583"/>
          <a:stretch>
            <a:fillRect/>
          </a:stretch>
        </p:blipFill>
        <p:spPr>
          <a:xfrm flipH="1">
            <a:off x="7072330" y="3357562"/>
            <a:ext cx="1857386" cy="2532799"/>
          </a:xfrm>
          <a:prstGeom prst="rect">
            <a:avLst/>
          </a:prstGeom>
        </p:spPr>
      </p:pic>
      <p:pic>
        <p:nvPicPr>
          <p:cNvPr id="14" name="图片 13" descr="angry_bird___yellow_bird_by_life_as_a_coder-d3g7n3v.jpg"/>
          <p:cNvPicPr>
            <a:picLocks noChangeAspect="1"/>
          </p:cNvPicPr>
          <p:nvPr/>
        </p:nvPicPr>
        <p:blipFill>
          <a:blip r:embed="rId8">
            <a:clrChange>
              <a:clrFrom>
                <a:srgbClr val="FFFFFF"/>
              </a:clrFrom>
              <a:clrTo>
                <a:srgbClr val="FFFFFF">
                  <a:alpha val="0"/>
                </a:srgbClr>
              </a:clrTo>
            </a:clrChange>
          </a:blip>
          <a:srcRect l="21875" t="20833" r="19791" b="25000"/>
          <a:stretch>
            <a:fillRect/>
          </a:stretch>
        </p:blipFill>
        <p:spPr>
          <a:xfrm flipH="1">
            <a:off x="4885228" y="3786190"/>
            <a:ext cx="2231038" cy="2071678"/>
          </a:xfrm>
          <a:prstGeom prst="rect">
            <a:avLst/>
          </a:prstGeom>
        </p:spPr>
      </p:pic>
      <p:pic>
        <p:nvPicPr>
          <p:cNvPr id="15" name="图片 14" descr="seal1_1.jpg"/>
          <p:cNvPicPr>
            <a:picLocks noChangeAspect="1"/>
          </p:cNvPicPr>
          <p:nvPr/>
        </p:nvPicPr>
        <p:blipFill>
          <a:blip r:embed="rId9" cstate="print"/>
          <a:stretch>
            <a:fillRect/>
          </a:stretch>
        </p:blipFill>
        <p:spPr>
          <a:xfrm>
            <a:off x="4572000" y="0"/>
            <a:ext cx="1214422" cy="1214422"/>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6" name="图片 15" descr="shangwailogo.jpg"/>
          <p:cNvPicPr>
            <a:picLocks noChangeAspect="1"/>
          </p:cNvPicPr>
          <p:nvPr/>
        </p:nvPicPr>
        <p:blipFill>
          <a:blip r:embed="rId10"/>
          <a:srcRect l="10625" t="10625" r="10625" b="10625"/>
          <a:stretch>
            <a:fillRect/>
          </a:stretch>
        </p:blipFill>
        <p:spPr>
          <a:xfrm>
            <a:off x="3257542" y="5572116"/>
            <a:ext cx="1285884" cy="128588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22" name="直接连接符 21"/>
          <p:cNvCxnSpPr/>
          <p:nvPr/>
        </p:nvCxnSpPr>
        <p:spPr>
          <a:xfrm>
            <a:off x="4572000" y="6584972"/>
            <a:ext cx="4286280" cy="1588"/>
          </a:xfrm>
          <a:prstGeom prst="line">
            <a:avLst/>
          </a:prstGeom>
          <a:ln w="635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85720" y="957244"/>
            <a:ext cx="4286280" cy="1588"/>
          </a:xfrm>
          <a:prstGeom prst="line">
            <a:avLst/>
          </a:prstGeom>
          <a:ln w="635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28596" y="214290"/>
            <a:ext cx="1714512" cy="707886"/>
          </a:xfrm>
          <a:prstGeom prst="rect">
            <a:avLst/>
          </a:prstGeom>
          <a:noFill/>
        </p:spPr>
        <p:txBody>
          <a:bodyPr wrap="square" rtlCol="0">
            <a:spAutoFit/>
          </a:bodyPr>
          <a:lstStyle/>
          <a:p>
            <a:pPr algn="ctr"/>
            <a:r>
              <a:rPr lang="en-US" altLang="zh-CN" sz="4000" b="1" dirty="0" smtClean="0"/>
              <a:t>SARAH</a:t>
            </a:r>
            <a:endParaRPr lang="zh-CN" altLang="en-US" sz="4000" b="1" dirty="0"/>
          </a:p>
        </p:txBody>
      </p:sp>
      <p:sp>
        <p:nvSpPr>
          <p:cNvPr id="25" name="TextBox 24"/>
          <p:cNvSpPr txBox="1"/>
          <p:nvPr/>
        </p:nvSpPr>
        <p:spPr>
          <a:xfrm>
            <a:off x="2143108" y="214290"/>
            <a:ext cx="2071702" cy="707886"/>
          </a:xfrm>
          <a:prstGeom prst="rect">
            <a:avLst/>
          </a:prstGeom>
          <a:noFill/>
        </p:spPr>
        <p:txBody>
          <a:bodyPr wrap="square" rtlCol="0">
            <a:spAutoFit/>
          </a:bodyPr>
          <a:lstStyle/>
          <a:p>
            <a:pPr algn="ctr"/>
            <a:r>
              <a:rPr lang="en-US" altLang="zh-CN" sz="4000" b="1" dirty="0" smtClean="0"/>
              <a:t>NICOLE</a:t>
            </a:r>
            <a:endParaRPr lang="zh-CN" altLang="en-US" sz="4000" b="1" dirty="0"/>
          </a:p>
        </p:txBody>
      </p:sp>
      <p:sp>
        <p:nvSpPr>
          <p:cNvPr id="26" name="TextBox 25"/>
          <p:cNvSpPr txBox="1"/>
          <p:nvPr/>
        </p:nvSpPr>
        <p:spPr>
          <a:xfrm>
            <a:off x="5072066" y="5835810"/>
            <a:ext cx="1714512" cy="707886"/>
          </a:xfrm>
          <a:prstGeom prst="rect">
            <a:avLst/>
          </a:prstGeom>
          <a:noFill/>
        </p:spPr>
        <p:txBody>
          <a:bodyPr wrap="square" rtlCol="0">
            <a:spAutoFit/>
          </a:bodyPr>
          <a:lstStyle/>
          <a:p>
            <a:pPr algn="ctr"/>
            <a:r>
              <a:rPr lang="en-US" altLang="zh-CN" sz="4000" b="1" dirty="0" smtClean="0"/>
              <a:t>TONY</a:t>
            </a:r>
            <a:endParaRPr lang="zh-CN" altLang="en-US" sz="4000" b="1" dirty="0"/>
          </a:p>
        </p:txBody>
      </p:sp>
      <p:sp>
        <p:nvSpPr>
          <p:cNvPr id="27" name="TextBox 26"/>
          <p:cNvSpPr txBox="1"/>
          <p:nvPr/>
        </p:nvSpPr>
        <p:spPr>
          <a:xfrm>
            <a:off x="7143768" y="5843604"/>
            <a:ext cx="1714512" cy="707886"/>
          </a:xfrm>
          <a:prstGeom prst="rect">
            <a:avLst/>
          </a:prstGeom>
          <a:noFill/>
        </p:spPr>
        <p:txBody>
          <a:bodyPr wrap="square" rtlCol="0">
            <a:spAutoFit/>
          </a:bodyPr>
          <a:lstStyle/>
          <a:p>
            <a:pPr algn="ctr"/>
            <a:r>
              <a:rPr lang="en-US" altLang="zh-CN" sz="4000" b="1" dirty="0" smtClean="0"/>
              <a:t>JOE</a:t>
            </a:r>
            <a:endParaRPr lang="zh-CN" altLang="en-US" sz="4000" b="1" dirty="0"/>
          </a:p>
        </p:txBody>
      </p:sp>
      <p:sp>
        <p:nvSpPr>
          <p:cNvPr id="28" name="矩形 27"/>
          <p:cNvSpPr/>
          <p:nvPr/>
        </p:nvSpPr>
        <p:spPr>
          <a:xfrm>
            <a:off x="0" y="0"/>
            <a:ext cx="2428860" cy="6858000"/>
          </a:xfrm>
          <a:prstGeom prst="rect">
            <a:avLst/>
          </a:prstGeom>
          <a:solidFill>
            <a:srgbClr val="63AA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428860" y="0"/>
            <a:ext cx="2143140" cy="6858000"/>
          </a:xfrm>
          <a:prstGeom prst="rect">
            <a:avLst/>
          </a:prstGeom>
          <a:solidFill>
            <a:srgbClr val="63AA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715140" y="0"/>
            <a:ext cx="2428860" cy="6858000"/>
          </a:xfrm>
          <a:prstGeom prst="rect">
            <a:avLst/>
          </a:prstGeom>
          <a:solidFill>
            <a:srgbClr val="63AA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572000" y="0"/>
            <a:ext cx="2143140" cy="6858000"/>
          </a:xfrm>
          <a:prstGeom prst="rect">
            <a:avLst/>
          </a:prstGeom>
          <a:solidFill>
            <a:srgbClr val="63AA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afterEffect">
                                  <p:stCondLst>
                                    <p:cond delay="0"/>
                                  </p:stCondLst>
                                  <p:childTnLst>
                                    <p:animEffect transition="out" filter="wipe(down)">
                                      <p:cBhvr>
                                        <p:cTn id="6" dur="1000"/>
                                        <p:tgtEl>
                                          <p:spTgt spid="29"/>
                                        </p:tgtEl>
                                      </p:cBhvr>
                                    </p:animEffect>
                                    <p:set>
                                      <p:cBhvr>
                                        <p:cTn id="7" dur="1" fill="hold">
                                          <p:stCondLst>
                                            <p:cond delay="999"/>
                                          </p:stCondLst>
                                        </p:cTn>
                                        <p:tgtEl>
                                          <p:spTgt spid="29"/>
                                        </p:tgtEl>
                                        <p:attrNameLst>
                                          <p:attrName>style.visibility</p:attrName>
                                        </p:attrNameLst>
                                      </p:cBhvr>
                                      <p:to>
                                        <p:strVal val="hidden"/>
                                      </p:to>
                                    </p:set>
                                  </p:childTnLst>
                                </p:cTn>
                              </p:par>
                              <p:par>
                                <p:cTn id="8" presetID="22" presetClass="exit" presetSubtype="4" fill="hold" grpId="0" nodeType="withEffect">
                                  <p:stCondLst>
                                    <p:cond delay="500"/>
                                  </p:stCondLst>
                                  <p:childTnLst>
                                    <p:animEffect transition="out" filter="wipe(down)">
                                      <p:cBhvr>
                                        <p:cTn id="9" dur="1000"/>
                                        <p:tgtEl>
                                          <p:spTgt spid="31"/>
                                        </p:tgtEl>
                                      </p:cBhvr>
                                    </p:animEffect>
                                    <p:set>
                                      <p:cBhvr>
                                        <p:cTn id="10" dur="1" fill="hold">
                                          <p:stCondLst>
                                            <p:cond delay="999"/>
                                          </p:stCondLst>
                                        </p:cTn>
                                        <p:tgtEl>
                                          <p:spTgt spid="31"/>
                                        </p:tgtEl>
                                        <p:attrNameLst>
                                          <p:attrName>style.visibility</p:attrName>
                                        </p:attrNameLst>
                                      </p:cBhvr>
                                      <p:to>
                                        <p:strVal val="hidden"/>
                                      </p:to>
                                    </p:set>
                                  </p:childTnLst>
                                </p:cTn>
                              </p:par>
                              <p:par>
                                <p:cTn id="11" presetID="22" presetClass="exit" presetSubtype="4" fill="hold" grpId="0" nodeType="withEffect">
                                  <p:stCondLst>
                                    <p:cond delay="1200"/>
                                  </p:stCondLst>
                                  <p:childTnLst>
                                    <p:animEffect transition="out" filter="wipe(down)">
                                      <p:cBhvr>
                                        <p:cTn id="12" dur="1000"/>
                                        <p:tgtEl>
                                          <p:spTgt spid="30"/>
                                        </p:tgtEl>
                                      </p:cBhvr>
                                    </p:animEffect>
                                    <p:set>
                                      <p:cBhvr>
                                        <p:cTn id="13" dur="1" fill="hold">
                                          <p:stCondLst>
                                            <p:cond delay="999"/>
                                          </p:stCondLst>
                                        </p:cTn>
                                        <p:tgtEl>
                                          <p:spTgt spid="30"/>
                                        </p:tgtEl>
                                        <p:attrNameLst>
                                          <p:attrName>style.visibility</p:attrName>
                                        </p:attrNameLst>
                                      </p:cBhvr>
                                      <p:to>
                                        <p:strVal val="hidden"/>
                                      </p:to>
                                    </p:set>
                                  </p:childTnLst>
                                </p:cTn>
                              </p:par>
                              <p:par>
                                <p:cTn id="14" presetID="22" presetClass="exit" presetSubtype="4" fill="hold" grpId="0" nodeType="withEffect">
                                  <p:stCondLst>
                                    <p:cond delay="200"/>
                                  </p:stCondLst>
                                  <p:childTnLst>
                                    <p:animEffect transition="out" filter="wipe(down)">
                                      <p:cBhvr>
                                        <p:cTn id="15" dur="1000"/>
                                        <p:tgtEl>
                                          <p:spTgt spid="28"/>
                                        </p:tgtEl>
                                      </p:cBhvr>
                                    </p:animEffect>
                                    <p:set>
                                      <p:cBhvr>
                                        <p:cTn id="16" dur="1" fill="hold">
                                          <p:stCondLst>
                                            <p:cond delay="9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Angry-Birds-HD-Screen.jpg"/>
          <p:cNvPicPr>
            <a:picLocks noChangeAspect="1"/>
          </p:cNvPicPr>
          <p:nvPr/>
        </p:nvPicPr>
        <p:blipFill>
          <a:blip r:embed="rId3"/>
          <a:stretch>
            <a:fillRect/>
          </a:stretch>
        </p:blipFill>
        <p:spPr>
          <a:xfrm>
            <a:off x="0" y="0"/>
            <a:ext cx="9144000" cy="6858000"/>
          </a:xfrm>
          <a:prstGeom prst="rect">
            <a:avLst/>
          </a:prstGeom>
        </p:spPr>
      </p:pic>
      <p:sp>
        <p:nvSpPr>
          <p:cNvPr id="6" name="TextBox 5"/>
          <p:cNvSpPr txBox="1"/>
          <p:nvPr/>
        </p:nvSpPr>
        <p:spPr>
          <a:xfrm>
            <a:off x="0" y="0"/>
            <a:ext cx="4357686" cy="1015663"/>
          </a:xfrm>
          <a:prstGeom prst="rect">
            <a:avLst/>
          </a:prstGeom>
          <a:noFill/>
        </p:spPr>
        <p:txBody>
          <a:bodyPr wrap="square" rtlCol="0">
            <a:spAutoFit/>
          </a:bodyPr>
          <a:lstStyle/>
          <a:p>
            <a:r>
              <a:rPr lang="en-US" altLang="zh-CN" sz="6000" b="1" dirty="0" smtClean="0">
                <a:solidFill>
                  <a:srgbClr val="311811"/>
                </a:solidFill>
              </a:rPr>
              <a:t>SCHEDULE</a:t>
            </a:r>
            <a:endParaRPr lang="zh-CN" altLang="en-US" sz="6000" b="1" dirty="0">
              <a:solidFill>
                <a:srgbClr val="311811"/>
              </a:solidFill>
            </a:endParaRPr>
          </a:p>
        </p:txBody>
      </p:sp>
      <p:sp>
        <p:nvSpPr>
          <p:cNvPr id="7" name="任意多边形 6"/>
          <p:cNvSpPr/>
          <p:nvPr/>
        </p:nvSpPr>
        <p:spPr>
          <a:xfrm>
            <a:off x="957263" y="3140869"/>
            <a:ext cx="5043487" cy="816769"/>
          </a:xfrm>
          <a:custGeom>
            <a:avLst/>
            <a:gdLst>
              <a:gd name="connsiteX0" fmla="*/ 0 w 5043487"/>
              <a:gd name="connsiteY0" fmla="*/ 816769 h 816769"/>
              <a:gd name="connsiteX1" fmla="*/ 2528887 w 5043487"/>
              <a:gd name="connsiteY1" fmla="*/ 88106 h 816769"/>
              <a:gd name="connsiteX2" fmla="*/ 5043487 w 5043487"/>
              <a:gd name="connsiteY2" fmla="*/ 288131 h 816769"/>
            </a:gdLst>
            <a:ahLst/>
            <a:cxnLst>
              <a:cxn ang="0">
                <a:pos x="connsiteX0" y="connsiteY0"/>
              </a:cxn>
              <a:cxn ang="0">
                <a:pos x="connsiteX1" y="connsiteY1"/>
              </a:cxn>
              <a:cxn ang="0">
                <a:pos x="connsiteX2" y="connsiteY2"/>
              </a:cxn>
            </a:cxnLst>
            <a:rect l="l" t="t" r="r" b="b"/>
            <a:pathLst>
              <a:path w="5043487" h="816769">
                <a:moveTo>
                  <a:pt x="0" y="816769"/>
                </a:moveTo>
                <a:cubicBezTo>
                  <a:pt x="844153" y="496490"/>
                  <a:pt x="1688306" y="176212"/>
                  <a:pt x="2528887" y="88106"/>
                </a:cubicBezTo>
                <a:cubicBezTo>
                  <a:pt x="3369468" y="0"/>
                  <a:pt x="4206477" y="144065"/>
                  <a:pt x="5043487" y="288131"/>
                </a:cubicBezTo>
              </a:path>
            </a:pathLst>
          </a:cu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线形标注 2 8"/>
          <p:cNvSpPr/>
          <p:nvPr/>
        </p:nvSpPr>
        <p:spPr>
          <a:xfrm>
            <a:off x="7286644" y="2571744"/>
            <a:ext cx="928694" cy="622225"/>
          </a:xfrm>
          <a:prstGeom prst="borderCallout2">
            <a:avLst>
              <a:gd name="adj1" fmla="val 18750"/>
              <a:gd name="adj2" fmla="val -8333"/>
              <a:gd name="adj3" fmla="val 18750"/>
              <a:gd name="adj4" fmla="val -16667"/>
              <a:gd name="adj5" fmla="val 112500"/>
              <a:gd name="adj6" fmla="val -97436"/>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043756" y="2528882"/>
            <a:ext cx="1428760" cy="707886"/>
          </a:xfrm>
          <a:prstGeom prst="rect">
            <a:avLst/>
          </a:prstGeom>
          <a:noFill/>
        </p:spPr>
        <p:txBody>
          <a:bodyPr wrap="square" rtlCol="0">
            <a:spAutoFit/>
          </a:bodyPr>
          <a:lstStyle/>
          <a:p>
            <a:pPr algn="ctr"/>
            <a:r>
              <a:rPr lang="en-US" altLang="zh-CN" sz="4000" b="1" dirty="0" smtClean="0"/>
              <a:t>ICS</a:t>
            </a:r>
            <a:endParaRPr lang="zh-CN" altLang="en-US" sz="4000" b="1" dirty="0"/>
          </a:p>
        </p:txBody>
      </p:sp>
      <p:sp>
        <p:nvSpPr>
          <p:cNvPr id="11" name="线形标注 2 10"/>
          <p:cNvSpPr/>
          <p:nvPr/>
        </p:nvSpPr>
        <p:spPr>
          <a:xfrm>
            <a:off x="2071670" y="3929066"/>
            <a:ext cx="1500198" cy="622225"/>
          </a:xfrm>
          <a:prstGeom prst="borderCallout2">
            <a:avLst>
              <a:gd name="adj1" fmla="val 18750"/>
              <a:gd name="adj2" fmla="val -8333"/>
              <a:gd name="adj3" fmla="val 18750"/>
              <a:gd name="adj4" fmla="val -16667"/>
              <a:gd name="adj5" fmla="val 110204"/>
              <a:gd name="adj6" fmla="val -79341"/>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000232" y="3886204"/>
            <a:ext cx="1643074" cy="707886"/>
          </a:xfrm>
          <a:prstGeom prst="rect">
            <a:avLst/>
          </a:prstGeom>
          <a:noFill/>
        </p:spPr>
        <p:txBody>
          <a:bodyPr wrap="square" rtlCol="0">
            <a:spAutoFit/>
          </a:bodyPr>
          <a:lstStyle/>
          <a:p>
            <a:pPr algn="ctr"/>
            <a:r>
              <a:rPr lang="en-US" altLang="zh-CN" sz="4000" b="1" dirty="0" smtClean="0"/>
              <a:t>HOTEL</a:t>
            </a:r>
            <a:endParaRPr lang="zh-CN" altLang="en-US" sz="4000" b="1" dirty="0"/>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p:cNvPicPr>
            <a:picLocks noChangeAspect="1"/>
          </p:cNvPicPr>
          <p:nvPr/>
        </p:nvPicPr>
        <p:blipFill>
          <a:blip r:embed="rId3"/>
          <a:stretch>
            <a:fillRect/>
          </a:stretch>
        </p:blipFill>
        <p:spPr>
          <a:xfrm>
            <a:off x="0" y="0"/>
            <a:ext cx="9144000" cy="6858000"/>
          </a:xfrm>
          <a:prstGeom prst="rect">
            <a:avLst/>
          </a:prstGeom>
        </p:spPr>
      </p:pic>
      <p:sp>
        <p:nvSpPr>
          <p:cNvPr id="6" name="任意多边形 5"/>
          <p:cNvSpPr/>
          <p:nvPr/>
        </p:nvSpPr>
        <p:spPr>
          <a:xfrm>
            <a:off x="-44245" y="324465"/>
            <a:ext cx="4218039" cy="2094270"/>
          </a:xfrm>
          <a:custGeom>
            <a:avLst/>
            <a:gdLst>
              <a:gd name="connsiteX0" fmla="*/ 4218039 w 4218039"/>
              <a:gd name="connsiteY0" fmla="*/ 2094270 h 2094270"/>
              <a:gd name="connsiteX1" fmla="*/ 2492477 w 4218039"/>
              <a:gd name="connsiteY1" fmla="*/ 943896 h 2094270"/>
              <a:gd name="connsiteX2" fmla="*/ 0 w 4218039"/>
              <a:gd name="connsiteY2" fmla="*/ 0 h 2094270"/>
            </a:gdLst>
            <a:ahLst/>
            <a:cxnLst>
              <a:cxn ang="0">
                <a:pos x="connsiteX0" y="connsiteY0"/>
              </a:cxn>
              <a:cxn ang="0">
                <a:pos x="connsiteX1" y="connsiteY1"/>
              </a:cxn>
              <a:cxn ang="0">
                <a:pos x="connsiteX2" y="connsiteY2"/>
              </a:cxn>
            </a:cxnLst>
            <a:rect l="l" t="t" r="r" b="b"/>
            <a:pathLst>
              <a:path w="4218039" h="2094270">
                <a:moveTo>
                  <a:pt x="4218039" y="2094270"/>
                </a:moveTo>
                <a:cubicBezTo>
                  <a:pt x="3706761" y="1693605"/>
                  <a:pt x="3195483" y="1292941"/>
                  <a:pt x="2492477" y="943896"/>
                </a:cubicBezTo>
                <a:cubicBezTo>
                  <a:pt x="1789471" y="594851"/>
                  <a:pt x="0" y="0"/>
                  <a:pt x="0" y="0"/>
                </a:cubicBezTo>
              </a:path>
            </a:pathLst>
          </a:custGeom>
          <a:ln w="635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任意多边形 6"/>
          <p:cNvSpPr/>
          <p:nvPr/>
        </p:nvSpPr>
        <p:spPr>
          <a:xfrm>
            <a:off x="0" y="648929"/>
            <a:ext cx="2802194" cy="3510116"/>
          </a:xfrm>
          <a:custGeom>
            <a:avLst/>
            <a:gdLst>
              <a:gd name="connsiteX0" fmla="*/ 2802194 w 2802194"/>
              <a:gd name="connsiteY0" fmla="*/ 3510116 h 3510116"/>
              <a:gd name="connsiteX1" fmla="*/ 1696065 w 2802194"/>
              <a:gd name="connsiteY1" fmla="*/ 1548581 h 3510116"/>
              <a:gd name="connsiteX2" fmla="*/ 0 w 2802194"/>
              <a:gd name="connsiteY2" fmla="*/ 0 h 3510116"/>
            </a:gdLst>
            <a:ahLst/>
            <a:cxnLst>
              <a:cxn ang="0">
                <a:pos x="connsiteX0" y="connsiteY0"/>
              </a:cxn>
              <a:cxn ang="0">
                <a:pos x="connsiteX1" y="connsiteY1"/>
              </a:cxn>
              <a:cxn ang="0">
                <a:pos x="connsiteX2" y="connsiteY2"/>
              </a:cxn>
            </a:cxnLst>
            <a:rect l="l" t="t" r="r" b="b"/>
            <a:pathLst>
              <a:path w="2802194" h="3510116">
                <a:moveTo>
                  <a:pt x="2802194" y="3510116"/>
                </a:moveTo>
                <a:cubicBezTo>
                  <a:pt x="2482645" y="2821858"/>
                  <a:pt x="2163097" y="2133600"/>
                  <a:pt x="1696065" y="1548581"/>
                </a:cubicBezTo>
                <a:cubicBezTo>
                  <a:pt x="1229033" y="963562"/>
                  <a:pt x="0" y="0"/>
                  <a:pt x="0" y="0"/>
                </a:cubicBezTo>
              </a:path>
            </a:pathLst>
          </a:custGeom>
          <a:ln w="635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爆炸形 2 7"/>
          <p:cNvSpPr/>
          <p:nvPr/>
        </p:nvSpPr>
        <p:spPr>
          <a:xfrm>
            <a:off x="3071802" y="1928802"/>
            <a:ext cx="4143380" cy="4143380"/>
          </a:xfrm>
          <a:prstGeom prst="irregularSeal2">
            <a:avLst/>
          </a:prstGeom>
          <a:solidFill>
            <a:srgbClr val="F2D975"/>
          </a:solidFill>
          <a:ln w="63500">
            <a:solidFill>
              <a:srgbClr val="3118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rot="18997687">
            <a:off x="3564676" y="3443648"/>
            <a:ext cx="2857520" cy="1323439"/>
          </a:xfrm>
          <a:prstGeom prst="rect">
            <a:avLst/>
          </a:prstGeom>
          <a:noFill/>
        </p:spPr>
        <p:txBody>
          <a:bodyPr wrap="square" rtlCol="0">
            <a:spAutoFit/>
          </a:bodyPr>
          <a:lstStyle/>
          <a:p>
            <a:pPr algn="ctr"/>
            <a:r>
              <a:rPr lang="en-US" altLang="zh-CN" sz="8000" b="1" dirty="0" smtClean="0">
                <a:solidFill>
                  <a:srgbClr val="311811"/>
                </a:solidFill>
              </a:rPr>
              <a:t>BANG</a:t>
            </a:r>
            <a:endParaRPr lang="zh-CN" altLang="en-US" sz="8000" b="1" dirty="0">
              <a:solidFill>
                <a:srgbClr val="311811"/>
              </a:solidFill>
            </a:endParaRPr>
          </a:p>
        </p:txBody>
      </p:sp>
      <p:sp>
        <p:nvSpPr>
          <p:cNvPr id="10" name="圆角矩形标注 9"/>
          <p:cNvSpPr/>
          <p:nvPr/>
        </p:nvSpPr>
        <p:spPr>
          <a:xfrm>
            <a:off x="5286380" y="0"/>
            <a:ext cx="3571900" cy="1285860"/>
          </a:xfrm>
          <a:prstGeom prst="wedgeRoundRectCallout">
            <a:avLst>
              <a:gd name="adj1" fmla="val -55517"/>
              <a:gd name="adj2" fmla="val 109526"/>
              <a:gd name="adj3" fmla="val 16667"/>
            </a:avLst>
          </a:prstGeom>
          <a:solidFill>
            <a:srgbClr val="F2D975"/>
          </a:solidFill>
          <a:ln w="63500">
            <a:solidFill>
              <a:srgbClr val="3118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286380" y="165877"/>
            <a:ext cx="3571900" cy="954107"/>
          </a:xfrm>
          <a:prstGeom prst="rect">
            <a:avLst/>
          </a:prstGeom>
          <a:noFill/>
        </p:spPr>
        <p:txBody>
          <a:bodyPr wrap="square" rtlCol="0">
            <a:spAutoFit/>
          </a:bodyPr>
          <a:lstStyle/>
          <a:p>
            <a:r>
              <a:rPr lang="en-US" altLang="zh-CN" sz="2800" b="1" dirty="0" smtClean="0">
                <a:solidFill>
                  <a:srgbClr val="311811"/>
                </a:solidFill>
              </a:rPr>
              <a:t>We will arrive at your hotel in 5 minutes…</a:t>
            </a:r>
            <a:endParaRPr lang="zh-CN" altLang="en-US" sz="2800" b="1" dirty="0">
              <a:solidFill>
                <a:srgbClr val="311811"/>
              </a:solidFill>
            </a:endParaRPr>
          </a:p>
        </p:txBody>
      </p:sp>
      <p:sp>
        <p:nvSpPr>
          <p:cNvPr id="12" name="TextBox 11"/>
          <p:cNvSpPr txBox="1"/>
          <p:nvPr/>
        </p:nvSpPr>
        <p:spPr>
          <a:xfrm>
            <a:off x="0" y="0"/>
            <a:ext cx="4357686" cy="1015663"/>
          </a:xfrm>
          <a:prstGeom prst="rect">
            <a:avLst/>
          </a:prstGeom>
          <a:noFill/>
        </p:spPr>
        <p:txBody>
          <a:bodyPr wrap="square" rtlCol="0">
            <a:spAutoFit/>
          </a:bodyPr>
          <a:lstStyle/>
          <a:p>
            <a:r>
              <a:rPr lang="en-US" altLang="zh-CN" sz="6000" b="1" dirty="0" smtClean="0">
                <a:solidFill>
                  <a:srgbClr val="311811"/>
                </a:solidFill>
              </a:rPr>
              <a:t>TRAFFIC JAM</a:t>
            </a:r>
            <a:endParaRPr lang="zh-CN" altLang="en-US" sz="6000" b="1" dirty="0">
              <a:solidFill>
                <a:srgbClr val="311811"/>
              </a:solidFill>
            </a:endParaRPr>
          </a:p>
        </p:txBody>
      </p:sp>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457</TotalTime>
  <Words>575</Words>
  <Application>Microsoft Office PowerPoint</Application>
  <PresentationFormat>全屏显示(4:3)</PresentationFormat>
  <Paragraphs>97</Paragraphs>
  <Slides>22</Slides>
  <Notes>7</Notes>
  <HiddenSlides>0</HiddenSlides>
  <MMClips>2</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www.pptbz.com</dc:creator>
  <cp:lastModifiedBy>nana</cp:lastModifiedBy>
  <cp:revision>66</cp:revision>
  <dcterms:created xsi:type="dcterms:W3CDTF">2011-06-13T14:43:07Z</dcterms:created>
  <dcterms:modified xsi:type="dcterms:W3CDTF">2016-03-05T16:03:40Z</dcterms:modified>
</cp:coreProperties>
</file>