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48.xml" ContentType="application/vnd.openxmlformats-officedocument.presentationml.tags+xml"/>
  <Override PartName="/ppt/notesSlides/notesSlide27.xml" ContentType="application/vnd.openxmlformats-officedocument.presentationml.notesSlide+xml"/>
  <Override PartName="/ppt/tags/tag4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93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316" r:id="rId12"/>
    <p:sldId id="270" r:id="rId13"/>
    <p:sldId id="271" r:id="rId14"/>
    <p:sldId id="272" r:id="rId15"/>
    <p:sldId id="274" r:id="rId16"/>
    <p:sldId id="317" r:id="rId17"/>
    <p:sldId id="273" r:id="rId18"/>
    <p:sldId id="298" r:id="rId19"/>
    <p:sldId id="318" r:id="rId20"/>
    <p:sldId id="275" r:id="rId21"/>
    <p:sldId id="319" r:id="rId22"/>
    <p:sldId id="279" r:id="rId23"/>
    <p:sldId id="302" r:id="rId24"/>
    <p:sldId id="301" r:id="rId25"/>
    <p:sldId id="320" r:id="rId26"/>
    <p:sldId id="304" r:id="rId27"/>
    <p:sldId id="308" r:id="rId28"/>
    <p:sldId id="309" r:id="rId29"/>
    <p:sldId id="291" r:id="rId30"/>
    <p:sldId id="321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BD97"/>
    <a:srgbClr val="090B09"/>
    <a:srgbClr val="D7B68E"/>
    <a:srgbClr val="DDD0C0"/>
    <a:srgbClr val="050604"/>
    <a:srgbClr val="F3EBDE"/>
    <a:srgbClr val="2F2F2F"/>
    <a:srgbClr val="E4DDD0"/>
    <a:srgbClr val="F1E9DC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6" autoAdjust="0"/>
    <p:restoredTop sz="48998" autoAdjust="0"/>
  </p:normalViewPr>
  <p:slideViewPr>
    <p:cSldViewPr snapToGrid="0">
      <p:cViewPr varScale="1">
        <p:scale>
          <a:sx n="74" d="100"/>
          <a:sy n="74" d="100"/>
        </p:scale>
        <p:origin x="378" y="84"/>
      </p:cViewPr>
      <p:guideLst>
        <p:guide orient="horz" pos="217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835DB28D-D12F-4741-8836-2E958A3711B6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0AED991-31D0-4C2B-A054-3A73789DDAA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标题字体为禹卫书法行书简体  请自行下载安装！</a:t>
            </a:r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16BB8D8-102E-41D4-B1F4-EFE6A006BC7C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34925D57-AE22-4C3E-8835-6A2BC35C1D48}" type="slidenum">
              <a:rPr lang="zh-CN" altLang="en-US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90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965082C6-00E3-4791-A96A-101CEDA460FE}" type="slidenum">
              <a:rPr lang="zh-CN" altLang="en-US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CB1DF929-7185-40F7-8C24-DEE4D585CED9}" type="slidenum">
              <a:rPr lang="zh-CN" altLang="en-US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1DCC5E67-F7C7-4195-B313-5764CB9DEF7C}" type="slidenum">
              <a:rPr lang="zh-CN" altLang="en-US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3FE6A24-BC23-408D-9334-FFEAD2E1D67A}" type="slidenum">
              <a:rPr lang="zh-CN" altLang="en-US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69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A8976751-5022-4844-9D6A-2C07DF45723A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9DF6743-566B-44EA-8097-16B14C98B649}" type="slidenum">
              <a:rPr lang="zh-CN" altLang="en-US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60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92F4B3-7440-40FC-A1C1-9E58EF63CDB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CE74A69D-BA5C-4F4B-9E1E-B62A2401C282}" type="slidenum">
              <a:rPr lang="zh-CN" altLang="en-US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285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30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A2DBB82D-C722-4743-B796-CCF4C3120F11}" type="slidenum">
              <a:rPr lang="zh-CN" altLang="en-US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30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19BB0FED-7D29-45F2-B17F-0853F3D8A325}" type="slidenum">
              <a:rPr lang="zh-CN" altLang="en-US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74185D-F488-497C-B78A-CE5CFAF2447E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8964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27AE7A-27AF-4F4C-A16A-A977302B8DEB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777E5A-0DEA-49A2-A701-3216DE0B9E7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BFD451-F70D-4706-B610-BDD19BF9047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86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B31B43E9-A901-4951-A914-3605651F33A2}" type="slidenum">
              <a:rPr lang="zh-CN" altLang="en-US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1A3A-372C-410B-801F-8C5159DE5C4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标题字体为禹卫书法行书简体  请自行下载安装！</a:t>
            </a:r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16BB8D8-102E-41D4-B1F4-EFE6A006BC7C}" type="slidenum">
              <a:rPr lang="zh-CN" altLang="en-US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46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09557F-FCE1-4265-8A0A-244AC4BEDC4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BB41B83D-853E-4180-884E-9F1B287E3DEE}" type="slidenum">
              <a:rPr lang="zh-CN" altLang="en-US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8BB60C3-D464-4E65-A243-0D6DB8481FF1}" type="slidenum">
              <a:rPr lang="zh-CN" altLang="en-US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D2E1704F-4166-45B4-92F7-1A2EA52D23D2}" type="slidenum">
              <a:rPr lang="zh-CN" altLang="en-US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E16FD985-BC53-4B21-BAF2-7DEBA7846C5F}" type="slidenum">
              <a:rPr lang="zh-CN" altLang="en-US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B1603AA3-F187-4599-8B97-0439C9CDA10C}" type="slidenum">
              <a:rPr lang="zh-CN" altLang="en-US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C7C85-D734-4DC0-B79D-2E010F824775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EC13A-6DDC-47CB-8457-ABD3E484E49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E8C58-01AC-48CB-A304-79AF4821A439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921E6-D9E1-425F-A9C2-D460B09A3E1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9C94D-3689-4B92-8F99-A7588E653D29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C9DE5-3400-4D3E-8B9E-A252C6F487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97014-C7BE-4E4C-A086-7CA5C8C3A557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FA45-0A0B-4880-BD99-AD732D04AF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5ACB1-A80B-4EA5-9369-9D21F325DB1B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122B7-D2D4-4E08-8B83-850EE3C67A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7A833-81A4-4EF6-BD62-433BDDE0F1D2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C9BF1-97A7-4572-9039-BE87F1E1053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02DE-37A5-4081-95E4-B450D03DAA83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0CA17-ABD9-44D5-98C8-F74D75CB7FF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9A4DC-A3C9-47FF-98D0-BFF45BD32CA1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9DA03-3AFE-4495-943C-1313ED67E8C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ADCA7-E490-400C-AF06-E6F868B8CF58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2A1C2-02D0-4B6F-8E89-49BDB4F5BAE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FD069-EF26-40FC-81C6-C0970BB32953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58CA2-DD5C-4C42-8D64-F4212F5B4C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84834-ABE2-456B-93DF-DCF029D8A733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57258-0F38-4A61-8FE8-57EEFA68CD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07368C-F26F-408D-9D88-C0E753584846}" type="datetimeFigureOut">
              <a:rPr lang="zh-CN" altLang="en-US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37E1F55-B8EC-4E39-B521-DFB9F9E1E5C5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031" name="图片 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20.xml"/><Relationship Id="rId7" Type="http://schemas.openxmlformats.org/officeDocument/2006/relationships/image" Target="../media/image2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tags" Target="../tags/tag24.xml"/><Relationship Id="rId7" Type="http://schemas.openxmlformats.org/officeDocument/2006/relationships/image" Target="../media/image7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13" Type="http://schemas.openxmlformats.org/officeDocument/2006/relationships/image" Target="../media/image20.jpeg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9.jp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12.png"/><Relationship Id="rId5" Type="http://schemas.openxmlformats.org/officeDocument/2006/relationships/tags" Target="../tags/tag29.xml"/><Relationship Id="rId15" Type="http://schemas.openxmlformats.org/officeDocument/2006/relationships/image" Target="../media/image22.png"/><Relationship Id="rId10" Type="http://schemas.openxmlformats.org/officeDocument/2006/relationships/image" Target="../media/image7.jpeg"/><Relationship Id="rId4" Type="http://schemas.openxmlformats.org/officeDocument/2006/relationships/tags" Target="../tags/tag28.xml"/><Relationship Id="rId9" Type="http://schemas.openxmlformats.org/officeDocument/2006/relationships/image" Target="../media/image2.jpeg"/><Relationship Id="rId1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2.jpeg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45.xml"/><Relationship Id="rId7" Type="http://schemas.openxmlformats.org/officeDocument/2006/relationships/image" Target="../media/image2.jpe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4.jp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6" Type="http://schemas.openxmlformats.org/officeDocument/2006/relationships/image" Target="../media/image30.pn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6" Type="http://schemas.openxmlformats.org/officeDocument/2006/relationships/image" Target="../media/image30.pn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hyperlink" Target="http://news.shangdu.com/category/history/10009/2005/09/07/2005-09-07_55134_10009.shtml" TargetMode="Externa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9.jpg"/><Relationship Id="rId5" Type="http://schemas.openxmlformats.org/officeDocument/2006/relationships/tags" Target="../tags/tag9.xml"/><Relationship Id="rId10" Type="http://schemas.openxmlformats.org/officeDocument/2006/relationships/image" Target="../media/image7.jpeg"/><Relationship Id="rId4" Type="http://schemas.openxmlformats.org/officeDocument/2006/relationships/tags" Target="../tags/tag8.xml"/><Relationship Id="rId9" Type="http://schemas.openxmlformats.org/officeDocument/2006/relationships/image" Target="../media/image2.jpeg"/><Relationship Id="rId1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http://www.hbtv.com.cn/lanmu_hand/wangshi1/num1.htm" TargetMode="External"/><Relationship Id="rId3" Type="http://schemas.openxmlformats.org/officeDocument/2006/relationships/tags" Target="../tags/tag16.xml"/><Relationship Id="rId7" Type="http://schemas.openxmlformats.org/officeDocument/2006/relationships/image" Target="../media/image2.jpeg"/><Relationship Id="rId12" Type="http://schemas.openxmlformats.org/officeDocument/2006/relationships/image" Target="../media/image16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9.xml"/><Relationship Id="rId11" Type="http://schemas.openxmlformats.org/officeDocument/2006/relationships/hyperlink" Target="http://www.xici.net/b67420/d5331959.htm" TargetMode="Externa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5.jpeg"/><Relationship Id="rId4" Type="http://schemas.openxmlformats.org/officeDocument/2006/relationships/tags" Target="../tags/tag17.xml"/><Relationship Id="rId9" Type="http://schemas.openxmlformats.org/officeDocument/2006/relationships/hyperlink" Target="http://www.people.com.cn/GB/tupian/72/20020906/816787.html" TargetMode="External"/><Relationship Id="rId1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781C018-9C60-46AA-BB80-DD9D0E474E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背景音乐 - 非常大气紧张激烈的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98095" y="-334297"/>
            <a:ext cx="609600" cy="609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198571E-9AB1-42F3-B99F-38D4996C2E9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7" t="20358" r="25121" b="49879"/>
          <a:stretch/>
        </p:blipFill>
        <p:spPr>
          <a:xfrm>
            <a:off x="4089328" y="844633"/>
            <a:ext cx="6902246" cy="28111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5396338-B70B-4178-8AA9-4B738313F9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462" y="3442855"/>
            <a:ext cx="5596613" cy="79254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A08C044-C31F-4246-BB89-F9B152A3F660}"/>
              </a:ext>
            </a:extLst>
          </p:cNvPr>
          <p:cNvSpPr/>
          <p:nvPr/>
        </p:nvSpPr>
        <p:spPr>
          <a:xfrm>
            <a:off x="5657511" y="6055514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XXX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时间：XX年XX月</a:t>
            </a: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B09770E6-A232-4B1E-A410-A011545CB75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CCD84ED-184B-48D0-85C8-07FD0F84E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723162C-0DD3-4001-8054-60464D84CC4A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448" name="PA_文本框 2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029570" y="3109015"/>
            <a:ext cx="422562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  <a:defRPr sz="2000" b="1">
                <a:latin typeface="汉仪润圆-75W" panose="00020600040101010101" pitchFamily="18" charset="-122"/>
                <a:ea typeface="汉仪润圆-75W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1905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年，中国同盟会在日本东京成立。同盟会推举孙中山为总理，并确定其纲领为“驱除鞑虏，恢复中华，创立民国，平均地权”，即要推翻满清政府，实现民族独立，建立共和国，发展资本主义。</a:t>
            </a:r>
          </a:p>
        </p:txBody>
      </p:sp>
      <p:sp>
        <p:nvSpPr>
          <p:cNvPr id="18444" name="PA_文本框 1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69553" y="2095467"/>
            <a:ext cx="3130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6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同盟会成立</a:t>
            </a:r>
          </a:p>
        </p:txBody>
      </p:sp>
      <p:sp>
        <p:nvSpPr>
          <p:cNvPr id="18439" name="PA_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4853" y="3109015"/>
            <a:ext cx="4810678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政党的特征：政党是指集中代表一定阶级、阶层或社会集团的利益，并以夺取、行使和参与行使国家权力为目标的政治组织。政党具有鲜明的阶级性，具有特定的政治纲领，具有自己的组织和纪律。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思想政治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PA_文本框 1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91897" y="2133641"/>
            <a:ext cx="38401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6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跨学科综合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52F2B49-C40C-4F5C-ADA5-BBE35A16249B}"/>
              </a:ext>
            </a:extLst>
          </p:cNvPr>
          <p:cNvCxnSpPr>
            <a:cxnSpLocks/>
          </p:cNvCxnSpPr>
          <p:nvPr/>
        </p:nvCxnSpPr>
        <p:spPr>
          <a:xfrm flipV="1">
            <a:off x="6483465" y="2082404"/>
            <a:ext cx="0" cy="4266278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448" grpId="0"/>
      <p:bldP spid="18444" grpId="0"/>
      <p:bldP spid="18439" grpId="0"/>
      <p:bldP spid="184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3303640" y="2380654"/>
            <a:ext cx="847540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000" dirty="0">
                <a:ln w="12700">
                  <a:solidFill>
                    <a:schemeClr val="tx1"/>
                  </a:solidFill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</p:spTree>
    <p:extLst>
      <p:ext uri="{BB962C8B-B14F-4D97-AF65-F5344CB8AC3E}">
        <p14:creationId xmlns:p14="http://schemas.microsoft.com/office/powerpoint/2010/main" val="3108088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518C06E3-F4EA-4622-90A7-5D4CB389FB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02EA7FF-3C13-4825-95A4-EBD02B9C2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1A5F067-C5AD-4F00-95DD-F50D9D6ABE5A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1465823" y="2517609"/>
            <a:ext cx="4505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武昌首义</a:t>
            </a:r>
          </a:p>
        </p:txBody>
      </p:sp>
      <p:grpSp>
        <p:nvGrpSpPr>
          <p:cNvPr id="2" name="PA_组合 1"/>
          <p:cNvGrpSpPr/>
          <p:nvPr>
            <p:custDataLst>
              <p:tags r:id="rId2"/>
            </p:custDataLst>
          </p:nvPr>
        </p:nvGrpSpPr>
        <p:grpSpPr bwMode="auto">
          <a:xfrm>
            <a:off x="1465823" y="3077996"/>
            <a:ext cx="4505325" cy="2811463"/>
            <a:chOff x="3455988" y="1835150"/>
            <a:chExt cx="4505325" cy="2811463"/>
          </a:xfrm>
        </p:grpSpPr>
        <p:sp>
          <p:nvSpPr>
            <p:cNvPr id="20" name="文本框 19"/>
            <p:cNvSpPr txBox="1"/>
            <p:nvPr/>
          </p:nvSpPr>
          <p:spPr>
            <a:xfrm>
              <a:off x="3455988" y="1835150"/>
              <a:ext cx="4505325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时间：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1911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55988" y="2379663"/>
              <a:ext cx="4505325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主力：湖北新军中的革命党人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55988" y="2913063"/>
              <a:ext cx="4505325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dirty="0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dirty="0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结果：攻克武昌，成立湖北军政府，改号中华名国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55988" y="3724275"/>
              <a:ext cx="4505325" cy="9223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4.</a:t>
              </a:r>
              <a:r>
                <a:rPr lang="zh-CN" altLang="en-US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全国</a:t>
              </a:r>
              <a:r>
                <a:rPr lang="zh-CN" altLang="en-US" dirty="0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十几个省区相继宣布独立；清王朝统治土崩瓦解。</a:t>
              </a:r>
            </a:p>
            <a:p>
              <a:pPr eaLnBrk="1" hangingPunct="1">
                <a:defRPr/>
              </a:pPr>
              <a:endParaRPr lang="zh-CN" altLang="en-US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PA_图片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8661" y="2683529"/>
            <a:ext cx="4625826" cy="2867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9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131EFBF5-A826-4AFF-8173-E85EF06FB84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3FC2089-7DA5-4AA4-BF00-D7B760E0E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B9AC72C-35E3-40DB-A683-8964B3247D4F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3554" name="PA_图片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253" y="4764935"/>
            <a:ext cx="4039693" cy="170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文本框 25"/>
          <p:cNvSpPr txBox="1">
            <a:spLocks noChangeArrowheads="1"/>
          </p:cNvSpPr>
          <p:nvPr/>
        </p:nvSpPr>
        <p:spPr bwMode="auto">
          <a:xfrm>
            <a:off x="1147988" y="5271245"/>
            <a:ext cx="3224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1911</a:t>
            </a:r>
            <a:r>
              <a:rPr kumimoji="1" lang="zh-CN" altLang="en-US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kumimoji="1"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kumimoji="1"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日晚，武昌起义爆发，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次日</a:t>
            </a:r>
            <a:r>
              <a:rPr kumimoji="1"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kumimoji="1" lang="zh-CN" altLang="en-US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湖北军政府成立</a:t>
            </a:r>
            <a:r>
              <a:rPr kumimoji="1" lang="en-US" altLang="zh-CN" sz="1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1" lang="en-US" altLang="zh-CN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A_图片 1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7002" y="2501093"/>
            <a:ext cx="3330650" cy="2064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A_图片 13" descr="50761322_71e5c20b2a_o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200" y="2488584"/>
            <a:ext cx="3059112" cy="2038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PA_图片 1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2"/>
          <a:stretch/>
        </p:blipFill>
        <p:spPr bwMode="auto">
          <a:xfrm>
            <a:off x="8782680" y="2485484"/>
            <a:ext cx="1995591" cy="2038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62" name="PA_图片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6637" y="4994458"/>
            <a:ext cx="3059112" cy="129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文本框 25"/>
          <p:cNvSpPr txBox="1">
            <a:spLocks noChangeArrowheads="1"/>
          </p:cNvSpPr>
          <p:nvPr/>
        </p:nvSpPr>
        <p:spPr bwMode="auto">
          <a:xfrm>
            <a:off x="9344311" y="5357255"/>
            <a:ext cx="21153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黎元洪</a:t>
            </a:r>
          </a:p>
        </p:txBody>
      </p:sp>
      <p:pic>
        <p:nvPicPr>
          <p:cNvPr id="23564" name="PA_图片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8909" y="4832901"/>
            <a:ext cx="3601019" cy="152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1" name="文本框 25"/>
          <p:cNvSpPr txBox="1">
            <a:spLocks noChangeArrowheads="1"/>
          </p:cNvSpPr>
          <p:nvPr/>
        </p:nvSpPr>
        <p:spPr bwMode="auto">
          <a:xfrm>
            <a:off x="5428769" y="5312687"/>
            <a:ext cx="3224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湖北军政府旗帜</a:t>
            </a:r>
          </a:p>
        </p:txBody>
      </p: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654" grpId="0"/>
      <p:bldP spid="27659" grpId="0"/>
      <p:bldP spid="276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7A1DBE61-FCBF-4D7B-93FC-13FBE0D9A5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D4BCFC8-8789-4AD3-A34C-A55BD8AAF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00EF48B-BB1E-4D04-8105-41E86F14F790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 bwMode="auto">
          <a:xfrm>
            <a:off x="1085863" y="2307662"/>
            <a:ext cx="6648885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  <a:defRPr sz="2000" b="1">
                <a:latin typeface="汉仪润圆-75W" panose="00020600040101010101" pitchFamily="18" charset="-122"/>
                <a:ea typeface="汉仪润圆-75W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知县大老爷还是原官，不过改称了什么，而且举人老爷也做了什么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这些名目，未庄人都说不明白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官，带兵的也还是先前的老把总。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正传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8" name="PA_图片 8" descr="2005080916515565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528" y="2095467"/>
            <a:ext cx="2684463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90097" y="5016506"/>
            <a:ext cx="644465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革命潜伏着失败的危机</a:t>
            </a: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9F634B58-36B0-4CCB-B63C-092FEC30F5F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C0220361-9312-407C-9241-93C4B6161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  <p:sp>
        <p:nvSpPr>
          <p:cNvPr id="27650" name="PA_矩形 3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64725" y="4112278"/>
            <a:ext cx="5431033" cy="62230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PA_矩形 2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1788" y="5053247"/>
            <a:ext cx="5581650" cy="627062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矩形 14"/>
          <p:cNvSpPr>
            <a:spLocks noChangeArrowheads="1"/>
          </p:cNvSpPr>
          <p:nvPr/>
        </p:nvSpPr>
        <p:spPr bwMode="auto">
          <a:xfrm>
            <a:off x="641788" y="3171265"/>
            <a:ext cx="5581650" cy="623888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文本框 13"/>
          <p:cNvSpPr txBox="1">
            <a:spLocks noChangeArrowheads="1"/>
          </p:cNvSpPr>
          <p:nvPr/>
        </p:nvSpPr>
        <p:spPr bwMode="auto">
          <a:xfrm>
            <a:off x="864038" y="3277628"/>
            <a:ext cx="5599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、抓住有利时机</a:t>
            </a: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四川保路运动</a:t>
            </a:r>
          </a:p>
        </p:txBody>
      </p:sp>
      <p:sp>
        <p:nvSpPr>
          <p:cNvPr id="27659" name="PA_文本框 1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77425" y="4223403"/>
            <a:ext cx="4360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、湖北新军革命首创精神</a:t>
            </a:r>
          </a:p>
        </p:txBody>
      </p:sp>
      <p:sp>
        <p:nvSpPr>
          <p:cNvPr id="27660" name="矩形 1"/>
          <p:cNvSpPr>
            <a:spLocks noChangeArrowheads="1"/>
          </p:cNvSpPr>
          <p:nvPr/>
        </p:nvSpPr>
        <p:spPr bwMode="auto">
          <a:xfrm>
            <a:off x="2938964" y="2001433"/>
            <a:ext cx="6340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武昌起义取得成功的原因？</a:t>
            </a:r>
          </a:p>
        </p:txBody>
      </p:sp>
      <p:sp>
        <p:nvSpPr>
          <p:cNvPr id="27661" name="PA_矩形 1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1788" y="4102739"/>
            <a:ext cx="5581650" cy="62230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2" name="PA_文本框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3075" y="4226564"/>
            <a:ext cx="5599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、共进会、文学社的长期工作</a:t>
            </a:r>
          </a:p>
        </p:txBody>
      </p:sp>
      <p:sp>
        <p:nvSpPr>
          <p:cNvPr id="27663" name="PA_文本框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9088" y="5180247"/>
            <a:ext cx="5607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、民主革命思想的传播，革命武装起义对形势的推动</a:t>
            </a:r>
          </a:p>
        </p:txBody>
      </p:sp>
      <p:sp>
        <p:nvSpPr>
          <p:cNvPr id="27664" name="PA_矩形 2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64725" y="3161770"/>
            <a:ext cx="5431033" cy="62230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PA_文本框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96487" y="3287182"/>
            <a:ext cx="559911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、人民群众的配合</a:t>
            </a:r>
          </a:p>
        </p:txBody>
      </p:sp>
      <p:sp>
        <p:nvSpPr>
          <p:cNvPr id="29" name="PA_矩形 30">
            <a:extLst>
              <a:ext uri="{FF2B5EF4-FFF2-40B4-BE49-F238E27FC236}">
                <a16:creationId xmlns:a16="http://schemas.microsoft.com/office/drawing/2014/main" id="{05098422-11EA-4C88-BE60-897FACC7F6D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64725" y="5053247"/>
            <a:ext cx="5431033" cy="62230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PA_文本框 18">
            <a:extLst>
              <a:ext uri="{FF2B5EF4-FFF2-40B4-BE49-F238E27FC236}">
                <a16:creationId xmlns:a16="http://schemas.microsoft.com/office/drawing/2014/main" id="{30870BBA-CA1F-4483-B315-BE26A55AECFC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77425" y="5164372"/>
            <a:ext cx="4360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XXXXXXXXXXXXXXXXX</a:t>
            </a:r>
            <a:endParaRPr kumimoji="1"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E015E1D-24FB-4A47-9178-DD0170BC15FF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650" grpId="0" animBg="1"/>
      <p:bldP spid="27651" grpId="0" animBg="1"/>
      <p:bldP spid="27655" grpId="0" animBg="1"/>
      <p:bldP spid="27657" grpId="0"/>
      <p:bldP spid="27659" grpId="0"/>
      <p:bldP spid="27660" grpId="0"/>
      <p:bldP spid="27661" grpId="0" animBg="1"/>
      <p:bldP spid="27662" grpId="0"/>
      <p:bldP spid="27663" grpId="0"/>
      <p:bldP spid="27664" grpId="0" animBg="1"/>
      <p:bldP spid="27665" grpId="0"/>
      <p:bldP spid="29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3303640" y="2380654"/>
            <a:ext cx="888836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000" spc="-30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中华民国的成立</a:t>
            </a:r>
          </a:p>
        </p:txBody>
      </p:sp>
    </p:spTree>
    <p:extLst>
      <p:ext uri="{BB962C8B-B14F-4D97-AF65-F5344CB8AC3E}">
        <p14:creationId xmlns:p14="http://schemas.microsoft.com/office/powerpoint/2010/main" val="4220951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7BFFBAC9-A867-4160-A98D-1D33FBE3A8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5B4C84D3-047A-4C38-8A1C-218ACE77C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3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中华民国的成立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7F84052-21DF-42DD-8F82-58BBEAE467C1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 bwMode="auto">
          <a:xfrm>
            <a:off x="7719635" y="2870520"/>
            <a:ext cx="3592800" cy="2666027"/>
            <a:chOff x="5314324" y="2969122"/>
            <a:chExt cx="7130746" cy="240046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>
            <a:xfrm>
              <a:off x="5314324" y="2969122"/>
              <a:ext cx="7130746" cy="2400464"/>
            </a:xfrm>
            <a:prstGeom prst="rect">
              <a:avLst/>
            </a:prstGeom>
            <a:solidFill>
              <a:srgbClr val="181818">
                <a:alpha val="24000"/>
              </a:srgb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18124" y="3332312"/>
              <a:ext cx="5823673" cy="1501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  <a:defRPr/>
              </a:pPr>
              <a:r>
                <a:rPr kumimoji="1"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1912</a:t>
              </a:r>
              <a:r>
                <a:rPr kumimoji="1"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kumimoji="1"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1"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kumimoji="1"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1"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日，孙中山就任中华民国临时大总统</a:t>
              </a:r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7018" y="2289466"/>
            <a:ext cx="2692476" cy="3402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0552" y="2262923"/>
            <a:ext cx="2692476" cy="3398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2B250DC-8BFB-42BE-97D9-B8DF54AAAF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D23777DA-0743-4E2F-998F-DECDEFC2E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3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中华民国的成立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AD84670-9BBA-4E33-84C2-6C07C5D54C64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 bwMode="auto">
          <a:xfrm>
            <a:off x="7364294" y="3641218"/>
            <a:ext cx="37536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kumimoji="1"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6708" y="2316494"/>
            <a:ext cx="5186220" cy="3378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DD2ACE45-7712-469F-8DD1-C3FC76DDA644}"/>
              </a:ext>
            </a:extLst>
          </p:cNvPr>
          <p:cNvGrpSpPr/>
          <p:nvPr/>
        </p:nvGrpSpPr>
        <p:grpSpPr bwMode="auto">
          <a:xfrm>
            <a:off x="7719635" y="2870520"/>
            <a:ext cx="3592800" cy="2666027"/>
            <a:chOff x="5314324" y="2969122"/>
            <a:chExt cx="7130746" cy="240046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2FFD4C7-32EE-4C85-9F96-BF28F15C2F72}"/>
                </a:ext>
              </a:extLst>
            </p:cNvPr>
            <p:cNvSpPr/>
            <p:nvPr/>
          </p:nvSpPr>
          <p:spPr>
            <a:xfrm>
              <a:off x="5314324" y="2969122"/>
              <a:ext cx="7130746" cy="2400464"/>
            </a:xfrm>
            <a:prstGeom prst="rect">
              <a:avLst/>
            </a:prstGeom>
            <a:solidFill>
              <a:srgbClr val="181818">
                <a:alpha val="24000"/>
              </a:srgb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0BD174F-EA2B-4DF9-9CF9-99CD6B5ED06B}"/>
                </a:ext>
              </a:extLst>
            </p:cNvPr>
            <p:cNvSpPr txBox="1"/>
            <p:nvPr/>
          </p:nvSpPr>
          <p:spPr>
            <a:xfrm>
              <a:off x="6318124" y="3332312"/>
              <a:ext cx="5823673" cy="1501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  <a:defRPr/>
              </a:pPr>
              <a:r>
                <a:rPr kumimoji="1"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1912</a:t>
              </a:r>
              <a:r>
                <a:rPr kumimoji="1"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kumimoji="1"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1"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月 中华民国在南京成立（图为参议院成员）</a:t>
              </a: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3239589" y="2380654"/>
            <a:ext cx="895241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0" spc="-30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中华民国临时约法</a:t>
            </a:r>
          </a:p>
        </p:txBody>
      </p:sp>
    </p:spTree>
    <p:extLst>
      <p:ext uri="{BB962C8B-B14F-4D97-AF65-F5344CB8AC3E}">
        <p14:creationId xmlns:p14="http://schemas.microsoft.com/office/powerpoint/2010/main" val="928057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C6B5D84-B849-4625-B79C-056F136DBA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951407" y="1958428"/>
            <a:ext cx="10334903" cy="44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孙中山先生是伟大的民族英雄、伟大的爱国主义者、中国民主革命的伟大先驱。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“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辛亥革命推翻了清王朝统治，结束了统治中国几千年的君主专制制度，传播了民主共和的理念，以巨大的震撼力和深刻的影响力推动了近代中国社会变革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辛亥革命永远是中华民族伟大复兴征程上一座巍然屹立的里程碑！ 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引自胡锦涛在纪念辛亥革命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周年时的讲话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883733" y="279528"/>
            <a:ext cx="24377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ln w="19050"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前言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F4A6481-3E3E-4AB4-969B-9F548F32A4F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7160E620-573C-4464-BCC2-8AD0F4121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3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中华民国的成立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5D32C3A-7639-4D33-8741-5204DFEDA63A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846" name="PA_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34562" y="1856072"/>
            <a:ext cx="677108" cy="41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中华民国临时约法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35847" name="矩形 33"/>
          <p:cNvSpPr>
            <a:spLocks noChangeArrowheads="1"/>
          </p:cNvSpPr>
          <p:nvPr/>
        </p:nvSpPr>
        <p:spPr bwMode="auto">
          <a:xfrm>
            <a:off x="2518901" y="1926632"/>
            <a:ext cx="2575613" cy="100965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主权在民，根本上否定了君主专制</a:t>
            </a:r>
            <a:r>
              <a:rPr kumimoji="1"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36" name="矩形 35"/>
          <p:cNvSpPr/>
          <p:nvPr/>
        </p:nvSpPr>
        <p:spPr bwMode="auto">
          <a:xfrm>
            <a:off x="5094514" y="2082207"/>
            <a:ext cx="6011175" cy="698500"/>
          </a:xfrm>
          <a:prstGeom prst="rect">
            <a:avLst/>
          </a:prstGeom>
          <a:solidFill>
            <a:srgbClr val="181818">
              <a:alpha val="24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、中华民国主权属于国民全体</a:t>
            </a:r>
            <a:endParaRPr kumimoji="1"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矩形 37"/>
          <p:cNvSpPr>
            <a:spLocks noChangeArrowheads="1"/>
          </p:cNvSpPr>
          <p:nvPr/>
        </p:nvSpPr>
        <p:spPr bwMode="auto">
          <a:xfrm>
            <a:off x="2518901" y="3069632"/>
            <a:ext cx="2575613" cy="100965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体现资产阶级民主自由原则</a:t>
            </a:r>
          </a:p>
        </p:txBody>
      </p:sp>
      <p:sp>
        <p:nvSpPr>
          <p:cNvPr id="39" name="矩形 38"/>
          <p:cNvSpPr/>
          <p:nvPr/>
        </p:nvSpPr>
        <p:spPr bwMode="auto">
          <a:xfrm>
            <a:off x="5094514" y="3225207"/>
            <a:ext cx="6011175" cy="698500"/>
          </a:xfrm>
          <a:prstGeom prst="rect">
            <a:avLst/>
          </a:prstGeom>
          <a:solidFill>
            <a:srgbClr val="181818">
              <a:alpha val="24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、关于国民权利的规定</a:t>
            </a:r>
          </a:p>
        </p:txBody>
      </p:sp>
      <p:sp>
        <p:nvSpPr>
          <p:cNvPr id="35851" name="PA_矩形 3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8901" y="4234857"/>
            <a:ext cx="2575613" cy="1009650"/>
          </a:xfrm>
          <a:prstGeom prst="rect">
            <a:avLst/>
          </a:prstGeom>
          <a:solidFill>
            <a:schemeClr val="tx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防止专制独裁，确立民主共和政体</a:t>
            </a:r>
          </a:p>
        </p:txBody>
      </p:sp>
      <p:sp>
        <p:nvSpPr>
          <p:cNvPr id="41" name="PA_矩形 40"/>
          <p:cNvSpPr/>
          <p:nvPr>
            <p:custDataLst>
              <p:tags r:id="rId3"/>
            </p:custDataLst>
          </p:nvPr>
        </p:nvSpPr>
        <p:spPr bwMode="auto">
          <a:xfrm>
            <a:off x="5094514" y="4390432"/>
            <a:ext cx="6011175" cy="698500"/>
          </a:xfrm>
          <a:prstGeom prst="rect">
            <a:avLst/>
          </a:prstGeom>
          <a:solidFill>
            <a:srgbClr val="181818">
              <a:alpha val="24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、防止专制独裁，确立民主共和政体</a:t>
            </a:r>
          </a:p>
        </p:txBody>
      </p:sp>
      <p:sp>
        <p:nvSpPr>
          <p:cNvPr id="35853" name="PA_矩形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78068" y="5555657"/>
            <a:ext cx="852762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意义：是中国第一部资产阶级宪法（性质）。它从法律上宣告了君主专制制度灭亡和民主共和政体确立，成为近代中国民主化进程的一座丰碑。</a:t>
            </a: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846" grpId="0"/>
      <p:bldP spid="35847" grpId="0" animBg="1"/>
      <p:bldP spid="36" grpId="0" animBg="1"/>
      <p:bldP spid="35849" grpId="0" animBg="1"/>
      <p:bldP spid="39" grpId="0" animBg="1"/>
      <p:bldP spid="35851" grpId="0" animBg="1"/>
      <p:bldP spid="41" grpId="0" animBg="1"/>
      <p:bldP spid="358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2847704" y="2380654"/>
            <a:ext cx="940961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0" dirty="0">
                <a:ln w="12700">
                  <a:solidFill>
                    <a:schemeClr val="tx1"/>
                  </a:solidFill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袁世凯窃取胜利果实</a:t>
            </a:r>
          </a:p>
        </p:txBody>
      </p:sp>
    </p:spTree>
    <p:extLst>
      <p:ext uri="{BB962C8B-B14F-4D97-AF65-F5344CB8AC3E}">
        <p14:creationId xmlns:p14="http://schemas.microsoft.com/office/powerpoint/2010/main" val="201339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D51FDB5-2CC0-4AB0-9B24-59B8B88D8A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1AC334C-CF74-48BE-9589-206E5C409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袁世凯窃取胜利果实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B419EA0-99D9-4B3D-9817-20C833F9439D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089" name="AutoShape 3"/>
          <p:cNvSpPr>
            <a:spLocks noChangeAspect="1" noChangeArrowheads="1" noTextEdit="1"/>
          </p:cNvSpPr>
          <p:nvPr/>
        </p:nvSpPr>
        <p:spPr bwMode="auto">
          <a:xfrm>
            <a:off x="5310676" y="3365198"/>
            <a:ext cx="701122" cy="61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6862" y="2207310"/>
            <a:ext cx="2693180" cy="3403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3213" y="2207310"/>
            <a:ext cx="2760665" cy="3429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EFE55C23-1B18-4981-80C6-DF0B93EF84E0}"/>
              </a:ext>
            </a:extLst>
          </p:cNvPr>
          <p:cNvGrpSpPr/>
          <p:nvPr/>
        </p:nvGrpSpPr>
        <p:grpSpPr bwMode="auto">
          <a:xfrm>
            <a:off x="7702338" y="2671130"/>
            <a:ext cx="3592800" cy="2666027"/>
            <a:chOff x="5314324" y="2969122"/>
            <a:chExt cx="7130746" cy="240046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5CCF9DE-17F4-42A1-9E36-3B337FD4BD7C}"/>
                </a:ext>
              </a:extLst>
            </p:cNvPr>
            <p:cNvSpPr/>
            <p:nvPr/>
          </p:nvSpPr>
          <p:spPr>
            <a:xfrm>
              <a:off x="5314324" y="2969122"/>
              <a:ext cx="7130746" cy="2400464"/>
            </a:xfrm>
            <a:prstGeom prst="rect">
              <a:avLst/>
            </a:prstGeom>
            <a:solidFill>
              <a:srgbClr val="181818">
                <a:alpha val="24000"/>
              </a:srgb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0AE6A14-E44E-4E73-BE7F-E8CD6200E0E3}"/>
                </a:ext>
              </a:extLst>
            </p:cNvPr>
            <p:cNvSpPr txBox="1"/>
            <p:nvPr/>
          </p:nvSpPr>
          <p:spPr>
            <a:xfrm>
              <a:off x="5795066" y="3087271"/>
              <a:ext cx="6092616" cy="21833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孙中山被迫对袁世凯妥协退让，表示如果清帝退位，袁世凯赞成共和，可以保举他为临时大总统</a:t>
              </a:r>
              <a:endParaRPr lang="zh-CN" altLang="en-US" sz="2400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851151F-A964-4762-A46E-1ACF3D5192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783BEBC-3560-4780-B58C-A69D2041B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袁世凯窃取胜利果实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26A6771-A856-4E93-8AA6-2DBC15FE03B2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 bwMode="auto">
          <a:xfrm>
            <a:off x="4527234" y="2011679"/>
            <a:ext cx="553998" cy="4039709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清朝最后一个皇帝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宣统</a:t>
            </a:r>
          </a:p>
        </p:txBody>
      </p:sp>
      <p:sp>
        <p:nvSpPr>
          <p:cNvPr id="48140" name="AutoShape 3"/>
          <p:cNvSpPr>
            <a:spLocks noChangeAspect="1" noChangeArrowheads="1" noTextEdit="1"/>
          </p:cNvSpPr>
          <p:nvPr/>
        </p:nvSpPr>
        <p:spPr bwMode="auto">
          <a:xfrm>
            <a:off x="5508646" y="1641164"/>
            <a:ext cx="690410" cy="33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966" name="Picture 10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9206" y="2019629"/>
            <a:ext cx="3003924" cy="3995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7" name="Picture 1033" descr="ZS1185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43" y="1872540"/>
            <a:ext cx="4517773" cy="3350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文本框 25"/>
          <p:cNvSpPr txBox="1"/>
          <p:nvPr/>
        </p:nvSpPr>
        <p:spPr bwMode="auto">
          <a:xfrm>
            <a:off x="5832891" y="5290447"/>
            <a:ext cx="5365667" cy="1206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日清帝下诏退位，统治中国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多年的清王朝终于结束。</a:t>
            </a:r>
          </a:p>
        </p:txBody>
      </p:sp>
      <p:sp>
        <p:nvSpPr>
          <p:cNvPr id="48138" name="AutoShape 3"/>
          <p:cNvSpPr>
            <a:spLocks noChangeAspect="1" noChangeArrowheads="1" noTextEdit="1"/>
          </p:cNvSpPr>
          <p:nvPr/>
        </p:nvSpPr>
        <p:spPr bwMode="auto">
          <a:xfrm>
            <a:off x="5392787" y="3398527"/>
            <a:ext cx="690561" cy="33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32403D4-A728-4C02-82E7-E1F3A2E75C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187A7F73-1C6F-45AE-A73B-D206DC77C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袁世凯窃取胜利果实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E1764B1-C38D-474D-BC10-2CAD84052902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640080" y="1969658"/>
            <a:ext cx="64269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袁世凯窃取革命果实原因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A1ABB4-AB91-4E7A-9ACF-8451C7432F49}"/>
              </a:ext>
            </a:extLst>
          </p:cNvPr>
          <p:cNvSpPr/>
          <p:nvPr/>
        </p:nvSpPr>
        <p:spPr>
          <a:xfrm>
            <a:off x="1571394" y="3098134"/>
            <a:ext cx="9518469" cy="2754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中国是半殖民地半封建社会，资本主义发展不充分</a:t>
            </a:r>
            <a:endParaRPr lang="en-US" altLang="zh-CN" sz="3000" b="1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立宪派和旧官僚的进攻，资产阶级革派的软弱妥协</a:t>
            </a:r>
            <a:endParaRPr lang="en-US" altLang="zh-CN" sz="3000" b="1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袁世凯掌握清政府大权</a:t>
            </a:r>
            <a:endParaRPr lang="en-US" altLang="zh-CN" sz="3000" b="1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帝国主义支持袁世凯</a:t>
            </a: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2847704" y="2380654"/>
            <a:ext cx="94096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000" spc="-15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革命功勋</a:t>
            </a:r>
            <a:r>
              <a:rPr lang="en-US" altLang="zh-CN" sz="10000" spc="-15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10000" spc="-15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局限</a:t>
            </a:r>
          </a:p>
        </p:txBody>
      </p:sp>
    </p:spTree>
    <p:extLst>
      <p:ext uri="{BB962C8B-B14F-4D97-AF65-F5344CB8AC3E}">
        <p14:creationId xmlns:p14="http://schemas.microsoft.com/office/powerpoint/2010/main" val="3306409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5207E83D-C798-4A39-9E01-605523D661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284" name="矩形 17"/>
          <p:cNvSpPr>
            <a:spLocks noChangeArrowheads="1"/>
          </p:cNvSpPr>
          <p:nvPr/>
        </p:nvSpPr>
        <p:spPr bwMode="auto">
          <a:xfrm>
            <a:off x="2555218" y="1839898"/>
            <a:ext cx="7107689" cy="315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社会化法制化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：约法规定中华民国主权属于国民全体，国民享有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等项权利。约法按照立法、行政、司法三权分立的原则构建政治体制。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据人教版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中国近现代史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》(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上册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整理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3" name="矩形 21"/>
          <p:cNvSpPr>
            <a:spLocks noChangeArrowheads="1"/>
          </p:cNvSpPr>
          <p:nvPr/>
        </p:nvSpPr>
        <p:spPr bwMode="auto">
          <a:xfrm>
            <a:off x="3249811" y="5842039"/>
            <a:ext cx="572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辛亥革命对当时中国政治引发哪些变化？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3F93B7-5177-4F19-9231-BF0C9DCB6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革命功勋</a:t>
            </a:r>
            <a:r>
              <a:rPr lang="en-US" altLang="zh-CN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局限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C8F2E8B-A4A3-436E-997D-C32EBCD30E40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449D24A7-7D57-4D6B-BD27-4A37B412ED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223" y="1658668"/>
            <a:ext cx="3767272" cy="24801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4462541-DB7B-4CBF-8C48-075EF05971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96" y="3098135"/>
            <a:ext cx="3767272" cy="2480153"/>
          </a:xfrm>
          <a:prstGeom prst="rect">
            <a:avLst/>
          </a:prstGeom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13432FB1-C57A-443B-8292-52F129B038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FF79F6F-AAA9-4A43-A79D-FE3D8CB23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革命功勋</a:t>
            </a:r>
            <a:r>
              <a:rPr lang="en-US" altLang="zh-CN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局限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7343242-80E4-4F4B-AC20-72830C2339B7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087" name="PA_矩形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85761" y="5851436"/>
            <a:ext cx="745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 以上数据反映了什么变化</a:t>
            </a:r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r>
              <a:rPr lang="en-US" altLang="zh-CN" sz="2400" b="1" dirty="0" err="1">
                <a:latin typeface="隶书" panose="02010509060101010101" pitchFamily="49" charset="-122"/>
                <a:ea typeface="隶书" panose="02010509060101010101" pitchFamily="49" charset="-122"/>
              </a:rPr>
              <a:t>为什么会出现这种变化</a:t>
            </a:r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矩形 17">
            <a:extLst>
              <a:ext uri="{FF2B5EF4-FFF2-40B4-BE49-F238E27FC236}">
                <a16:creationId xmlns:a16="http://schemas.microsoft.com/office/drawing/2014/main" id="{2585EC72-DC4F-463D-8979-93EBE74DB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975" y="1857612"/>
            <a:ext cx="8056175" cy="296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工业经济化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1912—1919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年，中国新建厂矿企业达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多家，投资近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亿元，加上原有扩建新增资本达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亿元以上，相当于革命前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年的投资总额，中国工厂使用的蒸汽动力，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1913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年为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43 448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马力，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1918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年为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82 750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马力，约增加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──严中平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中国近代经济史资料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F098BA9-C233-4669-8ADD-EBC8913F01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223" y="1658668"/>
            <a:ext cx="3767272" cy="248015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3BAEDA6-1057-41EC-AE47-8BDDC66FFB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96" y="3098135"/>
            <a:ext cx="3767272" cy="2480153"/>
          </a:xfrm>
          <a:prstGeom prst="rect">
            <a:avLst/>
          </a:prstGeom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60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46C8A8F7-5361-432D-BD60-C21DDA634E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123FB1AE-2A1E-477D-BBA9-8F9634ADC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革命功勋</a:t>
            </a:r>
            <a:r>
              <a:rPr lang="en-US" altLang="zh-CN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5000" b="1" spc="-15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局限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7A662C0-BFD4-4E9A-B0DD-903E3FBB462A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8380" name="矩形 17"/>
          <p:cNvSpPr>
            <a:spLocks noChangeArrowheads="1"/>
          </p:cNvSpPr>
          <p:nvPr/>
        </p:nvSpPr>
        <p:spPr bwMode="auto">
          <a:xfrm>
            <a:off x="2562103" y="1852555"/>
            <a:ext cx="7097902" cy="321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民主共和的观念逐渐深入人心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3:1915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年，袁世凯公开复辟帝制，遭到全国人民的强烈反对，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天后，被迫取消帝制。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1917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年，军阀张勋拥戴清朝废帝溥仪登基，在全国人民的怒斥声中，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天后复辟丑剧就草草收场。          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据人教版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中国近现代史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》(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上册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整理 </a:t>
            </a:r>
          </a:p>
        </p:txBody>
      </p:sp>
      <p:sp>
        <p:nvSpPr>
          <p:cNvPr id="47111" name="PA_矩形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70386" y="5846288"/>
            <a:ext cx="6683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 材料</a:t>
            </a:r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反映什么现象？为什么会出现这种现象？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BF6667A4-57E5-46D4-BC81-394E1E109E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223" y="1658668"/>
            <a:ext cx="3767272" cy="248015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C96C61A-86B2-4C68-A87E-94460799B7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96" y="3098135"/>
            <a:ext cx="3767272" cy="2480153"/>
          </a:xfrm>
          <a:prstGeom prst="rect">
            <a:avLst/>
          </a:prstGeom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71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1CFA0E8-C49C-4B98-B7F8-DCA546C087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EB76F138-0940-4D9A-969C-495CA230A841}"/>
              </a:ext>
            </a:extLst>
          </p:cNvPr>
          <p:cNvGrpSpPr/>
          <p:nvPr/>
        </p:nvGrpSpPr>
        <p:grpSpPr bwMode="auto">
          <a:xfrm>
            <a:off x="5422899" y="2217738"/>
            <a:ext cx="5832475" cy="3817300"/>
            <a:chOff x="5314324" y="2969122"/>
            <a:chExt cx="7130746" cy="240046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B595578-D105-4B3A-800E-EA302336DB79}"/>
                </a:ext>
              </a:extLst>
            </p:cNvPr>
            <p:cNvSpPr/>
            <p:nvPr/>
          </p:nvSpPr>
          <p:spPr>
            <a:xfrm>
              <a:off x="5314324" y="2969122"/>
              <a:ext cx="7130746" cy="2400464"/>
            </a:xfrm>
            <a:prstGeom prst="rect">
              <a:avLst/>
            </a:prstGeom>
            <a:solidFill>
              <a:srgbClr val="181818">
                <a:alpha val="24000"/>
              </a:srgb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9321398-F263-4B9C-9523-EC615071E222}"/>
                </a:ext>
              </a:extLst>
            </p:cNvPr>
            <p:cNvSpPr txBox="1"/>
            <p:nvPr/>
          </p:nvSpPr>
          <p:spPr>
            <a:xfrm>
              <a:off x="5795066" y="3087271"/>
              <a:ext cx="6092616" cy="2093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辛亥革命的成败得失留给我们的仍旧是不尽的思考！中国人民争取独立民主的道路依然漫长  。孙中山先生所说的同志是谁呢？他们又将为中国的革命作出怎样的努力呢？让我们共同期待今后的学习。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0C6BC62-94B6-4028-AA02-75E3E5E11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000" b="1" dirty="0">
                <a:latin typeface="楷体" panose="02010609060101010101" pitchFamily="49" charset="-122"/>
                <a:ea typeface="楷体" panose="02010609060101010101" pitchFamily="49" charset="-122"/>
              </a:rPr>
              <a:t>后记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34C7BEA-57FF-4610-BCBC-F5CBBB3A4DD6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" name="Picture 4" descr="m68334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72" y="2095509"/>
            <a:ext cx="3384401" cy="406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>
            <a:extLst>
              <a:ext uri="{FF2B5EF4-FFF2-40B4-BE49-F238E27FC236}">
                <a16:creationId xmlns:a16="http://schemas.microsoft.com/office/drawing/2014/main" id="{E85843AB-6F33-4572-AAC3-17F3E7D720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2E56A7-6671-4BDD-AE7E-215BE88317E4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93BBA179-81D3-4DC4-8EDF-7DAB7FE4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733" y="279528"/>
            <a:ext cx="24377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ln w="19050"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</a:p>
        </p:txBody>
      </p:sp>
      <p:sp>
        <p:nvSpPr>
          <p:cNvPr id="7201" name="Line 96"/>
          <p:cNvSpPr>
            <a:spLocks noChangeShapeType="1"/>
          </p:cNvSpPr>
          <p:nvPr/>
        </p:nvSpPr>
        <p:spPr bwMode="auto">
          <a:xfrm>
            <a:off x="1417353" y="2734613"/>
            <a:ext cx="399573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2" name="Text Box 97"/>
          <p:cNvSpPr txBox="1">
            <a:spLocks noChangeArrowheads="1"/>
          </p:cNvSpPr>
          <p:nvPr/>
        </p:nvSpPr>
        <p:spPr bwMode="auto">
          <a:xfrm>
            <a:off x="1415031" y="2122242"/>
            <a:ext cx="36084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sp>
        <p:nvSpPr>
          <p:cNvPr id="44" name="îṣľiḍe"/>
          <p:cNvSpPr txBox="1"/>
          <p:nvPr/>
        </p:nvSpPr>
        <p:spPr>
          <a:xfrm>
            <a:off x="871669" y="2142424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</a:p>
        </p:txBody>
      </p:sp>
      <p:sp>
        <p:nvSpPr>
          <p:cNvPr id="7197" name="Line 96"/>
          <p:cNvSpPr>
            <a:spLocks noChangeShapeType="1"/>
          </p:cNvSpPr>
          <p:nvPr/>
        </p:nvSpPr>
        <p:spPr bwMode="auto">
          <a:xfrm>
            <a:off x="1417354" y="4162282"/>
            <a:ext cx="400326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8" name="Text Box 97"/>
          <p:cNvSpPr txBox="1">
            <a:spLocks noChangeArrowheads="1"/>
          </p:cNvSpPr>
          <p:nvPr/>
        </p:nvSpPr>
        <p:spPr bwMode="auto">
          <a:xfrm>
            <a:off x="1417253" y="3554444"/>
            <a:ext cx="32513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8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武昌起义</a:t>
            </a:r>
          </a:p>
        </p:txBody>
      </p:sp>
      <p:sp>
        <p:nvSpPr>
          <p:cNvPr id="51" name="îṣľiḍe"/>
          <p:cNvSpPr txBox="1"/>
          <p:nvPr/>
        </p:nvSpPr>
        <p:spPr>
          <a:xfrm>
            <a:off x="864446" y="3566758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</a:p>
        </p:txBody>
      </p:sp>
      <p:sp>
        <p:nvSpPr>
          <p:cNvPr id="7193" name="Line 96"/>
          <p:cNvSpPr>
            <a:spLocks noChangeShapeType="1"/>
          </p:cNvSpPr>
          <p:nvPr/>
        </p:nvSpPr>
        <p:spPr bwMode="auto">
          <a:xfrm>
            <a:off x="1410130" y="5596352"/>
            <a:ext cx="4010483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4" name="Text Box 97"/>
          <p:cNvSpPr txBox="1">
            <a:spLocks noChangeArrowheads="1"/>
          </p:cNvSpPr>
          <p:nvPr/>
        </p:nvSpPr>
        <p:spPr bwMode="auto">
          <a:xfrm>
            <a:off x="1427567" y="4982264"/>
            <a:ext cx="33021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8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中华民国成立</a:t>
            </a:r>
          </a:p>
        </p:txBody>
      </p:sp>
      <p:sp>
        <p:nvSpPr>
          <p:cNvPr id="57" name="îṣľiḍe"/>
          <p:cNvSpPr txBox="1"/>
          <p:nvPr/>
        </p:nvSpPr>
        <p:spPr>
          <a:xfrm>
            <a:off x="870500" y="5020012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</a:p>
        </p:txBody>
      </p:sp>
      <p:sp>
        <p:nvSpPr>
          <p:cNvPr id="7191" name="Text Box 97"/>
          <p:cNvSpPr txBox="1">
            <a:spLocks noChangeArrowheads="1"/>
          </p:cNvSpPr>
          <p:nvPr/>
        </p:nvSpPr>
        <p:spPr bwMode="auto">
          <a:xfrm>
            <a:off x="7163841" y="2124606"/>
            <a:ext cx="49017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8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中华民国临时约法</a:t>
            </a:r>
          </a:p>
        </p:txBody>
      </p:sp>
      <p:sp>
        <p:nvSpPr>
          <p:cNvPr id="61" name="îṣľiḍe"/>
          <p:cNvSpPr txBox="1"/>
          <p:nvPr/>
        </p:nvSpPr>
        <p:spPr>
          <a:xfrm>
            <a:off x="6618061" y="2133842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</a:p>
        </p:txBody>
      </p:sp>
      <p:sp>
        <p:nvSpPr>
          <p:cNvPr id="7185" name="Text Box 97"/>
          <p:cNvSpPr txBox="1">
            <a:spLocks noChangeArrowheads="1"/>
          </p:cNvSpPr>
          <p:nvPr/>
        </p:nvSpPr>
        <p:spPr bwMode="auto">
          <a:xfrm>
            <a:off x="7158758" y="3565970"/>
            <a:ext cx="52183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8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袁世凯窃取革命胜利果</a:t>
            </a:r>
          </a:p>
        </p:txBody>
      </p:sp>
      <p:sp>
        <p:nvSpPr>
          <p:cNvPr id="65" name="îṣľiḍe"/>
          <p:cNvSpPr txBox="1"/>
          <p:nvPr/>
        </p:nvSpPr>
        <p:spPr>
          <a:xfrm>
            <a:off x="6627765" y="3570948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05</a:t>
            </a:r>
          </a:p>
        </p:txBody>
      </p:sp>
      <p:sp>
        <p:nvSpPr>
          <p:cNvPr id="7181" name="Text Box 97"/>
          <p:cNvSpPr txBox="1">
            <a:spLocks noChangeArrowheads="1"/>
          </p:cNvSpPr>
          <p:nvPr/>
        </p:nvSpPr>
        <p:spPr bwMode="auto">
          <a:xfrm>
            <a:off x="7166152" y="5005260"/>
            <a:ext cx="44546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8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革命的功绩</a:t>
            </a:r>
            <a:r>
              <a:rPr lang="en-US" altLang="zh-CN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局限</a:t>
            </a:r>
          </a:p>
        </p:txBody>
      </p:sp>
      <p:sp>
        <p:nvSpPr>
          <p:cNvPr id="69" name="îṣľiḍe"/>
          <p:cNvSpPr txBox="1"/>
          <p:nvPr/>
        </p:nvSpPr>
        <p:spPr>
          <a:xfrm>
            <a:off x="6627430" y="5013361"/>
            <a:ext cx="531328" cy="573398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06</a:t>
            </a:r>
          </a:p>
        </p:txBody>
      </p:sp>
      <p:sp>
        <p:nvSpPr>
          <p:cNvPr id="77" name="Line 96">
            <a:extLst>
              <a:ext uri="{FF2B5EF4-FFF2-40B4-BE49-F238E27FC236}">
                <a16:creationId xmlns:a16="http://schemas.microsoft.com/office/drawing/2014/main" id="{93717183-FD47-42C4-B9BB-42E47C8CF962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460" y="5607982"/>
            <a:ext cx="4010483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Line 96">
            <a:extLst>
              <a:ext uri="{FF2B5EF4-FFF2-40B4-BE49-F238E27FC236}">
                <a16:creationId xmlns:a16="http://schemas.microsoft.com/office/drawing/2014/main" id="{CE3A6AF3-C002-42C2-A75B-33B6EBD2CA91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460" y="4162282"/>
            <a:ext cx="4010483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96">
            <a:extLst>
              <a:ext uri="{FF2B5EF4-FFF2-40B4-BE49-F238E27FC236}">
                <a16:creationId xmlns:a16="http://schemas.microsoft.com/office/drawing/2014/main" id="{201B16EE-9D88-47DD-86EE-3BBC92AD75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0608" y="2723660"/>
            <a:ext cx="4010483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7201" grpId="0" animBg="1"/>
      <p:bldP spid="7202" grpId="0"/>
      <p:bldP spid="44" grpId="0"/>
      <p:bldP spid="7197" grpId="0" animBg="1"/>
      <p:bldP spid="7198" grpId="0"/>
      <p:bldP spid="51" grpId="0"/>
      <p:bldP spid="7193" grpId="0" animBg="1"/>
      <p:bldP spid="7194" grpId="0"/>
      <p:bldP spid="57" grpId="0"/>
      <p:bldP spid="7191" grpId="0"/>
      <p:bldP spid="61" grpId="0"/>
      <p:bldP spid="7185" grpId="0"/>
      <p:bldP spid="65" grpId="0"/>
      <p:bldP spid="7181" grpId="0"/>
      <p:bldP spid="69" grpId="0"/>
      <p:bldP spid="77" grpId="0" animBg="1"/>
      <p:bldP spid="78" grpId="0" animBg="1"/>
      <p:bldP spid="7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781C018-9C60-46AA-BB80-DD9D0E474E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A8C817-D14D-4AF9-83E1-C7CF813019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488" y="927502"/>
            <a:ext cx="8571719" cy="3584759"/>
          </a:xfrm>
          <a:prstGeom prst="rect">
            <a:avLst/>
          </a:prstGeom>
        </p:spPr>
      </p:pic>
      <p:pic>
        <p:nvPicPr>
          <p:cNvPr id="17" name="背景音乐 - 非常大气紧张激烈的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98095" y="-334297"/>
            <a:ext cx="609600" cy="60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5396338-B70B-4178-8AA9-4B738313F9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042" y="3429000"/>
            <a:ext cx="5596613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41735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B7383DB-3E60-4502-8783-133B2C7C02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r="72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3303640" y="2380654"/>
            <a:ext cx="847540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7200" b="1">
                <a:ln w="1905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000" dirty="0">
                <a:ln w="12700">
                  <a:solidFill>
                    <a:schemeClr val="tx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72C1FE5E-FE37-431E-812B-65D813EF668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sp>
        <p:nvSpPr>
          <p:cNvPr id="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24748" y="2167880"/>
            <a:ext cx="43580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读诗观图，感悟一个世纪前的中国。</a:t>
            </a:r>
          </a:p>
        </p:txBody>
      </p:sp>
      <p:sp>
        <p:nvSpPr>
          <p:cNvPr id="3" name="PA_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26238" y="2750489"/>
            <a:ext cx="278046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猛回头，祖国鼾眠如故。</a:t>
            </a:r>
            <a:b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外侮侵陵，内容腐败，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没个英雄作主。</a:t>
            </a:r>
            <a:b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天乎太瞽（</a:t>
            </a:r>
            <a:r>
              <a:rPr kumimoji="1"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gǔ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 ！</a:t>
            </a:r>
            <a:b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看如此江山，忍归胡虏？</a:t>
            </a:r>
            <a:b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豆剖瓜分，都为吾故土。</a:t>
            </a:r>
            <a:endParaRPr kumimoji="1"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秋瑾</a:t>
            </a:r>
            <a:r>
              <a: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如此江山</a:t>
            </a:r>
            <a:r>
              <a: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" name="PA_图片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5"/>
          <a:stretch/>
        </p:blipFill>
        <p:spPr bwMode="auto">
          <a:xfrm>
            <a:off x="7865121" y="1914526"/>
            <a:ext cx="2966194" cy="4094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PA_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02396" y="5583610"/>
            <a:ext cx="6436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思考：诗歌反映一个世纪前的中国怎样的局面？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89071A5-18D3-4D88-9C50-2C5C715F341C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9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19E37AEE-8AC1-4A00-87F6-6DB914D05F5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B3597A9-2EE6-44A3-8F8F-AF56EB813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F1F43E2-E6F7-4024-8162-7988433E35E2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5" name="PA_图片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7406" y="2271484"/>
            <a:ext cx="2973388" cy="238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PA_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80912" y="5026460"/>
            <a:ext cx="7005637" cy="48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世纪末列强形成共同宰割中国的局面</a:t>
            </a:r>
          </a:p>
        </p:txBody>
      </p:sp>
      <p:pic>
        <p:nvPicPr>
          <p:cNvPr id="20" name="PA_图片 6" descr="bglj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215" y="2295494"/>
            <a:ext cx="3432175" cy="238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A_图片 8">
            <a:hlinkClick r:id="rId13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3021" y="2295494"/>
            <a:ext cx="3432175" cy="238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PA_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80912" y="5627974"/>
            <a:ext cx="4321344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1900</a:t>
            </a:r>
            <a:r>
              <a:rPr lang="zh-CN" altLang="en-US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年八国联军侵华</a:t>
            </a:r>
          </a:p>
        </p:txBody>
      </p:sp>
      <p:sp>
        <p:nvSpPr>
          <p:cNvPr id="23" name="PA_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02256" y="5624888"/>
            <a:ext cx="467969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1901</a:t>
            </a:r>
            <a:r>
              <a:rPr lang="zh-CN" altLang="en-US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辛丑条约</a:t>
            </a:r>
            <a:r>
              <a:rPr lang="en-US" altLang="zh-CN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n w="12700"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签订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" grpId="0"/>
      <p:bldP spid="22" grpId="0"/>
      <p:bldP spid="22" grpId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8EFB7829-D6E8-4D9F-B8CB-80C69BF0B4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298" name="PA_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0873" y="1666579"/>
            <a:ext cx="5502688" cy="232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029064" y="3824882"/>
            <a:ext cx="81264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、社会背景：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世纪末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世纪初，中华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民族危机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空前严重，清政府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反动卖国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的本质暴露无疑。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445336" y="2261642"/>
            <a:ext cx="2986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学习主题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029064" y="4945657"/>
            <a:ext cx="81264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、物质基础：</a:t>
            </a:r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世纪初，民族资本主义有了较迅速的发展；清政府推行的“新政”和“预备立宪”，在客观上为资产阶级民主革命准备了一些条件。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C5E6691-BE03-4E1D-9DED-A1992F251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0B02000-1942-401A-913F-2DBB949F682B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0B99F31-5E85-45ED-96C8-352574AC33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1FAEFF0-C8F2-45FF-A753-8F2F739CF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A5AF8EB-45AD-4E73-BF06-58343926C080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486354" y="3852472"/>
            <a:ext cx="156966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500" b="1" dirty="0">
                <a:ln w="12700"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兴中会</a:t>
            </a:r>
          </a:p>
        </p:txBody>
      </p:sp>
      <p:sp>
        <p:nvSpPr>
          <p:cNvPr id="17414" name="文本框 14"/>
          <p:cNvSpPr txBox="1">
            <a:spLocks noChangeArrowheads="1"/>
          </p:cNvSpPr>
          <p:nvPr/>
        </p:nvSpPr>
        <p:spPr bwMode="auto">
          <a:xfrm>
            <a:off x="725967" y="2936628"/>
            <a:ext cx="6497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6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中国第一个资产阶级革命团体</a:t>
            </a:r>
          </a:p>
        </p:txBody>
      </p:sp>
      <p:sp>
        <p:nvSpPr>
          <p:cNvPr id="14351" name="文本框 19"/>
          <p:cNvSpPr txBox="1">
            <a:spLocks noChangeArrowheads="1"/>
          </p:cNvSpPr>
          <p:nvPr/>
        </p:nvSpPr>
        <p:spPr bwMode="auto">
          <a:xfrm>
            <a:off x="1034302" y="4860774"/>
            <a:ext cx="5311947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600" b="1">
                <a:ln w="12700"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5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500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年在檀香山成立</a:t>
            </a:r>
          </a:p>
        </p:txBody>
      </p:sp>
      <p:pic>
        <p:nvPicPr>
          <p:cNvPr id="23" name="PA_图片 3" descr="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00" y="2397412"/>
            <a:ext cx="2684462" cy="3213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A_图片 4" descr="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300" y="2397412"/>
            <a:ext cx="2552700" cy="320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17414" grpId="0"/>
      <p:bldP spid="143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650D8780-8242-405F-9C68-C7C8978E6F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3B13EDE-F756-466A-A6A7-4C1CBFBC5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652" y="564848"/>
            <a:ext cx="85446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000" b="1" dirty="0">
                <a:ln w="1270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辛亥革命背景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E331991-6FAC-41CC-981B-E8CE70819F4E}"/>
              </a:ext>
            </a:extLst>
          </p:cNvPr>
          <p:cNvCxnSpPr>
            <a:cxnSpLocks/>
          </p:cNvCxnSpPr>
          <p:nvPr/>
        </p:nvCxnSpPr>
        <p:spPr>
          <a:xfrm>
            <a:off x="755463" y="1549067"/>
            <a:ext cx="1079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1" name="PA_图片 4" descr="NewsMedia_206534">
            <a:hlinkClick r:id="rId9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68" y="3148310"/>
            <a:ext cx="2725737" cy="2592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A_图片 5" descr="NewsMedia_178593">
            <a:hlinkClick r:id="rId11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088" y="3176866"/>
            <a:ext cx="2976703" cy="2592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727468" y="2101430"/>
            <a:ext cx="441637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民主革命思想广泛传播</a:t>
            </a:r>
          </a:p>
        </p:txBody>
      </p:sp>
      <p:pic>
        <p:nvPicPr>
          <p:cNvPr id="25" name="PA_图片 3">
            <a:hlinkClick r:id="rId13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4999" y="3165773"/>
            <a:ext cx="3701630" cy="2603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PA_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09315" y="2101430"/>
            <a:ext cx="681299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陈天华著</a:t>
            </a:r>
            <a:r>
              <a:rPr kumimoji="1"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猛回头</a:t>
            </a:r>
            <a:r>
              <a:rPr kumimoji="1"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警世钟</a:t>
            </a:r>
            <a:r>
              <a:rPr kumimoji="1"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970</Words>
  <Application>Microsoft Office PowerPoint</Application>
  <PresentationFormat>宽屏</PresentationFormat>
  <Paragraphs>150</Paragraphs>
  <Slides>30</Slides>
  <Notes>30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Lato Hairline</vt:lpstr>
      <vt:lpstr>Lato Light</vt:lpstr>
      <vt:lpstr>Lato Regular</vt:lpstr>
      <vt:lpstr>楷体</vt:lpstr>
      <vt:lpstr>隶书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www.33ppt.com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寂寞</dc:title>
  <dc:creator>寂寞</dc:creator>
  <cp:lastModifiedBy>Administrator</cp:lastModifiedBy>
  <cp:revision>72</cp:revision>
  <dcterms:created xsi:type="dcterms:W3CDTF">2016-09-11T05:43:00Z</dcterms:created>
  <dcterms:modified xsi:type="dcterms:W3CDTF">2019-03-27T12:29:02Z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