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1" r:id="rId1"/>
    <p:sldMasterId id="2147483689" r:id="rId2"/>
  </p:sldMasterIdLst>
  <p:sldIdLst>
    <p:sldId id="257" r:id="rId3"/>
    <p:sldId id="259" r:id="rId4"/>
    <p:sldId id="266" r:id="rId5"/>
    <p:sldId id="272" r:id="rId6"/>
    <p:sldId id="273" r:id="rId7"/>
    <p:sldId id="267" r:id="rId8"/>
    <p:sldId id="261" r:id="rId9"/>
    <p:sldId id="268" r:id="rId10"/>
    <p:sldId id="262" r:id="rId11"/>
    <p:sldId id="269" r:id="rId12"/>
    <p:sldId id="263" r:id="rId13"/>
    <p:sldId id="270" r:id="rId14"/>
    <p:sldId id="264" r:id="rId15"/>
    <p:sldId id="271" r:id="rId16"/>
    <p:sldId id="265" r:id="rId17"/>
    <p:sldId id="274" r:id="rId18"/>
  </p:sldIdLst>
  <p:sldSz cx="12192000" cy="6858000"/>
  <p:notesSz cx="6858000" cy="9144000"/>
  <p:embeddedFontLst>
    <p:embeddedFont>
      <p:font typeface="Century Gothic" pitchFamily="34" charset="0"/>
      <p:regular r:id="rId19"/>
      <p:bold r:id="rId20"/>
      <p:italic r:id="rId21"/>
      <p:boldItalic r:id="rId22"/>
    </p:embeddedFont>
    <p:embeddedFont>
      <p:font typeface="方正华隶简体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华文行楷" pitchFamily="2" charset="-122"/>
      <p:regular r:id="rId26"/>
    </p:embeddedFont>
    <p:embeddedFont>
      <p:font typeface="黑体" pitchFamily="49" charset="-122"/>
      <p:regular r:id="rId27"/>
    </p:embeddedFont>
    <p:embeddedFont>
      <p:font typeface="Wingdings 3" pitchFamily="18" charset="2"/>
      <p:regular r:id="rId2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000000"/>
    <a:srgbClr val="7F7F7F"/>
    <a:srgbClr val="0D0D0D"/>
    <a:srgbClr val="7E7C7C"/>
    <a:srgbClr val="404040"/>
    <a:srgbClr val="3E3E3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02488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31962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55068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612609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7837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796450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20312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04882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12935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21091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735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505115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27232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15930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21573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86455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52446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77321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23305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12652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8532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ACD433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ACD433"/>
                </a:solidFill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99965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910194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29455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6289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91229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35906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7208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90276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51171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27199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89243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75620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15832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552911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10/13/2015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46242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microsoft.com/office/2007/relationships/hdphoto" Target="../media/hdphoto5.wdp"/><Relationship Id="rId18" Type="http://schemas.openxmlformats.org/officeDocument/2006/relationships/image" Target="../media/image35.jpeg"/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12" Type="http://schemas.openxmlformats.org/officeDocument/2006/relationships/image" Target="../media/image32.jpeg"/><Relationship Id="rId17" Type="http://schemas.microsoft.com/office/2007/relationships/hdphoto" Target="../media/hdphoto7.wdp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34.jpeg"/><Relationship Id="rId1" Type="http://schemas.openxmlformats.org/officeDocument/2006/relationships/tags" Target="../tags/tag8.xml"/><Relationship Id="rId6" Type="http://schemas.openxmlformats.org/officeDocument/2006/relationships/image" Target="../media/image29.jpe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31.jpeg"/><Relationship Id="rId4" Type="http://schemas.openxmlformats.org/officeDocument/2006/relationships/image" Target="../media/image28.jpeg"/><Relationship Id="rId9" Type="http://schemas.microsoft.com/office/2007/relationships/hdphoto" Target="../media/hdphoto3.wdp"/><Relationship Id="rId1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0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5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jpeg"/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img2.huanqiu.com/attachment2010/2012/0503/201205030942357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85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blipFill dpi="0" rotWithShape="1">
            <a:blip r:embed="rId4">
              <a:alphaModFix amt="85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195999" y="1651505"/>
            <a:ext cx="1800000" cy="1800000"/>
          </a:xfrm>
          <a:prstGeom prst="ellipse">
            <a:avLst/>
          </a:prstGeom>
          <a:solidFill>
            <a:srgbClr val="3E3E3E"/>
          </a:solidFill>
          <a:ln>
            <a:noFill/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方正华隶简体" panose="03000509000000000000" pitchFamily="65" charset="-122"/>
                <a:ea typeface="方正华隶简体" panose="03000509000000000000" pitchFamily="65" charset="-122"/>
              </a:rPr>
              <a:t>公共演讲</a:t>
            </a:r>
            <a:endParaRPr lang="zh-CN" altLang="en-US" sz="4000" dirty="0"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215999" y="3571491"/>
            <a:ext cx="5760000" cy="488731"/>
          </a:xfrm>
          <a:prstGeom prst="roundRect">
            <a:avLst/>
          </a:prstGeom>
          <a:solidFill>
            <a:srgbClr val="3E3E3E">
              <a:alpha val="70000"/>
            </a:srgbClr>
          </a:solidFill>
          <a:ln>
            <a:noFill/>
          </a:ln>
          <a:effectLst>
            <a:glow rad="63500">
              <a:schemeClr val="tx1">
                <a:alpha val="3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方正华隶简体" panose="03000509000000000000" pitchFamily="65" charset="-122"/>
                <a:ea typeface="方正华隶简体" panose="03000509000000000000" pitchFamily="65" charset="-122"/>
              </a:rPr>
              <a:t>演讲交流七大要素</a:t>
            </a:r>
            <a:endParaRPr lang="zh-CN" altLang="en-US" sz="2000" dirty="0"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59578" y="4476970"/>
            <a:ext cx="248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竖锯先生出品</a:t>
            </a:r>
            <a:endParaRPr lang="zh-CN" altLang="en-US" dirty="0"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80721" y="4648936"/>
            <a:ext cx="1800000" cy="72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8327" y="4638336"/>
            <a:ext cx="1800000" cy="72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64351" y="3404831"/>
            <a:ext cx="1440001" cy="1440000"/>
            <a:chOff x="364351" y="4662131"/>
            <a:chExt cx="1440001" cy="1440000"/>
          </a:xfrm>
        </p:grpSpPr>
        <p:sp>
          <p:nvSpPr>
            <p:cNvPr id="55" name="椭圆 54"/>
            <p:cNvSpPr/>
            <p:nvPr/>
          </p:nvSpPr>
          <p:spPr>
            <a:xfrm>
              <a:off x="364352" y="4662131"/>
              <a:ext cx="1440000" cy="1440000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64351" y="5197465"/>
              <a:ext cx="1439999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演讲者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727537" y="3404831"/>
            <a:ext cx="1440000" cy="1440000"/>
            <a:chOff x="8727537" y="4662131"/>
            <a:chExt cx="1440000" cy="1440000"/>
          </a:xfrm>
        </p:grpSpPr>
        <p:sp>
          <p:nvSpPr>
            <p:cNvPr id="58" name="椭圆 57"/>
            <p:cNvSpPr/>
            <p:nvPr/>
          </p:nvSpPr>
          <p:spPr>
            <a:xfrm>
              <a:off x="8727537" y="4662131"/>
              <a:ext cx="1440000" cy="1440000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727537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干扰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036989" y="3404831"/>
            <a:ext cx="1440000" cy="1440000"/>
            <a:chOff x="2036989" y="4662131"/>
            <a:chExt cx="1440000" cy="1440000"/>
          </a:xfrm>
        </p:grpSpPr>
        <p:sp>
          <p:nvSpPr>
            <p:cNvPr id="61" name="椭圆 60"/>
            <p:cNvSpPr/>
            <p:nvPr/>
          </p:nvSpPr>
          <p:spPr>
            <a:xfrm>
              <a:off x="2036989" y="4662131"/>
              <a:ext cx="1440000" cy="1440000"/>
            </a:xfrm>
            <a:prstGeom prst="ellipse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036989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400176" y="3404831"/>
            <a:ext cx="1440000" cy="1440000"/>
            <a:chOff x="10400176" y="4662131"/>
            <a:chExt cx="1440000" cy="1440000"/>
          </a:xfrm>
        </p:grpSpPr>
        <p:sp>
          <p:nvSpPr>
            <p:cNvPr id="64" name="椭圆 63"/>
            <p:cNvSpPr/>
            <p:nvPr/>
          </p:nvSpPr>
          <p:spPr>
            <a:xfrm>
              <a:off x="10400176" y="4662131"/>
              <a:ext cx="1440000" cy="1440000"/>
            </a:xfrm>
            <a:prstGeom prst="ellipse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0400176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场合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054900" y="3404831"/>
            <a:ext cx="1440000" cy="1440000"/>
            <a:chOff x="7054900" y="4662131"/>
            <a:chExt cx="1440000" cy="1440000"/>
          </a:xfrm>
        </p:grpSpPr>
        <p:sp>
          <p:nvSpPr>
            <p:cNvPr id="67" name="椭圆 66"/>
            <p:cNvSpPr/>
            <p:nvPr/>
          </p:nvSpPr>
          <p:spPr>
            <a:xfrm>
              <a:off x="7054900" y="4662131"/>
              <a:ext cx="1440000" cy="1440000"/>
            </a:xfrm>
            <a:prstGeom prst="ellipse">
              <a:avLst/>
            </a:prstGeom>
            <a:blipFill dpi="0" rotWithShape="1">
              <a:blip r:embed="rId9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054900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反馈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382263" y="3404831"/>
            <a:ext cx="1440000" cy="1440000"/>
            <a:chOff x="5382263" y="4662131"/>
            <a:chExt cx="1440000" cy="1440000"/>
          </a:xfrm>
        </p:grpSpPr>
        <p:sp>
          <p:nvSpPr>
            <p:cNvPr id="70" name="椭圆 69"/>
            <p:cNvSpPr/>
            <p:nvPr/>
          </p:nvSpPr>
          <p:spPr>
            <a:xfrm>
              <a:off x="5382263" y="4662131"/>
              <a:ext cx="1440000" cy="1440000"/>
            </a:xfrm>
            <a:prstGeom prst="ellipse">
              <a:avLst/>
            </a:prstGeom>
            <a:blipFill dpi="0" rotWithShape="1">
              <a:blip r:embed="rId10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382263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听众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709626" y="3404831"/>
            <a:ext cx="1440000" cy="1440000"/>
            <a:chOff x="3709626" y="4662131"/>
            <a:chExt cx="1440000" cy="1440000"/>
          </a:xfrm>
        </p:grpSpPr>
        <p:sp>
          <p:nvSpPr>
            <p:cNvPr id="73" name="椭圆 72"/>
            <p:cNvSpPr/>
            <p:nvPr/>
          </p:nvSpPr>
          <p:spPr>
            <a:xfrm>
              <a:off x="3709626" y="4662131"/>
              <a:ext cx="1440000" cy="1440000"/>
            </a:xfrm>
            <a:prstGeom prst="ellipse">
              <a:avLst/>
            </a:prstGeom>
            <a:blipFill dpi="0" rotWithShape="1">
              <a:blip r:embed="rId11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709626" y="5197465"/>
              <a:ext cx="1440000" cy="369332"/>
            </a:xfrm>
            <a:prstGeom prst="rect">
              <a:avLst/>
            </a:prstGeom>
            <a:solidFill>
              <a:srgbClr val="404040">
                <a:alpha val="6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渠道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76" name="椭圆 75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036989" y="3397871"/>
            <a:ext cx="1440000" cy="1440000"/>
            <a:chOff x="1672637" y="-1803373"/>
            <a:chExt cx="1440000" cy="1440000"/>
          </a:xfrm>
        </p:grpSpPr>
        <p:sp>
          <p:nvSpPr>
            <p:cNvPr id="79" name="椭圆 78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82" name="椭圆 81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11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85" name="椭圆 84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10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88" name="椭圆 87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9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91" name="椭圆 90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94" name="椭圆 93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21934703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23823"/>
    </mc:Choice>
    <mc:Fallback>
      <p:transition advTm="238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 -0.5747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2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85185E-6 L -1.04167E-6 -0.2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48148E-6 L 2.08333E-6 -0.2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-8.33333E-7 -0.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00"/>
                            </p:stCondLst>
                            <p:childTnLst>
                              <p:par>
                                <p:cTn id="6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400"/>
                            </p:stCondLst>
                            <p:childTnLst>
                              <p:par>
                                <p:cTn id="7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00"/>
                            </p:stCondLst>
                            <p:childTnLst>
                              <p:par>
                                <p:cTn id="7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800"/>
                            </p:stCondLst>
                            <p:childTnLst>
                              <p:par>
                                <p:cTn id="9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"/>
                            </p:stCondLst>
                            <p:childTnLst>
                              <p:par>
                                <p:cTn id="1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8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8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400"/>
                            </p:stCondLst>
                            <p:childTnLst>
                              <p:par>
                                <p:cTn id="1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8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8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8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800"/>
                            </p:stCondLst>
                            <p:childTnLst>
                              <p:par>
                                <p:cTn id="1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8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8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500" fill="hold"/>
                                        <p:tgtEl>
                                          <p:spTgt spid="7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" dur="500" fill="hold"/>
                                        <p:tgtEl>
                                          <p:spTgt spid="8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500" fill="hold"/>
                                        <p:tgtEl>
                                          <p:spTgt spid="8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8" dur="500" fill="hold"/>
                                        <p:tgtEl>
                                          <p:spTgt spid="8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500" fill="hold"/>
                                        <p:tgtEl>
                                          <p:spTgt spid="9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2" dur="500" fill="hold"/>
                                        <p:tgtEl>
                                          <p:spTgt spid="9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6" grpId="2" animBg="1"/>
      <p:bldP spid="7" grpId="0" animBg="1"/>
      <p:bldP spid="7" grpId="1" animBg="1"/>
      <p:bldP spid="11" grpId="0"/>
      <p:bldP spid="11" grpId="1"/>
      <p:bldP spid="14" grpId="0" animBg="1"/>
      <p:bldP spid="14" grpId="1" animBg="1"/>
      <p:bldP spid="8" grpId="0" animBg="1"/>
      <p:bldP spid="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215077"/>
            <a:chOff x="2874588" y="1838046"/>
            <a:chExt cx="5760000" cy="1215077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618615" y="2683791"/>
              <a:ext cx="2485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竖锯先生出品</a:t>
              </a:r>
              <a:endParaRPr lang="zh-CN" altLang="en-US" dirty="0"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259297910"/>
      </p:ext>
    </p:extLst>
  </p:cSld>
  <p:clrMapOvr>
    <a:masterClrMapping/>
  </p:clrMapOvr>
  <p:transition spd="slow" advTm="101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59822" y="1241943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反馈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Feedback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0766" y="706609"/>
            <a:ext cx="1440000" cy="1440000"/>
            <a:chOff x="6690548" y="-1803373"/>
            <a:chExt cx="1440000" cy="1440000"/>
          </a:xfrm>
        </p:grpSpPr>
        <p:sp>
          <p:nvSpPr>
            <p:cNvPr id="9" name="椭圆 8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357583" y="2204749"/>
            <a:ext cx="2850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华康俪金黑W8(P)" pitchFamily="34" charset="-122"/>
                <a:ea typeface="华康俪金黑W8(P)" pitchFamily="34" charset="-122"/>
              </a:rPr>
              <a:t>身体前倾</a:t>
            </a:r>
            <a:endParaRPr lang="zh-CN" altLang="en-US" sz="36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9987" y="4524549"/>
            <a:ext cx="1640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华康俪金黑W8(P)" pitchFamily="34" charset="-122"/>
                <a:ea typeface="华康俪金黑W8(P)" pitchFamily="34" charset="-122"/>
              </a:rPr>
              <a:t>鼓掌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23881" y="2663911"/>
            <a:ext cx="2079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华康俪金黑W8(P)" pitchFamily="34" charset="-122"/>
                <a:ea typeface="华康俪金黑W8(P)" pitchFamily="34" charset="-122"/>
              </a:rPr>
              <a:t>大笑</a:t>
            </a:r>
            <a:endParaRPr lang="zh-CN" altLang="en-US" sz="40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6144" y="4062884"/>
            <a:ext cx="23667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华康俪金黑W8(P)" pitchFamily="34" charset="-122"/>
                <a:ea typeface="华康俪金黑W8(P)" pitchFamily="34" charset="-122"/>
              </a:rPr>
              <a:t>抖腿</a:t>
            </a:r>
            <a:endParaRPr lang="zh-CN" altLang="en-US" sz="54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70044" y="3788000"/>
            <a:ext cx="3119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华康俪金黑W8(P)" pitchFamily="34" charset="-122"/>
                <a:ea typeface="华康俪金黑W8(P)" pitchFamily="34" charset="-122"/>
              </a:rPr>
              <a:t>不时地看表</a:t>
            </a:r>
            <a:endParaRPr lang="zh-CN" altLang="en-US" sz="24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0429" y="2753227"/>
            <a:ext cx="42717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latin typeface="华康俪金黑W8(P)" pitchFamily="34" charset="-122"/>
                <a:ea typeface="华康俪金黑W8(P)" pitchFamily="34" charset="-122"/>
              </a:rPr>
              <a:t>反馈</a:t>
            </a:r>
            <a:endParaRPr lang="zh-CN" altLang="en-US" sz="96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5796" y="3160379"/>
            <a:ext cx="208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康俪金黑W8(P)" pitchFamily="34" charset="-122"/>
                <a:ea typeface="华康俪金黑W8(P)" pitchFamily="34" charset="-122"/>
              </a:rPr>
              <a:t>提问</a:t>
            </a:r>
            <a:endParaRPr lang="zh-CN" altLang="en-US" sz="32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54889" y="2014859"/>
            <a:ext cx="237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latin typeface="华康俪金黑W8(P)" pitchFamily="34" charset="-122"/>
                <a:ea typeface="华康俪金黑W8(P)" pitchFamily="34" charset="-122"/>
              </a:defRPr>
            </a:lvl1pPr>
          </a:lstStyle>
          <a:p>
            <a:r>
              <a:rPr lang="zh-CN" altLang="en-US" dirty="0"/>
              <a:t>变换两腿姿势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0981" y="4548221"/>
            <a:ext cx="1428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latin typeface="华康俪金黑W8(P)" pitchFamily="34" charset="-122"/>
                <a:ea typeface="华康俪金黑W8(P)" pitchFamily="34" charset="-122"/>
              </a:defRPr>
            </a:lvl1pPr>
          </a:lstStyle>
          <a:p>
            <a:r>
              <a:rPr lang="zh-CN" altLang="en-US" dirty="0"/>
              <a:t>拍桌子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45889" y="4755381"/>
            <a:ext cx="1665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latin typeface="华康俪金黑W8(P)" pitchFamily="34" charset="-122"/>
                <a:ea typeface="华康俪金黑W8(P)" pitchFamily="34" charset="-122"/>
              </a:defRPr>
            </a:lvl1pPr>
          </a:lstStyle>
          <a:p>
            <a:r>
              <a:rPr lang="zh-CN" altLang="en-US" dirty="0"/>
              <a:t>玩手机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624718" y="1426609"/>
            <a:ext cx="6430998" cy="6120000"/>
            <a:chOff x="2739918" y="1426609"/>
            <a:chExt cx="6430998" cy="6120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3050916" y="1426609"/>
              <a:ext cx="6120000" cy="6120000"/>
              <a:chOff x="3050916" y="1426609"/>
              <a:chExt cx="6120000" cy="6120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050916" y="1426609"/>
                <a:ext cx="6120000" cy="6120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882651" y="3391998"/>
                <a:ext cx="4510720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 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   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公共</a:t>
                </a:r>
                <a:r>
                  <a:rPr lang="zh-CN" altLang="en-US" sz="3200" dirty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演讲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时口头反馈很少见，较多的都是肢体语言。</a:t>
                </a:r>
                <a:endParaRPr lang="zh-CN" altLang="en-US" sz="3200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2739918" y="2476524"/>
              <a:ext cx="1705971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0" dirty="0" smtClean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“</a:t>
              </a:r>
              <a:endParaRPr lang="zh-CN" altLang="en-US" sz="150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2052946971"/>
      </p:ext>
    </p:extLst>
  </p:cSld>
  <p:clrMapOvr>
    <a:masterClrMapping/>
  </p:clrMapOvr>
  <p:transition spd="slow" advTm="1008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7" grpId="0"/>
      <p:bldP spid="11" grpId="0"/>
      <p:bldP spid="12" grpId="0"/>
      <p:bldP spid="13" grpId="0"/>
      <p:bldP spid="5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215077"/>
            <a:chOff x="2874588" y="1838046"/>
            <a:chExt cx="5760000" cy="1215077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618615" y="2683791"/>
              <a:ext cx="2485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竖锯先生出品</a:t>
              </a:r>
              <a:endParaRPr lang="zh-CN" altLang="en-US" dirty="0"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19908152"/>
      </p:ext>
    </p:extLst>
  </p:cSld>
  <p:clrMapOvr>
    <a:masterClrMapping/>
  </p:clrMapOvr>
  <p:transition spd="slow" advTm="101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59822" y="1241943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干扰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Interference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0766" y="679313"/>
            <a:ext cx="1440000" cy="1440000"/>
            <a:chOff x="8363185" y="-1803373"/>
            <a:chExt cx="1440000" cy="1440000"/>
          </a:xfrm>
        </p:grpSpPr>
        <p:sp>
          <p:nvSpPr>
            <p:cNvPr id="9" name="椭圆 8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2392272"/>
            <a:ext cx="12172557" cy="4145868"/>
            <a:chOff x="0" y="2173904"/>
            <a:chExt cx="12172557" cy="4145868"/>
          </a:xfrm>
        </p:grpSpPr>
        <p:grpSp>
          <p:nvGrpSpPr>
            <p:cNvPr id="2" name="组合 1"/>
            <p:cNvGrpSpPr/>
            <p:nvPr/>
          </p:nvGrpSpPr>
          <p:grpSpPr>
            <a:xfrm>
              <a:off x="0" y="2173904"/>
              <a:ext cx="12172557" cy="4145868"/>
              <a:chOff x="13648" y="2173904"/>
              <a:chExt cx="12172557" cy="4145868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748316" y="2173905"/>
                <a:ext cx="7622245" cy="4145867"/>
                <a:chOff x="1765049" y="527240"/>
                <a:chExt cx="10077894" cy="5650255"/>
              </a:xfrm>
            </p:grpSpPr>
            <p:pic>
              <p:nvPicPr>
                <p:cNvPr id="11" name="Picture 2" descr="http://news.sznews.com/images/attachement/jpg/site151/20090117/001e4f9d7bdb0adbb24356.jpg"/>
                <p:cNvPicPr>
                  <a:picLocks noChangeAspect="1" noChangeArrowheads="1"/>
                </p:cNvPicPr>
                <p:nvPr/>
              </p:nvPicPr>
              <p:blipFill>
                <a:blip r:embed="rId4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="" xmlns:a14="http://schemas.microsoft.com/office/drawing/2010/main">
                        <a14:imgLayer r:embed="rId5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65049" y="527241"/>
                  <a:ext cx="3008482" cy="19750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6" descr="http://news.sznews.com/images/attachement/jpg/site151/20090117/001e4f9d7bdb0adbb48b3b.jpg"/>
                <p:cNvPicPr>
                  <a:picLocks noChangeAspect="1" noChangeArrowheads="1"/>
                </p:cNvPicPr>
                <p:nvPr/>
              </p:nvPicPr>
              <p:blipFill>
                <a:blip r:embed="rId6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="" xmlns:a14="http://schemas.microsoft.com/office/drawing/2010/main">
                        <a14:imgLayer r:embed="rId7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80443" y="527240"/>
                  <a:ext cx="4762500" cy="322833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3" name="Picture 20" descr="http://news.sznews.com/images/attachement/jpg/site151/20090117/001e4f9d7bdb0adbb33e06.jpg"/>
                <p:cNvPicPr>
                  <a:picLocks noChangeAspect="1" noChangeArrowheads="1"/>
                </p:cNvPicPr>
                <p:nvPr/>
              </p:nvPicPr>
              <p:blipFill>
                <a:blip r:embed="rId8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="" xmlns:a14="http://schemas.microsoft.com/office/drawing/2010/main">
                        <a14:imgLayer r:embed="rId9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3531" y="3755575"/>
                  <a:ext cx="3449142" cy="24219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" name="Picture 22" descr="http://upload.m4.cn/2012/0312/1331516824936.jpg"/>
                <p:cNvPicPr>
                  <a:picLocks noChangeAspect="1" noChangeArrowheads="1"/>
                </p:cNvPicPr>
                <p:nvPr/>
              </p:nvPicPr>
              <p:blipFill rotWithShape="1">
                <a:blip r:embed="rId10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="" xmlns:a14="http://schemas.microsoft.com/office/drawing/2010/main">
                        <a14:imgLayer r:embed="rId11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 l="20385" r="26368"/>
                <a:stretch/>
              </p:blipFill>
              <p:spPr bwMode="auto">
                <a:xfrm flipH="1">
                  <a:off x="1765049" y="2452624"/>
                  <a:ext cx="3008482" cy="372487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" name="Picture 24" descr="http://pic.hefei.cc/newcms/2013/01/18/135849896450f90c949ed5e.jpg"/>
                <p:cNvPicPr>
                  <a:picLocks noChangeAspect="1" noChangeArrowheads="1"/>
                </p:cNvPicPr>
                <p:nvPr/>
              </p:nvPicPr>
              <p:blipFill>
                <a:blip r:embed="rId12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="" xmlns:a14="http://schemas.microsoft.com/office/drawing/2010/main">
                        <a14:imgLayer r:embed="rId13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22673" y="3755575"/>
                  <a:ext cx="3620270" cy="24219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26" descr="http://nd.oeeee.com/data/200804/W020080414320276740713.jpg"/>
                <p:cNvPicPr>
                  <a:picLocks noChangeAspect="1" noChangeArrowheads="1"/>
                </p:cNvPicPr>
                <p:nvPr/>
              </p:nvPicPr>
              <p:blipFill rotWithShape="1">
                <a:blip r:embed="rId14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="" xmlns:a14="http://schemas.microsoft.com/office/drawing/2010/main">
                        <a14:imgLayer r:embed="rId15">
                          <a14:imgEffect>
                            <a14:saturation sat="200000"/>
                          </a14:imgEffect>
                        </a14:imgLayer>
                      </a14:imgProps>
                    </a:ex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 b="13438"/>
                <a:stretch/>
              </p:blipFill>
              <p:spPr bwMode="auto">
                <a:xfrm>
                  <a:off x="4773532" y="527240"/>
                  <a:ext cx="2306912" cy="322833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24" name="Picture 4" descr="http://i3.sinaimg.cn/dy/c/2008-04-15/8408b67444676d52a62b74b3b409049f.jpg"/>
              <p:cNvPicPr>
                <a:picLocks noChangeAspect="1" noChangeArrowheads="1"/>
              </p:cNvPicPr>
              <p:nvPr/>
            </p:nvPicPr>
            <p:blipFill>
              <a:blip r:embed="rId1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="" xmlns:a14="http://schemas.microsoft.com/office/drawing/2010/main">
                      <a14:imgLayer r:embed="rId17">
                        <a14:imgEffect>
                          <a14:saturation sat="200000"/>
                        </a14:imgEffect>
                      </a14:imgLayer>
                    </a14:imgProps>
                  </a:ex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48" y="2173904"/>
                <a:ext cx="2743200" cy="41458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26" name="Picture 6" descr="http://r3.sinaimg.cn/3g/image/convert/upload/57/197/19/19967/0e34ffa4/nip2008_0e34ffa4.jpg?vt=4"/>
              <p:cNvPicPr>
                <a:picLocks noChangeAspect="1" noChangeArrowheads="1"/>
              </p:cNvPicPr>
              <p:nvPr/>
            </p:nvPicPr>
            <p:blipFill rotWithShape="1">
              <a:blip r:embed="rId1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b="17920"/>
              <a:stretch/>
            </p:blipFill>
            <p:spPr bwMode="auto">
              <a:xfrm>
                <a:off x="9204379" y="2173904"/>
                <a:ext cx="2981826" cy="41458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TextBox 4"/>
            <p:cNvSpPr txBox="1"/>
            <p:nvPr/>
          </p:nvSpPr>
          <p:spPr>
            <a:xfrm>
              <a:off x="5677470" y="2635023"/>
              <a:ext cx="5950424" cy="1138773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公共演讲中有两种干扰</a:t>
              </a:r>
              <a:endParaRPr lang="en-US" altLang="zh-CN" sz="4400" dirty="0" smtClean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一种来自外部，一种来自听众自身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。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rPr>
                <a:t> </a:t>
              </a:r>
              <a:endParaRPr lang="zh-CN" altLang="en-US" sz="24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4109327109"/>
      </p:ext>
    </p:extLst>
  </p:cSld>
  <p:clrMapOvr>
    <a:masterClrMapping/>
  </p:clrMapOvr>
  <p:transition spd="slow" advTm="340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215077"/>
            <a:chOff x="2874588" y="1838046"/>
            <a:chExt cx="5760000" cy="1215077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618615" y="2683791"/>
              <a:ext cx="2485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竖锯先生出品</a:t>
              </a:r>
              <a:endParaRPr lang="zh-CN" altLang="en-US" dirty="0"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811714252"/>
      </p:ext>
    </p:extLst>
  </p:cSld>
  <p:clrMapOvr>
    <a:masterClrMapping/>
  </p:clrMapOvr>
  <p:transition spd="slow" advTm="101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999" y="2673070"/>
            <a:ext cx="4116876" cy="28500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86" r="14586"/>
          <a:stretch/>
        </p:blipFill>
        <p:spPr>
          <a:xfrm>
            <a:off x="8148875" y="2673070"/>
            <a:ext cx="4116876" cy="2850078"/>
          </a:xfrm>
          <a:prstGeom prst="rect">
            <a:avLst/>
          </a:prstGeom>
        </p:spPr>
      </p:pic>
      <p:pic>
        <p:nvPicPr>
          <p:cNvPr id="2052" name="Picture 4" descr="Conferenc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766" y="2673070"/>
            <a:ext cx="4010212" cy="28500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8148875" y="2673070"/>
            <a:ext cx="4032000" cy="2850078"/>
          </a:xfrm>
          <a:prstGeom prst="rect">
            <a:avLst/>
          </a:prstGeom>
          <a:solidFill>
            <a:srgbClr val="0D0D0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59822" y="1241943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场合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Situation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7118" y="679313"/>
            <a:ext cx="1440000" cy="1440000"/>
            <a:chOff x="10400176" y="2591236"/>
            <a:chExt cx="1440000" cy="1440000"/>
          </a:xfrm>
        </p:grpSpPr>
        <p:sp>
          <p:nvSpPr>
            <p:cNvPr id="9" name="椭圆 8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2673070"/>
            <a:ext cx="4032000" cy="2850078"/>
          </a:xfrm>
          <a:prstGeom prst="rect">
            <a:avLst/>
          </a:prstGeom>
          <a:solidFill>
            <a:srgbClr val="0D0D0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330613229"/>
      </p:ext>
    </p:extLst>
  </p:cSld>
  <p:clrMapOvr>
    <a:masterClrMapping/>
  </p:clrMapOvr>
  <p:transition spd="slow" advTm="808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-0.33711 0.00047 " pathEditMode="relative" rAng="0" ptsTypes="AA">
                                      <p:cBhvr>
                                        <p:cTn id="37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6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0093 L -0.33854 0.00093 " pathEditMode="relative" rAng="0" ptsTypes="AA">
                                      <p:cBhvr>
                                        <p:cTn id="40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"/>
                            </p:stCondLst>
                            <p:childTnLst>
                              <p:par>
                                <p:cTn id="4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00092 L -0.33152 -3.7037E-6 " pathEditMode="relative" rAng="0" ptsTypes="AA">
                                      <p:cBhvr>
                                        <p:cTn id="43" dur="8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76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35387" y="1619231"/>
            <a:ext cx="3592999" cy="3469135"/>
          </a:xfrm>
          <a:prstGeom prst="ellipse">
            <a:avLst/>
          </a:prstGeom>
          <a:solidFill>
            <a:srgbClr val="3E3E3E"/>
          </a:solidFill>
          <a:ln>
            <a:noFill/>
          </a:ln>
          <a:effectLst>
            <a:glow rad="228600">
              <a:schemeClr val="tx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dirty="0" smtClean="0">
                <a:latin typeface="方正华隶简体" panose="03000509000000000000" pitchFamily="65" charset="-122"/>
                <a:ea typeface="方正华隶简体" panose="03000509000000000000" pitchFamily="65" charset="-122"/>
              </a:rPr>
              <a:t>谢谢</a:t>
            </a:r>
            <a:endParaRPr lang="zh-CN" altLang="en-US" sz="9600" dirty="0">
              <a:latin typeface="方正华隶简体" panose="03000509000000000000" pitchFamily="65" charset="-122"/>
              <a:ea typeface="方正华隶简体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123847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393"/>
    </mc:Choice>
    <mc:Fallback>
      <p:transition spd="slow" advTm="13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5951" y="1235800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演讲</a:t>
            </a:r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人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Speaker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8916" y="676244"/>
            <a:ext cx="1440000" cy="1440000"/>
            <a:chOff x="364352" y="2591236"/>
            <a:chExt cx="1440000" cy="1440000"/>
          </a:xfrm>
          <a:effectLst/>
        </p:grpSpPr>
        <p:sp>
          <p:nvSpPr>
            <p:cNvPr id="25" name="椭圆 2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50800">
                <a:schemeClr val="tx1">
                  <a:alpha val="8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77208" y="1660160"/>
            <a:ext cx="7718963" cy="4004371"/>
            <a:chOff x="2177208" y="1660160"/>
            <a:chExt cx="7718963" cy="4004371"/>
          </a:xfrm>
        </p:grpSpPr>
        <p:grpSp>
          <p:nvGrpSpPr>
            <p:cNvPr id="5" name="组合 4"/>
            <p:cNvGrpSpPr/>
            <p:nvPr/>
          </p:nvGrpSpPr>
          <p:grpSpPr>
            <a:xfrm>
              <a:off x="2177208" y="2116244"/>
              <a:ext cx="7718963" cy="3548287"/>
              <a:chOff x="2177208" y="2116244"/>
              <a:chExt cx="7718963" cy="3548287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2177208" y="2116244"/>
                <a:ext cx="7718963" cy="3548287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tx1">
                      <a:alpha val="85000"/>
                      <a:lumMod val="70000"/>
                    </a:schemeClr>
                  </a:gs>
                  <a:gs pos="96000">
                    <a:schemeClr val="bg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2938156" y="2850078"/>
                <a:ext cx="6046454" cy="2185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作为演讲者，你的演讲能否成功取决于</a:t>
                </a:r>
                <a:r>
                  <a:rPr lang="en-US" altLang="zh-CN" sz="20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——</a:t>
                </a:r>
                <a:r>
                  <a:rPr lang="zh-CN" altLang="en-US" sz="20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你所做的准备工作、你的讲话方式、你对听众的敏感程度，还有演讲的场合。</a:t>
                </a:r>
                <a:endParaRPr lang="en-US" altLang="zh-CN" sz="20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endParaRPr lang="en-US" altLang="zh-CN" sz="2000" dirty="0"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0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除此之外，还要有</a:t>
                </a:r>
                <a:r>
                  <a:rPr lang="zh-CN" altLang="en-US" sz="36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热情</a:t>
                </a:r>
                <a:r>
                  <a:rPr lang="zh-CN" altLang="en-US" sz="20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。除非你自己首先对你讲的话有兴趣，否则你别指望人们对你的讲话产生兴趣。</a:t>
                </a:r>
                <a:endParaRPr lang="zh-CN" altLang="en-US" sz="2000" dirty="0"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 rot="2750543">
              <a:off x="8224794" y="2527964"/>
              <a:ext cx="2127640" cy="392031"/>
            </a:xfrm>
            <a:custGeom>
              <a:avLst/>
              <a:gdLst>
                <a:gd name="connsiteX0" fmla="*/ 0 w 1720030"/>
                <a:gd name="connsiteY0" fmla="*/ 0 h 421258"/>
                <a:gd name="connsiteX1" fmla="*/ 1720030 w 1720030"/>
                <a:gd name="connsiteY1" fmla="*/ 0 h 421258"/>
                <a:gd name="connsiteX2" fmla="*/ 1720030 w 1720030"/>
                <a:gd name="connsiteY2" fmla="*/ 421258 h 421258"/>
                <a:gd name="connsiteX3" fmla="*/ 0 w 1720030"/>
                <a:gd name="connsiteY3" fmla="*/ 421258 h 421258"/>
                <a:gd name="connsiteX4" fmla="*/ 0 w 1720030"/>
                <a:gd name="connsiteY4" fmla="*/ 0 h 421258"/>
                <a:gd name="connsiteX0" fmla="*/ 0 w 1720030"/>
                <a:gd name="connsiteY0" fmla="*/ 0 h 421258"/>
                <a:gd name="connsiteX1" fmla="*/ 1434037 w 1720030"/>
                <a:gd name="connsiteY1" fmla="*/ 1173 h 421258"/>
                <a:gd name="connsiteX2" fmla="*/ 1720030 w 1720030"/>
                <a:gd name="connsiteY2" fmla="*/ 421258 h 421258"/>
                <a:gd name="connsiteX3" fmla="*/ 0 w 1720030"/>
                <a:gd name="connsiteY3" fmla="*/ 421258 h 421258"/>
                <a:gd name="connsiteX4" fmla="*/ 0 w 1720030"/>
                <a:gd name="connsiteY4" fmla="*/ 0 h 421258"/>
                <a:gd name="connsiteX0" fmla="*/ 375012 w 2095042"/>
                <a:gd name="connsiteY0" fmla="*/ 0 h 421258"/>
                <a:gd name="connsiteX1" fmla="*/ 1809049 w 2095042"/>
                <a:gd name="connsiteY1" fmla="*/ 1173 h 421258"/>
                <a:gd name="connsiteX2" fmla="*/ 2095042 w 2095042"/>
                <a:gd name="connsiteY2" fmla="*/ 421258 h 421258"/>
                <a:gd name="connsiteX3" fmla="*/ 0 w 2095042"/>
                <a:gd name="connsiteY3" fmla="*/ 358692 h 421258"/>
                <a:gd name="connsiteX4" fmla="*/ 375012 w 2095042"/>
                <a:gd name="connsiteY4" fmla="*/ 0 h 421258"/>
                <a:gd name="connsiteX0" fmla="*/ 340688 w 2060718"/>
                <a:gd name="connsiteY0" fmla="*/ 0 h 421258"/>
                <a:gd name="connsiteX1" fmla="*/ 1774725 w 2060718"/>
                <a:gd name="connsiteY1" fmla="*/ 1173 h 421258"/>
                <a:gd name="connsiteX2" fmla="*/ 2060718 w 2060718"/>
                <a:gd name="connsiteY2" fmla="*/ 421258 h 421258"/>
                <a:gd name="connsiteX3" fmla="*/ 0 w 2060718"/>
                <a:gd name="connsiteY3" fmla="*/ 408576 h 421258"/>
                <a:gd name="connsiteX4" fmla="*/ 340688 w 2060718"/>
                <a:gd name="connsiteY4" fmla="*/ 0 h 421258"/>
                <a:gd name="connsiteX0" fmla="*/ 357727 w 2077757"/>
                <a:gd name="connsiteY0" fmla="*/ 0 h 421258"/>
                <a:gd name="connsiteX1" fmla="*/ 1791764 w 2077757"/>
                <a:gd name="connsiteY1" fmla="*/ 1173 h 421258"/>
                <a:gd name="connsiteX2" fmla="*/ 2077757 w 2077757"/>
                <a:gd name="connsiteY2" fmla="*/ 421258 h 421258"/>
                <a:gd name="connsiteX3" fmla="*/ 0 w 2077757"/>
                <a:gd name="connsiteY3" fmla="*/ 392031 h 421258"/>
                <a:gd name="connsiteX4" fmla="*/ 357727 w 2077757"/>
                <a:gd name="connsiteY4" fmla="*/ 0 h 421258"/>
                <a:gd name="connsiteX0" fmla="*/ 357727 w 2127640"/>
                <a:gd name="connsiteY0" fmla="*/ 0 h 392031"/>
                <a:gd name="connsiteX1" fmla="*/ 1791764 w 2127640"/>
                <a:gd name="connsiteY1" fmla="*/ 1173 h 392031"/>
                <a:gd name="connsiteX2" fmla="*/ 2127640 w 2127640"/>
                <a:gd name="connsiteY2" fmla="*/ 386932 h 392031"/>
                <a:gd name="connsiteX3" fmla="*/ 0 w 2127640"/>
                <a:gd name="connsiteY3" fmla="*/ 392031 h 392031"/>
                <a:gd name="connsiteX4" fmla="*/ 357727 w 2127640"/>
                <a:gd name="connsiteY4" fmla="*/ 0 h 39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640" h="392031">
                  <a:moveTo>
                    <a:pt x="357727" y="0"/>
                  </a:moveTo>
                  <a:lnTo>
                    <a:pt x="1791764" y="1173"/>
                  </a:lnTo>
                  <a:lnTo>
                    <a:pt x="2127640" y="386932"/>
                  </a:lnTo>
                  <a:lnTo>
                    <a:pt x="0" y="392031"/>
                  </a:lnTo>
                  <a:lnTo>
                    <a:pt x="35772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热情的火花</a:t>
              </a:r>
              <a:endPara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2124963566"/>
      </p:ext>
    </p:extLst>
  </p:cSld>
  <p:clrMapOvr>
    <a:masterClrMapping/>
  </p:clrMapOvr>
  <p:transition spd="slow" advTm="421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215077"/>
            <a:chOff x="2874588" y="1838046"/>
            <a:chExt cx="5760000" cy="1215077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618615" y="2683791"/>
              <a:ext cx="2485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竖锯先生出品</a:t>
              </a:r>
              <a:endParaRPr lang="zh-CN" altLang="en-US" dirty="0"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024814060"/>
      </p:ext>
    </p:extLst>
  </p:cSld>
  <p:clrMapOvr>
    <a:masterClrMapping/>
  </p:clrMapOvr>
  <p:transition spd="slow" advTm="101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704644" y="4248384"/>
            <a:ext cx="3368613" cy="178038"/>
            <a:chOff x="2704644" y="4221088"/>
            <a:chExt cx="3368613" cy="178038"/>
          </a:xfrm>
          <a:solidFill>
            <a:schemeClr val="tx1">
              <a:lumMod val="50000"/>
            </a:schemeClr>
          </a:solidFill>
        </p:grpSpPr>
        <p:cxnSp>
          <p:nvCxnSpPr>
            <p:cNvPr id="42" name="直接连接符 41"/>
            <p:cNvCxnSpPr>
              <a:stCxn id="70" idx="2"/>
              <a:endCxn id="79" idx="2"/>
            </p:cNvCxnSpPr>
            <p:nvPr/>
          </p:nvCxnSpPr>
          <p:spPr>
            <a:xfrm>
              <a:off x="2704644" y="4310107"/>
              <a:ext cx="3190575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/>
            <p:cNvSpPr/>
            <p:nvPr/>
          </p:nvSpPr>
          <p:spPr>
            <a:xfrm>
              <a:off x="5895219" y="4221088"/>
              <a:ext cx="178038" cy="17803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82" name="直接连接符 81"/>
          <p:cNvCxnSpPr/>
          <p:nvPr/>
        </p:nvCxnSpPr>
        <p:spPr>
          <a:xfrm>
            <a:off x="9179355" y="4336158"/>
            <a:ext cx="3600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2630157" y="2240640"/>
            <a:ext cx="2538800" cy="1786012"/>
            <a:chOff x="2051077" y="2213344"/>
            <a:chExt cx="2538800" cy="1786012"/>
          </a:xfrm>
        </p:grpSpPr>
        <p:sp>
          <p:nvSpPr>
            <p:cNvPr id="28" name="文本框 27"/>
            <p:cNvSpPr txBox="1"/>
            <p:nvPr/>
          </p:nvSpPr>
          <p:spPr>
            <a:xfrm>
              <a:off x="2051077" y="359924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语言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789877" y="2213344"/>
              <a:ext cx="1800000" cy="174139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组合 46"/>
          <p:cNvGrpSpPr/>
          <p:nvPr/>
        </p:nvGrpSpPr>
        <p:grpSpPr>
          <a:xfrm>
            <a:off x="5531271" y="4440921"/>
            <a:ext cx="2252916" cy="1991011"/>
            <a:chOff x="5101455" y="4502644"/>
            <a:chExt cx="2920474" cy="1991011"/>
          </a:xfrm>
        </p:grpSpPr>
        <p:sp>
          <p:nvSpPr>
            <p:cNvPr id="66" name="文本框 65"/>
            <p:cNvSpPr txBox="1"/>
            <p:nvPr/>
          </p:nvSpPr>
          <p:spPr>
            <a:xfrm>
              <a:off x="5101455" y="450264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眼神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60597" y="4524733"/>
              <a:ext cx="2061332" cy="1968922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6" name="组合 45"/>
          <p:cNvGrpSpPr/>
          <p:nvPr/>
        </p:nvGrpSpPr>
        <p:grpSpPr>
          <a:xfrm>
            <a:off x="8653742" y="2222102"/>
            <a:ext cx="2507231" cy="1829732"/>
            <a:chOff x="8923943" y="2194806"/>
            <a:chExt cx="2507231" cy="1829732"/>
          </a:xfrm>
        </p:grpSpPr>
        <p:sp>
          <p:nvSpPr>
            <p:cNvPr id="68" name="文本框 67"/>
            <p:cNvSpPr txBox="1"/>
            <p:nvPr/>
          </p:nvSpPr>
          <p:spPr>
            <a:xfrm>
              <a:off x="8923943" y="362442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手势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43024" y="2194806"/>
              <a:ext cx="1788150" cy="182973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椭圆 69"/>
          <p:cNvSpPr/>
          <p:nvPr/>
        </p:nvSpPr>
        <p:spPr>
          <a:xfrm>
            <a:off x="2704644" y="4248384"/>
            <a:ext cx="178038" cy="178038"/>
          </a:xfrm>
          <a:prstGeom prst="ellipse">
            <a:avLst/>
          </a:prstGeom>
          <a:solidFill>
            <a:schemeClr val="tx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073257" y="4248384"/>
            <a:ext cx="3195117" cy="178038"/>
            <a:chOff x="6073257" y="4221088"/>
            <a:chExt cx="3195117" cy="178038"/>
          </a:xfrm>
          <a:solidFill>
            <a:schemeClr val="tx1">
              <a:lumMod val="50000"/>
            </a:schemeClr>
          </a:solidFill>
        </p:grpSpPr>
        <p:cxnSp>
          <p:nvCxnSpPr>
            <p:cNvPr id="80" name="直接连接符 79"/>
            <p:cNvCxnSpPr>
              <a:stCxn id="79" idx="6"/>
              <a:endCxn id="81" idx="2"/>
            </p:cNvCxnSpPr>
            <p:nvPr/>
          </p:nvCxnSpPr>
          <p:spPr>
            <a:xfrm flipV="1">
              <a:off x="6073257" y="4310107"/>
              <a:ext cx="3017079" cy="1364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>
              <a:off x="9090336" y="4221088"/>
              <a:ext cx="178038" cy="17803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-931867" y="2949387"/>
            <a:ext cx="2729344" cy="2711624"/>
            <a:chOff x="-1167516" y="2922091"/>
            <a:chExt cx="2729344" cy="2711624"/>
          </a:xfrm>
          <a:solidFill>
            <a:schemeClr val="tx1">
              <a:alpha val="80000"/>
            </a:schemeClr>
          </a:solidFill>
        </p:grpSpPr>
        <p:sp>
          <p:nvSpPr>
            <p:cNvPr id="84" name="椭圆 83"/>
            <p:cNvSpPr/>
            <p:nvPr/>
          </p:nvSpPr>
          <p:spPr>
            <a:xfrm>
              <a:off x="-1167516" y="2922091"/>
              <a:ext cx="2711624" cy="271162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  <a:effectLst>
              <a:glow rad="63500">
                <a:schemeClr val="tx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-59129" y="3909997"/>
              <a:ext cx="1620957" cy="8002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b="1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跟听众</a:t>
              </a:r>
              <a:endParaRPr lang="en-US" altLang="zh-CN" b="1" dirty="0" smtClean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  <a:p>
              <a:pPr defTabSz="914400"/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沟通交流</a:t>
              </a:r>
              <a:endParaRPr lang="zh-CN" altLang="en-US" sz="2800" dirty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</p:txBody>
        </p:sp>
      </p:grpSp>
      <p:sp>
        <p:nvSpPr>
          <p:cNvPr id="34" name="文本框 8"/>
          <p:cNvSpPr txBox="1"/>
          <p:nvPr/>
        </p:nvSpPr>
        <p:spPr>
          <a:xfrm>
            <a:off x="1813380" y="1223134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信息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Message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5268" y="687800"/>
            <a:ext cx="1440000" cy="1440000"/>
            <a:chOff x="1672637" y="-1803373"/>
            <a:chExt cx="1440000" cy="1440000"/>
          </a:xfrm>
        </p:grpSpPr>
        <p:sp>
          <p:nvSpPr>
            <p:cNvPr id="36" name="椭圆 35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文本框 11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900350133"/>
      </p:ext>
    </p:extLst>
  </p:cSld>
  <p:clrMapOvr>
    <a:masterClrMapping/>
  </p:clrMapOvr>
  <p:transition spd="slow" advTm="796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0" grpId="1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V="1">
            <a:off x="6338586" y="3408642"/>
            <a:ext cx="1584409" cy="12933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-29125" y="4257446"/>
            <a:ext cx="1397649" cy="178038"/>
            <a:chOff x="0" y="4221088"/>
            <a:chExt cx="1397649" cy="178038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0" y="4293096"/>
              <a:ext cx="127146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219611" y="4221088"/>
              <a:ext cx="178038" cy="178038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31588" y="4196559"/>
            <a:ext cx="2304165" cy="1972547"/>
            <a:chOff x="1431588" y="4093041"/>
            <a:chExt cx="2304165" cy="1972547"/>
          </a:xfrm>
        </p:grpSpPr>
        <p:sp>
          <p:nvSpPr>
            <p:cNvPr id="36" name="文本框 35"/>
            <p:cNvSpPr txBox="1"/>
            <p:nvPr/>
          </p:nvSpPr>
          <p:spPr>
            <a:xfrm>
              <a:off x="1431588" y="409304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面部表情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32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40369" y="4493151"/>
              <a:ext cx="1495384" cy="1572437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1340044" y="2159747"/>
            <a:ext cx="2214327" cy="2092122"/>
            <a:chOff x="1371576" y="2182357"/>
            <a:chExt cx="2214327" cy="2092122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371576" y="2337517"/>
              <a:ext cx="2060128" cy="1936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3407865" y="2182357"/>
              <a:ext cx="178038" cy="178038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59830" y="791068"/>
            <a:ext cx="2726774" cy="1487242"/>
            <a:chOff x="1263806" y="4311850"/>
            <a:chExt cx="2726774" cy="1487242"/>
          </a:xfrm>
        </p:grpSpPr>
        <p:sp>
          <p:nvSpPr>
            <p:cNvPr id="37" name="文本框 35"/>
            <p:cNvSpPr txBox="1"/>
            <p:nvPr/>
          </p:nvSpPr>
          <p:spPr>
            <a:xfrm>
              <a:off x="1263806" y="539898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潜在暗示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38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95196" y="4311850"/>
              <a:ext cx="1495384" cy="1457612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6286604" y="5024771"/>
            <a:ext cx="2386863" cy="1460843"/>
            <a:chOff x="1263806" y="4625127"/>
            <a:chExt cx="2386863" cy="1460843"/>
          </a:xfrm>
        </p:grpSpPr>
        <p:sp>
          <p:nvSpPr>
            <p:cNvPr id="40" name="文本框 35"/>
            <p:cNvSpPr txBox="1"/>
            <p:nvPr/>
          </p:nvSpPr>
          <p:spPr>
            <a:xfrm>
              <a:off x="1263806" y="462512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dirty="0" smtClean="0">
                  <a:solidFill>
                    <a:srgbClr val="FFFFFF"/>
                  </a:solidFill>
                  <a:latin typeface="华康俪金黑W8(P)"/>
                  <a:ea typeface="华康俪金黑W8(P)"/>
                </a:rPr>
                <a:t>姿态</a:t>
              </a:r>
              <a:endParaRPr lang="zh-CN" altLang="en-US" sz="2000" dirty="0">
                <a:solidFill>
                  <a:srgbClr val="FFFFFF"/>
                </a:solidFill>
                <a:latin typeface="华康俪金黑W8(P)"/>
                <a:ea typeface="华康俪金黑W8(P)"/>
              </a:endParaRPr>
            </a:p>
          </p:txBody>
        </p:sp>
        <p:pic>
          <p:nvPicPr>
            <p:cNvPr id="41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55285" y="4657655"/>
              <a:ext cx="1495384" cy="1428315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3528298" y="2310455"/>
            <a:ext cx="2802781" cy="2527816"/>
            <a:chOff x="3528298" y="2311712"/>
            <a:chExt cx="2802781" cy="2527816"/>
          </a:xfrm>
        </p:grpSpPr>
        <p:cxnSp>
          <p:nvCxnSpPr>
            <p:cNvPr id="16" name="直接连接符 15"/>
            <p:cNvCxnSpPr>
              <a:stCxn id="33" idx="5"/>
            </p:cNvCxnSpPr>
            <p:nvPr/>
          </p:nvCxnSpPr>
          <p:spPr>
            <a:xfrm>
              <a:off x="3528298" y="2311712"/>
              <a:ext cx="2639731" cy="239583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6153041" y="4661490"/>
              <a:ext cx="178038" cy="178038"/>
            </a:xfrm>
            <a:prstGeom prst="ellipse">
              <a:avLst/>
            </a:prstGeom>
            <a:solidFill>
              <a:schemeClr val="tx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71998" y="-150126"/>
            <a:ext cx="5760000" cy="5760000"/>
            <a:chOff x="-1235444" y="2657569"/>
            <a:chExt cx="4777999" cy="4578651"/>
          </a:xfrm>
          <a:solidFill>
            <a:schemeClr val="tx1">
              <a:alpha val="80000"/>
            </a:schemeClr>
          </a:solidFill>
        </p:grpSpPr>
        <p:sp>
          <p:nvSpPr>
            <p:cNvPr id="46" name="椭圆 45"/>
            <p:cNvSpPr/>
            <p:nvPr/>
          </p:nvSpPr>
          <p:spPr>
            <a:xfrm>
              <a:off x="-1235444" y="2657569"/>
              <a:ext cx="4777999" cy="4578651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  <a:effectLst>
              <a:glow rad="63500">
                <a:schemeClr val="tx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-985194" y="4268192"/>
              <a:ext cx="3533252" cy="13945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公共演讲的目的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，</a:t>
              </a:r>
              <a:endParaRPr lang="en-US" altLang="zh-CN" sz="2400" dirty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是</a:t>
              </a:r>
              <a:r>
                <a:rPr lang="zh-CN" altLang="en-US" sz="2800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要把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你</a:t>
              </a:r>
              <a:endParaRPr lang="en-US" altLang="zh-CN" sz="2800" dirty="0" smtClean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想</a:t>
              </a:r>
              <a:r>
                <a:rPr lang="zh-CN" altLang="en-US" sz="2800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要传达出去的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信息</a:t>
              </a:r>
              <a:endParaRPr lang="en-US" altLang="zh-CN" sz="2800" dirty="0" smtClean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变为实际</a:t>
              </a:r>
              <a:r>
                <a:rPr lang="zh-CN" altLang="en-US" sz="2800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交流出去的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信息</a:t>
              </a:r>
              <a:endParaRPr lang="zh-CN" altLang="en-US" sz="2800" dirty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1890488885"/>
      </p:ext>
    </p:extLst>
  </p:cSld>
  <p:clrMapOvr>
    <a:masterClrMapping/>
  </p:clrMapOvr>
  <p:transition spd="slow" advTm="62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215077"/>
            <a:chOff x="2874588" y="1838046"/>
            <a:chExt cx="5760000" cy="1215077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618615" y="2683791"/>
              <a:ext cx="2485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竖锯先生出品</a:t>
              </a:r>
              <a:endParaRPr lang="zh-CN" altLang="en-US" dirty="0"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416508623"/>
      </p:ext>
    </p:extLst>
  </p:cSld>
  <p:clrMapOvr>
    <a:masterClrMapping/>
  </p:clrMapOvr>
  <p:transition spd="slow" advTm="101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61772" y="1223134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渠道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Channel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2250" y="671721"/>
            <a:ext cx="1440000" cy="1440000"/>
            <a:chOff x="3345274" y="-1803373"/>
            <a:chExt cx="1440000" cy="1440000"/>
          </a:xfrm>
        </p:grpSpPr>
        <p:sp>
          <p:nvSpPr>
            <p:cNvPr id="6" name="椭圆 5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7770" y="2540300"/>
            <a:ext cx="2700000" cy="2700000"/>
            <a:chOff x="5007895" y="2349232"/>
            <a:chExt cx="2880000" cy="2880000"/>
          </a:xfrm>
        </p:grpSpPr>
        <p:sp>
          <p:nvSpPr>
            <p:cNvPr id="9" name="矩形 8"/>
            <p:cNvSpPr/>
            <p:nvPr/>
          </p:nvSpPr>
          <p:spPr>
            <a:xfrm>
              <a:off x="5007895" y="2349232"/>
              <a:ext cx="2880000" cy="28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325735" y="4473248"/>
              <a:ext cx="22368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广播</a:t>
              </a:r>
              <a:endParaRPr lang="zh-CN" altLang="en-US" sz="28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  <p:pic>
          <p:nvPicPr>
            <p:cNvPr id="1026" name="Picture 2" descr="http://file5.gucn.com/file2/CurioPicfile/20120219/Gucn_20120219258999213951Pic5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9003"/>
            <a:stretch/>
          </p:blipFill>
          <p:spPr bwMode="auto">
            <a:xfrm>
              <a:off x="5229181" y="2536475"/>
              <a:ext cx="2430000" cy="162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文本框 17"/>
          <p:cNvSpPr txBox="1"/>
          <p:nvPr/>
        </p:nvSpPr>
        <p:spPr>
          <a:xfrm>
            <a:off x="832512" y="5669401"/>
            <a:ext cx="10713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公共演讲者可以利用一个或多个渠道进行信息沟通，每一个渠道都会对听众接收信息施加影响。</a:t>
            </a:r>
            <a:endParaRPr lang="zh-CN" altLang="en-US" sz="20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21733" y="2540300"/>
            <a:ext cx="2700000" cy="2700000"/>
            <a:chOff x="8321733" y="2540300"/>
            <a:chExt cx="2700000" cy="2700000"/>
          </a:xfrm>
        </p:grpSpPr>
        <p:grpSp>
          <p:nvGrpSpPr>
            <p:cNvPr id="12" name="组合 11"/>
            <p:cNvGrpSpPr/>
            <p:nvPr/>
          </p:nvGrpSpPr>
          <p:grpSpPr>
            <a:xfrm>
              <a:off x="8321733" y="2540300"/>
              <a:ext cx="2700000" cy="2700000"/>
              <a:chOff x="8471858" y="2349232"/>
              <a:chExt cx="2880000" cy="288000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8471858" y="2349232"/>
                <a:ext cx="2880000" cy="288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789698" y="4473248"/>
                <a:ext cx="223689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chemeClr val="bg1"/>
                    </a:solidFill>
                    <a:latin typeface="叶根友特楷简体" panose="02010601030101010101" pitchFamily="2" charset="-122"/>
                    <a:ea typeface="叶根友特楷简体" panose="02010601030101010101" pitchFamily="2" charset="-122"/>
                  </a:rPr>
                  <a:t>电视</a:t>
                </a:r>
                <a:endParaRPr lang="zh-CN" altLang="en-US" sz="2800" dirty="0">
                  <a:solidFill>
                    <a:schemeClr val="bg1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endParaRPr>
              </a:p>
            </p:txBody>
          </p:sp>
        </p:grpSp>
        <p:pic>
          <p:nvPicPr>
            <p:cNvPr id="1030" name="Picture 6" descr="http://img1.iqilu.com/ed/11/05/02/88/64_110502132449_1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17153"/>
            <a:stretch/>
          </p:blipFill>
          <p:spPr bwMode="auto">
            <a:xfrm>
              <a:off x="8561061" y="2715840"/>
              <a:ext cx="2278565" cy="15187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1393807" y="2540300"/>
            <a:ext cx="2700522" cy="2700522"/>
            <a:chOff x="1393807" y="2540300"/>
            <a:chExt cx="2700522" cy="2700522"/>
          </a:xfrm>
        </p:grpSpPr>
        <p:grpSp>
          <p:nvGrpSpPr>
            <p:cNvPr id="17" name="组合 16"/>
            <p:cNvGrpSpPr/>
            <p:nvPr/>
          </p:nvGrpSpPr>
          <p:grpSpPr>
            <a:xfrm>
              <a:off x="1393807" y="2540300"/>
              <a:ext cx="2700522" cy="2700522"/>
              <a:chOff x="1543932" y="2349232"/>
              <a:chExt cx="2880000" cy="2880000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543932" y="2349232"/>
                <a:ext cx="2880000" cy="2880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861772" y="4473248"/>
                <a:ext cx="223689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chemeClr val="bg1"/>
                    </a:solidFill>
                    <a:latin typeface="叶根友特楷简体" panose="02010601030101010101" pitchFamily="2" charset="-122"/>
                    <a:ea typeface="叶根友特楷简体" panose="02010601030101010101" pitchFamily="2" charset="-122"/>
                  </a:rPr>
                  <a:t>面对面</a:t>
                </a:r>
                <a:endParaRPr lang="zh-CN" altLang="en-US" sz="2800" dirty="0">
                  <a:solidFill>
                    <a:schemeClr val="bg1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endParaRPr>
              </a:p>
            </p:txBody>
          </p:sp>
        </p:grpSp>
        <p:pic>
          <p:nvPicPr>
            <p:cNvPr id="2050" name="Picture 2" descr="职场女性做好商务演讲的5个提示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1320" y="2715874"/>
              <a:ext cx="2278565" cy="151871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857647817"/>
      </p:ext>
    </p:extLst>
  </p:cSld>
  <p:clrMapOvr>
    <a:masterClrMapping/>
  </p:clrMapOvr>
  <p:transition spd="slow" advTm="542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536" y="3415431"/>
            <a:ext cx="1440000" cy="1440000"/>
            <a:chOff x="364352" y="2591236"/>
            <a:chExt cx="1440000" cy="1440000"/>
          </a:xfrm>
        </p:grpSpPr>
        <p:sp>
          <p:nvSpPr>
            <p:cNvPr id="5" name="椭圆 4"/>
            <p:cNvSpPr/>
            <p:nvPr/>
          </p:nvSpPr>
          <p:spPr>
            <a:xfrm>
              <a:off x="364352" y="2591236"/>
              <a:ext cx="1440000" cy="1440000"/>
            </a:xfrm>
            <a:prstGeom prst="ellipse">
              <a:avLst/>
            </a:prstGeom>
            <a:blipFill dpi="0" rotWithShape="1">
              <a:blip r:embed="rId2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7152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1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0334" y="3415431"/>
            <a:ext cx="1440000" cy="1440000"/>
            <a:chOff x="1672637" y="-1803373"/>
            <a:chExt cx="1440000" cy="1440000"/>
          </a:xfrm>
        </p:grpSpPr>
        <p:sp>
          <p:nvSpPr>
            <p:cNvPr id="8" name="椭圆 7"/>
            <p:cNvSpPr/>
            <p:nvPr/>
          </p:nvSpPr>
          <p:spPr>
            <a:xfrm>
              <a:off x="1672637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35437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2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8820" y="3415431"/>
            <a:ext cx="1440000" cy="1440000"/>
            <a:chOff x="3345274" y="-1803373"/>
            <a:chExt cx="1440000" cy="1440000"/>
          </a:xfrm>
        </p:grpSpPr>
        <p:sp>
          <p:nvSpPr>
            <p:cNvPr id="11" name="椭圆 10"/>
            <p:cNvSpPr/>
            <p:nvPr/>
          </p:nvSpPr>
          <p:spPr>
            <a:xfrm>
              <a:off x="3345274" y="-1803373"/>
              <a:ext cx="1440000" cy="1440000"/>
            </a:xfrm>
            <a:prstGeom prst="ellipse">
              <a:avLst/>
            </a:prstGeom>
            <a:blipFill dpi="0" rotWithShape="1"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08074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3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08556" y="3415431"/>
            <a:ext cx="1440000" cy="1440000"/>
            <a:chOff x="5017911" y="-1803373"/>
            <a:chExt cx="1440000" cy="1440000"/>
          </a:xfrm>
        </p:grpSpPr>
        <p:sp>
          <p:nvSpPr>
            <p:cNvPr id="14" name="椭圆 13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5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054206" y="3415431"/>
            <a:ext cx="1440000" cy="1440000"/>
            <a:chOff x="6690548" y="-1803373"/>
            <a:chExt cx="1440000" cy="1440000"/>
          </a:xfrm>
        </p:grpSpPr>
        <p:sp>
          <p:nvSpPr>
            <p:cNvPr id="17" name="椭圆 16"/>
            <p:cNvSpPr/>
            <p:nvPr/>
          </p:nvSpPr>
          <p:spPr>
            <a:xfrm>
              <a:off x="6690548" y="-1803373"/>
              <a:ext cx="1440000" cy="1440000"/>
            </a:xfrm>
            <a:prstGeom prst="ellipse">
              <a:avLst/>
            </a:prstGeom>
            <a:blipFill dpi="0" rotWithShape="1"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53348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5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51740" y="3415431"/>
            <a:ext cx="1440000" cy="1440000"/>
            <a:chOff x="8363185" y="-1803373"/>
            <a:chExt cx="1440000" cy="1440000"/>
          </a:xfrm>
        </p:grpSpPr>
        <p:sp>
          <p:nvSpPr>
            <p:cNvPr id="20" name="椭圆 19"/>
            <p:cNvSpPr/>
            <p:nvPr/>
          </p:nvSpPr>
          <p:spPr>
            <a:xfrm>
              <a:off x="8363185" y="-1803373"/>
              <a:ext cx="1440000" cy="1440000"/>
            </a:xfrm>
            <a:prstGeom prst="ellipse">
              <a:avLst/>
            </a:prstGeom>
            <a:blipFill dpi="0" rotWithShape="1">
              <a:blip r:embed="rId7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25985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6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418526" y="3415431"/>
            <a:ext cx="1440000" cy="1440000"/>
            <a:chOff x="10400176" y="2591236"/>
            <a:chExt cx="1440000" cy="1440000"/>
          </a:xfrm>
        </p:grpSpPr>
        <p:sp>
          <p:nvSpPr>
            <p:cNvPr id="23" name="椭圆 22"/>
            <p:cNvSpPr/>
            <p:nvPr/>
          </p:nvSpPr>
          <p:spPr>
            <a:xfrm>
              <a:off x="10400176" y="2591236"/>
              <a:ext cx="1440000" cy="1440000"/>
            </a:xfrm>
            <a:prstGeom prst="ellipse">
              <a:avLst/>
            </a:prstGeom>
            <a:blipFill dpi="0" rotWithShape="1">
              <a:blip r:embed="rId8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662976" y="2895738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7</a:t>
              </a:r>
              <a:endPara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3868" y="1895853"/>
            <a:ext cx="5760000" cy="1215077"/>
            <a:chOff x="2874588" y="1838046"/>
            <a:chExt cx="5760000" cy="1215077"/>
          </a:xfrm>
        </p:grpSpPr>
        <p:sp>
          <p:nvSpPr>
            <p:cNvPr id="25" name="圆角矩形 24"/>
            <p:cNvSpPr/>
            <p:nvPr/>
          </p:nvSpPr>
          <p:spPr>
            <a:xfrm>
              <a:off x="2874588" y="1838046"/>
              <a:ext cx="5760000" cy="488731"/>
            </a:xfrm>
            <a:prstGeom prst="roundRect">
              <a:avLst/>
            </a:prstGeom>
            <a:solidFill>
              <a:srgbClr val="3E3E3E">
                <a:alpha val="70000"/>
              </a:srgbClr>
            </a:solidFill>
            <a:ln>
              <a:noFill/>
            </a:ln>
            <a:effectLst>
              <a:glow rad="63500">
                <a:schemeClr val="tx1">
                  <a:alpha val="30000"/>
                </a:scheme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方正华隶简体" panose="03000509000000000000" pitchFamily="65" charset="-122"/>
                  <a:ea typeface="方正华隶简体" panose="03000509000000000000" pitchFamily="65" charset="-122"/>
                </a:rPr>
                <a:t>演讲交流七大要素</a:t>
              </a:r>
              <a:endParaRPr lang="zh-CN" altLang="en-US" sz="2000" dirty="0">
                <a:latin typeface="方正华隶简体" panose="03000509000000000000" pitchFamily="65" charset="-122"/>
                <a:ea typeface="方正华隶简体" panose="03000509000000000000" pitchFamily="65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618615" y="2683791"/>
              <a:ext cx="2485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竖锯先生出品</a:t>
              </a:r>
              <a:endParaRPr lang="zh-CN" altLang="en-US" dirty="0"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39758" y="28557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87364" y="2845157"/>
              <a:ext cx="1800000" cy="72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723390217"/>
      </p:ext>
    </p:extLst>
  </p:cSld>
  <p:clrMapOvr>
    <a:masterClrMapping/>
  </p:clrMapOvr>
  <p:transition spd="slow" advTm="100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22411" y="3325228"/>
            <a:ext cx="30570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latin typeface="华康俪金黑W8(P)" pitchFamily="34" charset="-122"/>
                <a:ea typeface="华康俪金黑W8(P)" pitchFamily="34" charset="-122"/>
              </a:rPr>
              <a:t>大脑</a:t>
            </a:r>
            <a:endParaRPr lang="zh-CN" altLang="en-US" sz="9600" dirty="0"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59822" y="1241943"/>
            <a:ext cx="2671948" cy="369332"/>
          </a:xfrm>
          <a:prstGeom prst="rect">
            <a:avLst/>
          </a:prstGeom>
          <a:solidFill>
            <a:srgbClr val="0D0D0D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听众  </a:t>
            </a:r>
            <a:r>
              <a:rPr lang="en-US" altLang="zh-CN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Listener</a:t>
            </a:r>
            <a:endParaRPr lang="zh-CN" altLang="en-US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9237" y="652017"/>
            <a:ext cx="1440000" cy="1440000"/>
            <a:chOff x="5017911" y="-1803373"/>
            <a:chExt cx="1440000" cy="1440000"/>
          </a:xfrm>
        </p:grpSpPr>
        <p:sp>
          <p:nvSpPr>
            <p:cNvPr id="6" name="椭圆 5"/>
            <p:cNvSpPr/>
            <p:nvPr/>
          </p:nvSpPr>
          <p:spPr>
            <a:xfrm>
              <a:off x="5017911" y="-1803373"/>
              <a:ext cx="1440000" cy="1440000"/>
            </a:xfrm>
            <a:prstGeom prst="ellipse">
              <a:avLst/>
            </a:prstGeom>
            <a:blipFill dpi="0" rotWithShape="1">
              <a:blip r:embed="rId3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80711" y="-1498871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4</a:t>
              </a:r>
              <a:endParaRPr lang="zh-CN" altLang="en-US" sz="48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23936" y="2397932"/>
            <a:ext cx="3662030" cy="3639945"/>
            <a:chOff x="6541792" y="2220508"/>
            <a:chExt cx="3662030" cy="3639945"/>
          </a:xfrm>
        </p:grpSpPr>
        <p:pic>
          <p:nvPicPr>
            <p:cNvPr id="20" name="Picture 8" descr="你的大脑长什么样子？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792" y="2220508"/>
              <a:ext cx="1796903" cy="180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你的大脑长什么样子？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609" y="4060453"/>
              <a:ext cx="1796901" cy="180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6" descr="你的大脑长什么样子？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6919" y="2220508"/>
              <a:ext cx="1796903" cy="180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0" descr="你的大脑长什么样子？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6919" y="4060453"/>
              <a:ext cx="1796903" cy="180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1680184" y="2397932"/>
            <a:ext cx="4941554" cy="3639945"/>
            <a:chOff x="1298040" y="2220508"/>
            <a:chExt cx="4941554" cy="3639945"/>
          </a:xfrm>
          <a:solidFill>
            <a:schemeClr val="tx1"/>
          </a:solidFill>
        </p:grpSpPr>
        <p:grpSp>
          <p:nvGrpSpPr>
            <p:cNvPr id="17" name="组合 16"/>
            <p:cNvGrpSpPr/>
            <p:nvPr/>
          </p:nvGrpSpPr>
          <p:grpSpPr>
            <a:xfrm>
              <a:off x="1298040" y="2220508"/>
              <a:ext cx="4941554" cy="3639945"/>
              <a:chOff x="225764" y="2061510"/>
              <a:chExt cx="4941554" cy="3411160"/>
            </a:xfrm>
            <a:grpFill/>
            <a:effectLst>
              <a:glow rad="63500">
                <a:schemeClr val="tx1">
                  <a:alpha val="40000"/>
                </a:schemeClr>
              </a:glow>
            </a:effectLst>
          </p:grpSpPr>
          <p:sp>
            <p:nvSpPr>
              <p:cNvPr id="18" name="矩形 17"/>
              <p:cNvSpPr/>
              <p:nvPr/>
            </p:nvSpPr>
            <p:spPr>
              <a:xfrm>
                <a:off x="402967" y="2061510"/>
                <a:ext cx="4750924" cy="3411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25764" y="4373356"/>
                <a:ext cx="4941554" cy="8941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2800" dirty="0" smtClean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不同的听众  不同的思维框架</a:t>
                </a:r>
                <a:endParaRPr lang="en-US" altLang="zh-CN" sz="2800" dirty="0" smtClean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  <a:p>
                <a:pPr algn="r"/>
                <a:r>
                  <a:rPr lang="zh-CN" altLang="en-US" sz="2800" dirty="0" smtClean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不同的框架  不同的信息理解</a:t>
                </a:r>
                <a:endParaRPr lang="zh-CN" altLang="en-US" sz="2800" dirty="0">
                  <a:solidFill>
                    <a:schemeClr val="bg1"/>
                  </a:solidFill>
                  <a:latin typeface="华康俪金黑W8(P)" pitchFamily="34" charset="-122"/>
                  <a:ea typeface="华康俪金黑W8(P)" pitchFamily="34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588281" y="2683732"/>
              <a:ext cx="2256670" cy="19389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 smtClean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听众</a:t>
              </a:r>
              <a:endParaRPr lang="en-US" altLang="zh-CN" sz="8000" dirty="0" smtClean="0">
                <a:solidFill>
                  <a:schemeClr val="bg1"/>
                </a:solidFill>
                <a:latin typeface="叶根友特楷简体" pitchFamily="2" charset="-122"/>
                <a:ea typeface="叶根友特楷简体" pitchFamily="2" charset="-122"/>
              </a:endParaRPr>
            </a:p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叶根友特楷简体" pitchFamily="2" charset="-122"/>
                  <a:ea typeface="叶根友特楷简体" pitchFamily="2" charset="-122"/>
                </a:rPr>
                <a:t>为中心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3086754970"/>
      </p:ext>
    </p:extLst>
  </p:cSld>
  <p:clrMapOvr>
    <a:masterClrMapping/>
  </p:clrMapOvr>
  <p:transition spd="slow" advTm="587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9|1|1.6|1.9|2.2|6|5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|1|1.2|1.2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9|0.9|0.8|0.7|0.6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4|0.9|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4|5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8|1.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离子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离子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1_离子">
  <a:themeElements>
    <a:clrScheme name="离子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离子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849</TotalTime>
  <Words>343</Words>
  <Application>Microsoft Office PowerPoint</Application>
  <PresentationFormat>自定义</PresentationFormat>
  <Paragraphs>125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Century Gothic</vt:lpstr>
      <vt:lpstr>方正华隶简体</vt:lpstr>
      <vt:lpstr>叶根友特楷简体</vt:lpstr>
      <vt:lpstr>微软雅黑</vt:lpstr>
      <vt:lpstr>华文行楷</vt:lpstr>
      <vt:lpstr>华康俪金黑W8(P)</vt:lpstr>
      <vt:lpstr>黑体</vt:lpstr>
      <vt:lpstr>Wingdings 3</vt:lpstr>
      <vt:lpstr>离子</vt:lpstr>
      <vt:lpstr>1_离子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刘鹏</dc:creator>
  <cp:lastModifiedBy>asus1</cp:lastModifiedBy>
  <cp:revision>70</cp:revision>
  <dcterms:created xsi:type="dcterms:W3CDTF">2013-06-02T02:35:21Z</dcterms:created>
  <dcterms:modified xsi:type="dcterms:W3CDTF">2015-10-13T14:26:13Z</dcterms:modified>
</cp:coreProperties>
</file>