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handoutMasterIdLst>
    <p:handoutMasterId r:id="rId28"/>
  </p:handoutMasterIdLst>
  <p:sldIdLst>
    <p:sldId id="256" r:id="rId3"/>
    <p:sldId id="258" r:id="rId4"/>
    <p:sldId id="260" r:id="rId5"/>
    <p:sldId id="257" r:id="rId6"/>
    <p:sldId id="259" r:id="rId7"/>
    <p:sldId id="261" r:id="rId8"/>
    <p:sldId id="262" r:id="rId9"/>
    <p:sldId id="264" r:id="rId10"/>
    <p:sldId id="263"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3" r:id="rId25"/>
    <p:sldId id="281"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53048"/>
    <a:srgbClr val="D83835"/>
    <a:srgbClr val="1976D2"/>
    <a:srgbClr val="FFFFFF"/>
    <a:srgbClr val="E98D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114" d="100"/>
          <a:sy n="114" d="100"/>
        </p:scale>
        <p:origin x="-444" y="-12"/>
      </p:cViewPr>
      <p:guideLst>
        <p:guide orient="horz" pos="2160"/>
        <p:guide pos="3840"/>
      </p:guideLst>
    </p:cSldViewPr>
  </p:slideViewPr>
  <p:notesTextViewPr>
    <p:cViewPr>
      <p:scale>
        <a:sx n="1" d="1"/>
        <a:sy n="1" d="1"/>
      </p:scale>
      <p:origin x="0" y="0"/>
    </p:cViewPr>
  </p:notesTextViewPr>
  <p:notesViewPr>
    <p:cSldViewPr snapToGrid="0">
      <p:cViewPr varScale="1">
        <p:scale>
          <a:sx n="57" d="100"/>
          <a:sy n="57" d="100"/>
        </p:scale>
        <p:origin x="1980" y="7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A63A51-8535-4AE8-8B1D-473B0B091AE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267A79-C6FD-45AB-89C5-B107B2DA1F92}"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F83957-7D22-475E-A489-4938B70A2EC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23A4EEB-65E7-40A5-8327-EE0E172002D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7F48FF1D-608C-4B31-A64E-D6B44935243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D1DAEC-8E9A-4EF9-9938-307020ACAFED}"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976D2"/>
        </a:solid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1126601" y="562709"/>
            <a:ext cx="9938798" cy="5732582"/>
          </a:xfrm>
          <a:prstGeom prst="rect">
            <a:avLst/>
          </a:prstGeom>
        </p:spPr>
      </p:pic>
      <p:sp>
        <p:nvSpPr>
          <p:cNvPr id="2" name="标题占位符 1"/>
          <p:cNvSpPr>
            <a:spLocks noGrp="1"/>
          </p:cNvSpPr>
          <p:nvPr>
            <p:ph type="title"/>
          </p:nvPr>
        </p:nvSpPr>
        <p:spPr>
          <a:xfrm>
            <a:off x="838200" y="651903"/>
            <a:ext cx="10515600" cy="642325"/>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nvPr>
        </p:nvSpPr>
        <p:spPr>
          <a:xfrm>
            <a:off x="838200" y="1383422"/>
            <a:ext cx="10515600" cy="4351338"/>
          </a:xfrm>
          <a:prstGeom prst="rect">
            <a:avLst/>
          </a:prstGeom>
        </p:spPr>
        <p:txBody>
          <a:bodyPr vert="horz" lIns="91440" tIns="45720" rIns="91440" bIns="45720" rtlCol="0">
            <a:normAutofit/>
          </a:bodyPr>
          <a:lstStyle/>
          <a:p>
            <a:pPr lvl="0"/>
            <a:r>
              <a:rPr lang="zh-CN" altLang="en-US" dirty="0"/>
              <a:t>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8FF1D-608C-4B31-A64E-D6B449352438}"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D1DAEC-8E9A-4EF9-9938-307020ACAFE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p:titleStyle>
    <p:body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emf"/></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8.emf"/></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emf"/></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8.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7.emf"/><Relationship Id="rId7" Type="http://schemas.openxmlformats.org/officeDocument/2006/relationships/image" Target="../media/image16.emf"/><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 Id="rId3" Type="http://schemas.openxmlformats.org/officeDocument/2006/relationships/image" Target="../media/image12.emf"/><Relationship Id="rId2" Type="http://schemas.openxmlformats.org/officeDocument/2006/relationships/image" Target="../media/image11.emf"/><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26601" y="562709"/>
            <a:ext cx="9938798" cy="5732582"/>
          </a:xfrm>
          <a:prstGeom prst="rect">
            <a:avLst/>
          </a:prstGeom>
        </p:spPr>
      </p:pic>
      <p:sp>
        <p:nvSpPr>
          <p:cNvPr id="11" name="椭圆 10"/>
          <p:cNvSpPr/>
          <p:nvPr/>
        </p:nvSpPr>
        <p:spPr>
          <a:xfrm>
            <a:off x="6316394" y="731520"/>
            <a:ext cx="3826412" cy="3826412"/>
          </a:xfrm>
          <a:prstGeom prst="ellipse">
            <a:avLst/>
          </a:prstGeom>
          <a:noFill/>
          <a:ln w="19050">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2980599" y="402957"/>
            <a:ext cx="3826412" cy="3826412"/>
          </a:xfrm>
          <a:prstGeom prst="ellipse">
            <a:avLst/>
          </a:prstGeom>
          <a:noFill/>
          <a:ln w="19050">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4204489" y="2437619"/>
            <a:ext cx="3826412" cy="3826412"/>
          </a:xfrm>
          <a:prstGeom prst="ellipse">
            <a:avLst/>
          </a:prstGeom>
          <a:noFill/>
          <a:ln w="19050">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55553" y="1458254"/>
            <a:ext cx="2117160" cy="1958730"/>
          </a:xfrm>
          <a:prstGeom prst="rect">
            <a:avLst/>
          </a:prstGeom>
        </p:spPr>
      </p:pic>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23721" r="57198" b="78391"/>
          <a:stretch>
            <a:fillRect/>
          </a:stretch>
        </p:blipFill>
        <p:spPr>
          <a:xfrm>
            <a:off x="3606800" y="1"/>
            <a:ext cx="1544348" cy="1400128"/>
          </a:xfrm>
          <a:prstGeom prst="rect">
            <a:avLst/>
          </a:prstGeom>
        </p:spPr>
      </p:pic>
      <p:pic>
        <p:nvPicPr>
          <p:cNvPr id="17" name="图片 16"/>
          <p:cNvPicPr>
            <a:picLocks noChangeAspect="1"/>
          </p:cNvPicPr>
          <p:nvPr/>
        </p:nvPicPr>
        <p:blipFill rotWithShape="1">
          <a:blip r:embed="rId3" cstate="print">
            <a:extLst>
              <a:ext uri="{28A0092B-C50C-407E-A947-70E740481C1C}">
                <a14:useLocalDpi xmlns:a14="http://schemas.microsoft.com/office/drawing/2010/main" val="0"/>
              </a:ext>
            </a:extLst>
          </a:blip>
          <a:srcRect t="42965" r="82474" b="34312"/>
          <a:stretch>
            <a:fillRect/>
          </a:stretch>
        </p:blipFill>
        <p:spPr>
          <a:xfrm>
            <a:off x="7068478" y="116132"/>
            <a:ext cx="1418465" cy="1472348"/>
          </a:xfrm>
          <a:prstGeom prst="rect">
            <a:avLst/>
          </a:prstGeom>
        </p:spPr>
      </p:pic>
      <p:pic>
        <p:nvPicPr>
          <p:cNvPr id="19" name="图片 18"/>
          <p:cNvPicPr>
            <a:picLocks noChangeAspect="1"/>
          </p:cNvPicPr>
          <p:nvPr/>
        </p:nvPicPr>
        <p:blipFill rotWithShape="1">
          <a:blip r:embed="rId3" cstate="print">
            <a:extLst>
              <a:ext uri="{28A0092B-C50C-407E-A947-70E740481C1C}">
                <a14:useLocalDpi xmlns:a14="http://schemas.microsoft.com/office/drawing/2010/main" val="0"/>
              </a:ext>
            </a:extLst>
          </a:blip>
          <a:srcRect l="22436" t="76378" r="57198"/>
          <a:stretch>
            <a:fillRect/>
          </a:stretch>
        </p:blipFill>
        <p:spPr>
          <a:xfrm>
            <a:off x="4225053" y="4857576"/>
            <a:ext cx="1648321" cy="1530573"/>
          </a:xfrm>
          <a:prstGeom prst="rect">
            <a:avLst/>
          </a:prstGeom>
        </p:spPr>
      </p:pic>
      <p:sp>
        <p:nvSpPr>
          <p:cNvPr id="2" name="标题 1"/>
          <p:cNvSpPr>
            <a:spLocks noGrp="1"/>
          </p:cNvSpPr>
          <p:nvPr>
            <p:ph type="ctrTitle"/>
          </p:nvPr>
        </p:nvSpPr>
        <p:spPr>
          <a:xfrm>
            <a:off x="840978" y="1710535"/>
            <a:ext cx="9144000" cy="2086768"/>
          </a:xfrm>
        </p:spPr>
        <p:txBody>
          <a:bodyPr>
            <a:normAutofit/>
          </a:bodyPr>
          <a:lstStyle/>
          <a:p>
            <a:pPr algn="l"/>
            <a:r>
              <a:rPr lang="zh-CN" altLang="en-US" sz="8000" dirty="0"/>
              <a:t>动画说课教育模板</a:t>
            </a:r>
            <a:endParaRPr lang="zh-CN" altLang="en-US" sz="8000" dirty="0"/>
          </a:p>
        </p:txBody>
      </p:sp>
      <p:sp>
        <p:nvSpPr>
          <p:cNvPr id="20" name="矩形 19"/>
          <p:cNvSpPr/>
          <p:nvPr/>
        </p:nvSpPr>
        <p:spPr>
          <a:xfrm>
            <a:off x="789835" y="4019459"/>
            <a:ext cx="8297015" cy="638745"/>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a:latin typeface="微软雅黑 Light" panose="020B0502040204020203" pitchFamily="34" charset="-122"/>
                <a:ea typeface="微软雅黑 Light" panose="020B0502040204020203" pitchFamily="34" charset="-122"/>
              </a:rPr>
              <a:t>LOGO Here</a:t>
            </a:r>
            <a:endParaRPr lang="zh-CN" altLang="en-US" dirty="0">
              <a:latin typeface="微软雅黑 Light" panose="020B0502040204020203" pitchFamily="34" charset="-122"/>
              <a:ea typeface="微软雅黑 Light" panose="020B0502040204020203" pitchFamily="34" charset="-122"/>
            </a:endParaRPr>
          </a:p>
        </p:txBody>
      </p:sp>
      <p:pic>
        <p:nvPicPr>
          <p:cNvPr id="18" name="图片 17"/>
          <p:cNvPicPr>
            <a:picLocks noChangeAspect="1"/>
          </p:cNvPicPr>
          <p:nvPr/>
        </p:nvPicPr>
        <p:blipFill rotWithShape="1">
          <a:blip r:embed="rId3" cstate="print">
            <a:extLst>
              <a:ext uri="{28A0092B-C50C-407E-A947-70E740481C1C}">
                <a14:useLocalDpi xmlns:a14="http://schemas.microsoft.com/office/drawing/2010/main" val="0"/>
              </a:ext>
            </a:extLst>
          </a:blip>
          <a:srcRect l="83292" t="48071" b="28444"/>
          <a:stretch>
            <a:fillRect/>
          </a:stretch>
        </p:blipFill>
        <p:spPr>
          <a:xfrm>
            <a:off x="7900763" y="3458022"/>
            <a:ext cx="1352277" cy="15216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10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10" presetClass="entr" presetSubtype="0" fill="hold" nodeType="withEffect">
                                  <p:stCondLst>
                                    <p:cond delay="50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par>
                                <p:cTn id="20" presetID="10" presetClass="entr" presetSubtype="0" fill="hold" nodeType="withEffect">
                                  <p:stCondLst>
                                    <p:cond delay="10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175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500"/>
                                        <p:tgtEl>
                                          <p:spTgt spid="17"/>
                                        </p:tgtEl>
                                      </p:cBhvr>
                                    </p:animEffect>
                                  </p:childTnLst>
                                </p:cTn>
                              </p:par>
                              <p:par>
                                <p:cTn id="26" presetID="10" presetClass="entr" presetSubtype="0" fill="hold"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nodeType="withEffect">
                                  <p:stCondLst>
                                    <p:cond delay="10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Service</a:t>
            </a:r>
            <a:endParaRPr lang="zh-CN" altLang="en-US" dirty="0"/>
          </a:p>
        </p:txBody>
      </p:sp>
      <p:sp>
        <p:nvSpPr>
          <p:cNvPr id="5" name="同侧圆角矩形 4"/>
          <p:cNvSpPr/>
          <p:nvPr/>
        </p:nvSpPr>
        <p:spPr>
          <a:xfrm>
            <a:off x="8033657" y="2626652"/>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627585" y="2678876"/>
            <a:ext cx="1003801"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No.1</a:t>
            </a:r>
            <a:endParaRPr lang="zh-CN" altLang="en-US" sz="3200" dirty="0">
              <a:latin typeface="微软雅黑 Light" panose="020B0502040204020203" pitchFamily="34" charset="-122"/>
              <a:ea typeface="微软雅黑 Light" panose="020B0502040204020203" pitchFamily="34" charset="-122"/>
            </a:endParaRPr>
          </a:p>
        </p:txBody>
      </p:sp>
      <p:sp>
        <p:nvSpPr>
          <p:cNvPr id="7" name="矩形 6"/>
          <p:cNvSpPr/>
          <p:nvPr/>
        </p:nvSpPr>
        <p:spPr>
          <a:xfrm>
            <a:off x="8142973" y="3471599"/>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Cloud of Biz</a:t>
            </a:r>
            <a:endParaRPr lang="zh-CN" altLang="en-US" sz="1400" dirty="0">
              <a:latin typeface="微软雅黑 Light" panose="020B0502040204020203" pitchFamily="34" charset="-122"/>
              <a:ea typeface="微软雅黑 Light" panose="020B0502040204020203" pitchFamily="34" charset="-122"/>
            </a:endParaRPr>
          </a:p>
        </p:txBody>
      </p:sp>
      <p:sp>
        <p:nvSpPr>
          <p:cNvPr id="8" name="矩形 7"/>
          <p:cNvSpPr/>
          <p:nvPr/>
        </p:nvSpPr>
        <p:spPr>
          <a:xfrm>
            <a:off x="8142973" y="3729712"/>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Total solution of Corp.</a:t>
            </a:r>
            <a:endParaRPr lang="zh-CN" altLang="en-US" sz="1400" dirty="0">
              <a:latin typeface="微软雅黑 Light" panose="020B0502040204020203" pitchFamily="34" charset="-122"/>
              <a:ea typeface="微软雅黑 Light" panose="020B0502040204020203" pitchFamily="34" charset="-122"/>
            </a:endParaRPr>
          </a:p>
        </p:txBody>
      </p:sp>
      <p:cxnSp>
        <p:nvCxnSpPr>
          <p:cNvPr id="9" name="直接连接符 8"/>
          <p:cNvCxnSpPr/>
          <p:nvPr/>
        </p:nvCxnSpPr>
        <p:spPr>
          <a:xfrm>
            <a:off x="8386537" y="3304743"/>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rot="5400000">
            <a:off x="5634196" y="1387067"/>
            <a:ext cx="590181" cy="712411"/>
            <a:chOff x="3461276" y="4610485"/>
            <a:chExt cx="590181" cy="712411"/>
          </a:xfrm>
        </p:grpSpPr>
        <p:cxnSp>
          <p:nvCxnSpPr>
            <p:cNvPr id="23" name="直接连接符 22"/>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rot="16200000">
            <a:off x="5946347" y="4758523"/>
            <a:ext cx="590181" cy="712411"/>
            <a:chOff x="3461276" y="4610485"/>
            <a:chExt cx="590181" cy="712411"/>
          </a:xfrm>
        </p:grpSpPr>
        <p:cxnSp>
          <p:nvCxnSpPr>
            <p:cNvPr id="21" name="直接连接符 20"/>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2" name="同侧圆角矩形 11"/>
          <p:cNvSpPr/>
          <p:nvPr/>
        </p:nvSpPr>
        <p:spPr>
          <a:xfrm>
            <a:off x="1966686" y="2316893"/>
            <a:ext cx="2873828" cy="2169644"/>
          </a:xfrm>
          <a:prstGeom prst="round2SameRect">
            <a:avLst>
              <a:gd name="adj1" fmla="val 8772"/>
              <a:gd name="adj2" fmla="val 0"/>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200910" y="2540000"/>
            <a:ext cx="2766060" cy="1310640"/>
          </a:xfrm>
          <a:prstGeom prst="rect">
            <a:avLst/>
          </a:prstGeom>
          <a:noFill/>
        </p:spPr>
        <p:txBody>
          <a:bodyPr wrap="square" rtlCol="0">
            <a:spAutoFit/>
          </a:bodyPr>
          <a:lstStyle/>
          <a:p>
            <a:pPr algn="l"/>
            <a:r>
              <a:rPr lang="en-US" altLang="zh-CN" sz="4000" dirty="0">
                <a:solidFill>
                  <a:schemeClr val="bg1">
                    <a:lumMod val="85000"/>
                  </a:schemeClr>
                </a:solidFill>
                <a:latin typeface="微软雅黑 Light" panose="020B0502040204020203" pitchFamily="34" charset="-122"/>
                <a:ea typeface="微软雅黑 Light" panose="020B0502040204020203" pitchFamily="34" charset="-122"/>
              </a:rPr>
              <a:t>游戏设疑   引入新课</a:t>
            </a:r>
            <a:endParaRPr lang="en-US" altLang="zh-CN" sz="4000" dirty="0">
              <a:solidFill>
                <a:schemeClr val="bg1">
                  <a:lumMod val="85000"/>
                </a:schemeClr>
              </a:solidFill>
              <a:latin typeface="微软雅黑 Light" panose="020B0502040204020203" pitchFamily="34" charset="-122"/>
              <a:ea typeface="微软雅黑 Light" panose="020B0502040204020203" pitchFamily="34" charset="-122"/>
            </a:endParaRPr>
          </a:p>
        </p:txBody>
      </p:sp>
      <p:sp>
        <p:nvSpPr>
          <p:cNvPr id="16" name="同侧圆角矩形 15"/>
          <p:cNvSpPr/>
          <p:nvPr/>
        </p:nvSpPr>
        <p:spPr>
          <a:xfrm>
            <a:off x="5061346" y="2607900"/>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文本框 16"/>
          <p:cNvSpPr txBox="1"/>
          <p:nvPr/>
        </p:nvSpPr>
        <p:spPr>
          <a:xfrm>
            <a:off x="5329064" y="2660124"/>
            <a:ext cx="1656224"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528,000</a:t>
            </a:r>
            <a:endParaRPr lang="en-US" altLang="zh-CN" sz="3200" dirty="0">
              <a:latin typeface="微软雅黑 Light" panose="020B0502040204020203" pitchFamily="34" charset="-122"/>
              <a:ea typeface="微软雅黑 Light" panose="020B0502040204020203" pitchFamily="34" charset="-122"/>
            </a:endParaRPr>
          </a:p>
        </p:txBody>
      </p:sp>
      <p:sp>
        <p:nvSpPr>
          <p:cNvPr id="18" name="矩形 17"/>
          <p:cNvSpPr/>
          <p:nvPr/>
        </p:nvSpPr>
        <p:spPr>
          <a:xfrm>
            <a:off x="5121995" y="3452847"/>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Downloader</a:t>
            </a:r>
            <a:endParaRPr lang="en-US" altLang="zh-CN" sz="1400" dirty="0">
              <a:latin typeface="微软雅黑 Light" panose="020B0502040204020203" pitchFamily="34" charset="-122"/>
              <a:ea typeface="微软雅黑 Light" panose="020B0502040204020203" pitchFamily="34" charset="-122"/>
            </a:endParaRPr>
          </a:p>
        </p:txBody>
      </p:sp>
      <p:cxnSp>
        <p:nvCxnSpPr>
          <p:cNvPr id="19" name="直接连接符 18"/>
          <p:cNvCxnSpPr/>
          <p:nvPr/>
        </p:nvCxnSpPr>
        <p:spPr>
          <a:xfrm>
            <a:off x="5472735" y="3285991"/>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p:nvPicPr>
        <p:blipFill>
          <a:blip r:embed="rId1"/>
          <a:stretch>
            <a:fillRect/>
          </a:stretch>
        </p:blipFill>
        <p:spPr>
          <a:xfrm>
            <a:off x="3134517" y="3886293"/>
            <a:ext cx="533517" cy="44460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同侧圆角矩形 3"/>
          <p:cNvSpPr/>
          <p:nvPr/>
        </p:nvSpPr>
        <p:spPr>
          <a:xfrm>
            <a:off x="4659086" y="2316893"/>
            <a:ext cx="2873828" cy="2169644"/>
          </a:xfrm>
          <a:prstGeom prst="round2SameRect">
            <a:avLst>
              <a:gd name="adj1" fmla="val 8772"/>
              <a:gd name="adj2" fmla="val 0"/>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同侧圆角矩形 5"/>
          <p:cNvSpPr/>
          <p:nvPr/>
        </p:nvSpPr>
        <p:spPr>
          <a:xfrm>
            <a:off x="2022930" y="2626652"/>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同侧圆角矩形 6"/>
          <p:cNvSpPr/>
          <p:nvPr/>
        </p:nvSpPr>
        <p:spPr>
          <a:xfrm>
            <a:off x="7977414" y="2626652"/>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a:blip r:embed="rId1"/>
          <a:stretch>
            <a:fillRect/>
          </a:stretch>
        </p:blipFill>
        <p:spPr>
          <a:xfrm>
            <a:off x="5873044" y="3854746"/>
            <a:ext cx="445912" cy="471166"/>
          </a:xfrm>
          <a:prstGeom prst="rect">
            <a:avLst/>
          </a:prstGeom>
        </p:spPr>
      </p:pic>
      <p:sp>
        <p:nvSpPr>
          <p:cNvPr id="9" name="文本框 8"/>
          <p:cNvSpPr txBox="1"/>
          <p:nvPr/>
        </p:nvSpPr>
        <p:spPr>
          <a:xfrm>
            <a:off x="5090880" y="2540303"/>
            <a:ext cx="2722880" cy="1310640"/>
          </a:xfrm>
          <a:prstGeom prst="rect">
            <a:avLst/>
          </a:prstGeom>
          <a:noFill/>
        </p:spPr>
        <p:txBody>
          <a:bodyPr wrap="none" rtlCol="0">
            <a:spAutoFit/>
          </a:bodyPr>
          <a:lstStyle/>
          <a:p>
            <a:pPr algn="l"/>
            <a:r>
              <a:rPr lang="en-US" altLang="zh-CN" sz="4000" dirty="0">
                <a:solidFill>
                  <a:schemeClr val="bg1">
                    <a:lumMod val="85000"/>
                  </a:schemeClr>
                </a:solidFill>
                <a:latin typeface="微软雅黑 Light" panose="020B0502040204020203" pitchFamily="34" charset="-122"/>
                <a:ea typeface="微软雅黑 Light" panose="020B0502040204020203" pitchFamily="34" charset="-122"/>
              </a:rPr>
              <a:t>提出问题  </a:t>
            </a:r>
            <a:endParaRPr lang="en-US" altLang="zh-CN" sz="4000" dirty="0">
              <a:solidFill>
                <a:schemeClr val="bg1">
                  <a:lumMod val="85000"/>
                </a:schemeClr>
              </a:solidFill>
              <a:latin typeface="微软雅黑 Light" panose="020B0502040204020203" pitchFamily="34" charset="-122"/>
              <a:ea typeface="微软雅黑 Light" panose="020B0502040204020203" pitchFamily="34" charset="-122"/>
            </a:endParaRPr>
          </a:p>
          <a:p>
            <a:pPr algn="l"/>
            <a:r>
              <a:rPr lang="en-US" altLang="zh-CN" sz="4000" dirty="0">
                <a:solidFill>
                  <a:schemeClr val="bg1">
                    <a:lumMod val="85000"/>
                  </a:schemeClr>
                </a:solidFill>
                <a:latin typeface="微软雅黑 Light" panose="020B0502040204020203" pitchFamily="34" charset="-122"/>
                <a:ea typeface="微软雅黑 Light" panose="020B0502040204020203" pitchFamily="34" charset="-122"/>
              </a:rPr>
              <a:t>猜想验证</a:t>
            </a:r>
            <a:endParaRPr lang="en-US" altLang="zh-CN" sz="4000" dirty="0">
              <a:solidFill>
                <a:schemeClr val="bg1">
                  <a:lumMod val="85000"/>
                </a:schemeClr>
              </a:solidFill>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2290648" y="2678876"/>
            <a:ext cx="1656224"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423,000</a:t>
            </a:r>
            <a:endParaRPr lang="zh-CN" altLang="en-US" sz="3200" dirty="0">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8571342" y="2678876"/>
            <a:ext cx="1003801"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No.1</a:t>
            </a:r>
            <a:endParaRPr lang="zh-CN" altLang="en-US" sz="3200" dirty="0">
              <a:latin typeface="微软雅黑 Light" panose="020B0502040204020203" pitchFamily="34" charset="-122"/>
              <a:ea typeface="微软雅黑 Light" panose="020B0502040204020203" pitchFamily="34" charset="-122"/>
            </a:endParaRPr>
          </a:p>
        </p:txBody>
      </p:sp>
      <p:sp>
        <p:nvSpPr>
          <p:cNvPr id="12" name="矩形 11"/>
          <p:cNvSpPr/>
          <p:nvPr/>
        </p:nvSpPr>
        <p:spPr>
          <a:xfrm>
            <a:off x="2083579" y="3471599"/>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Users</a:t>
            </a:r>
            <a:endParaRPr lang="zh-CN" altLang="en-US" sz="1400" dirty="0">
              <a:latin typeface="微软雅黑 Light" panose="020B0502040204020203" pitchFamily="34" charset="-122"/>
              <a:ea typeface="微软雅黑 Light" panose="020B0502040204020203" pitchFamily="34" charset="-122"/>
            </a:endParaRPr>
          </a:p>
        </p:txBody>
      </p:sp>
      <p:sp>
        <p:nvSpPr>
          <p:cNvPr id="13" name="矩形 12"/>
          <p:cNvSpPr/>
          <p:nvPr/>
        </p:nvSpPr>
        <p:spPr>
          <a:xfrm>
            <a:off x="2083579" y="3729712"/>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Increasing in 2016</a:t>
            </a:r>
            <a:endParaRPr lang="zh-CN" altLang="en-US" sz="1400" dirty="0">
              <a:latin typeface="微软雅黑 Light" panose="020B0502040204020203" pitchFamily="34" charset="-122"/>
              <a:ea typeface="微软雅黑 Light" panose="020B0502040204020203" pitchFamily="34" charset="-122"/>
            </a:endParaRPr>
          </a:p>
        </p:txBody>
      </p:sp>
      <p:sp>
        <p:nvSpPr>
          <p:cNvPr id="15" name="矩形 14"/>
          <p:cNvSpPr/>
          <p:nvPr/>
        </p:nvSpPr>
        <p:spPr>
          <a:xfrm>
            <a:off x="8086730" y="3471599"/>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Cloud of Biz</a:t>
            </a:r>
            <a:endParaRPr lang="zh-CN" altLang="en-US" sz="1400" dirty="0">
              <a:latin typeface="微软雅黑 Light" panose="020B0502040204020203" pitchFamily="34" charset="-122"/>
              <a:ea typeface="微软雅黑 Light" panose="020B0502040204020203" pitchFamily="34" charset="-122"/>
            </a:endParaRPr>
          </a:p>
        </p:txBody>
      </p:sp>
      <p:sp>
        <p:nvSpPr>
          <p:cNvPr id="16" name="矩形 15"/>
          <p:cNvSpPr/>
          <p:nvPr/>
        </p:nvSpPr>
        <p:spPr>
          <a:xfrm>
            <a:off x="8086730" y="3729712"/>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Total solution of Corp.</a:t>
            </a:r>
            <a:endParaRPr lang="zh-CN" altLang="en-US" sz="1400" dirty="0">
              <a:latin typeface="微软雅黑 Light" panose="020B0502040204020203" pitchFamily="34" charset="-122"/>
              <a:ea typeface="微软雅黑 Light" panose="020B0502040204020203" pitchFamily="34" charset="-122"/>
            </a:endParaRPr>
          </a:p>
        </p:txBody>
      </p:sp>
      <p:cxnSp>
        <p:nvCxnSpPr>
          <p:cNvPr id="17" name="直接连接符 16"/>
          <p:cNvCxnSpPr/>
          <p:nvPr/>
        </p:nvCxnSpPr>
        <p:spPr>
          <a:xfrm>
            <a:off x="2434319" y="3304743"/>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330294" y="3304743"/>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rot="5400000">
            <a:off x="5577953" y="1387067"/>
            <a:ext cx="590181" cy="712411"/>
            <a:chOff x="3461276" y="4610485"/>
            <a:chExt cx="590181" cy="712411"/>
          </a:xfrm>
        </p:grpSpPr>
        <p:cxnSp>
          <p:nvCxnSpPr>
            <p:cNvPr id="20" name="直接连接符 19"/>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rot="16200000">
            <a:off x="5890104" y="4758523"/>
            <a:ext cx="590181" cy="712411"/>
            <a:chOff x="3461276" y="4610485"/>
            <a:chExt cx="590181" cy="712411"/>
          </a:xfrm>
        </p:grpSpPr>
        <p:cxnSp>
          <p:nvCxnSpPr>
            <p:cNvPr id="23" name="直接连接符 22"/>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6" name="标题 1"/>
          <p:cNvSpPr>
            <a:spLocks noGrp="1"/>
          </p:cNvSpPr>
          <p:nvPr>
            <p:ph type="title"/>
          </p:nvPr>
        </p:nvSpPr>
        <p:spPr>
          <a:xfrm>
            <a:off x="838200" y="651903"/>
            <a:ext cx="10515600" cy="642325"/>
          </a:xfrm>
        </p:spPr>
        <p:txBody>
          <a:bodyPr>
            <a:normAutofit fontScale="90000"/>
          </a:bodyPr>
          <a:lstStyle/>
          <a:p>
            <a:r>
              <a:rPr lang="en-US" altLang="zh-CN" dirty="0"/>
              <a:t>Service</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838200" y="651903"/>
            <a:ext cx="10515600" cy="642325"/>
          </a:xfrm>
        </p:spPr>
        <p:txBody>
          <a:bodyPr>
            <a:normAutofit fontScale="90000"/>
          </a:bodyPr>
          <a:lstStyle/>
          <a:p>
            <a:r>
              <a:rPr lang="en-US" altLang="zh-CN" dirty="0"/>
              <a:t>Service</a:t>
            </a:r>
            <a:endParaRPr lang="zh-CN" altLang="en-US" dirty="0"/>
          </a:p>
        </p:txBody>
      </p:sp>
      <p:sp>
        <p:nvSpPr>
          <p:cNvPr id="5" name="同侧圆角矩形 4"/>
          <p:cNvSpPr/>
          <p:nvPr/>
        </p:nvSpPr>
        <p:spPr>
          <a:xfrm>
            <a:off x="1974779" y="2626652"/>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文本框 5"/>
          <p:cNvSpPr txBox="1"/>
          <p:nvPr/>
        </p:nvSpPr>
        <p:spPr>
          <a:xfrm>
            <a:off x="2242497" y="2678876"/>
            <a:ext cx="1656224"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423,000</a:t>
            </a:r>
            <a:endParaRPr lang="zh-CN" altLang="en-US" sz="3200" dirty="0">
              <a:latin typeface="微软雅黑 Light" panose="020B0502040204020203" pitchFamily="34" charset="-122"/>
              <a:ea typeface="微软雅黑 Light" panose="020B0502040204020203" pitchFamily="34" charset="-122"/>
            </a:endParaRPr>
          </a:p>
        </p:txBody>
      </p:sp>
      <p:sp>
        <p:nvSpPr>
          <p:cNvPr id="7" name="矩形 6"/>
          <p:cNvSpPr/>
          <p:nvPr/>
        </p:nvSpPr>
        <p:spPr>
          <a:xfrm>
            <a:off x="2035428" y="3471599"/>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Users</a:t>
            </a:r>
            <a:endParaRPr lang="zh-CN" altLang="en-US" sz="1400" dirty="0">
              <a:latin typeface="微软雅黑 Light" panose="020B0502040204020203" pitchFamily="34" charset="-122"/>
              <a:ea typeface="微软雅黑 Light" panose="020B0502040204020203" pitchFamily="34" charset="-122"/>
            </a:endParaRPr>
          </a:p>
        </p:txBody>
      </p:sp>
      <p:sp>
        <p:nvSpPr>
          <p:cNvPr id="8" name="矩形 7"/>
          <p:cNvSpPr/>
          <p:nvPr/>
        </p:nvSpPr>
        <p:spPr>
          <a:xfrm>
            <a:off x="2035428" y="3729712"/>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Increasing in 2016</a:t>
            </a:r>
            <a:endParaRPr lang="zh-CN" altLang="en-US" sz="1400" dirty="0">
              <a:latin typeface="微软雅黑 Light" panose="020B0502040204020203" pitchFamily="34" charset="-122"/>
              <a:ea typeface="微软雅黑 Light" panose="020B0502040204020203" pitchFamily="34" charset="-122"/>
            </a:endParaRPr>
          </a:p>
        </p:txBody>
      </p:sp>
      <p:cxnSp>
        <p:nvCxnSpPr>
          <p:cNvPr id="9" name="直接连接符 8"/>
          <p:cNvCxnSpPr/>
          <p:nvPr/>
        </p:nvCxnSpPr>
        <p:spPr>
          <a:xfrm>
            <a:off x="2386168" y="3304743"/>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grpSp>
        <p:nvGrpSpPr>
          <p:cNvPr id="10" name="组合 9"/>
          <p:cNvGrpSpPr/>
          <p:nvPr/>
        </p:nvGrpSpPr>
        <p:grpSpPr>
          <a:xfrm rot="5400000">
            <a:off x="5529802" y="1387067"/>
            <a:ext cx="590181" cy="712411"/>
            <a:chOff x="3461276" y="4610485"/>
            <a:chExt cx="590181" cy="712411"/>
          </a:xfrm>
        </p:grpSpPr>
        <p:cxnSp>
          <p:nvCxnSpPr>
            <p:cNvPr id="11" name="直接连接符 10"/>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rot="16200000">
            <a:off x="5841953" y="4758523"/>
            <a:ext cx="590181" cy="712411"/>
            <a:chOff x="3461276" y="4610485"/>
            <a:chExt cx="590181" cy="712411"/>
          </a:xfrm>
        </p:grpSpPr>
        <p:cxnSp>
          <p:nvCxnSpPr>
            <p:cNvPr id="14" name="直接连接符 13"/>
            <p:cNvCxnSpPr/>
            <p:nvPr/>
          </p:nvCxnSpPr>
          <p:spPr>
            <a:xfrm rot="18900000">
              <a:off x="3756366" y="4732715"/>
              <a:ext cx="0" cy="5901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18900000">
              <a:off x="3461276" y="4610485"/>
              <a:ext cx="59018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6" name="同侧圆角矩形 15"/>
          <p:cNvSpPr/>
          <p:nvPr/>
        </p:nvSpPr>
        <p:spPr>
          <a:xfrm>
            <a:off x="4956952" y="2607900"/>
            <a:ext cx="2191657" cy="1654629"/>
          </a:xfrm>
          <a:prstGeom prst="round2SameRect">
            <a:avLst>
              <a:gd name="adj1" fmla="val 8772"/>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文本框 16"/>
          <p:cNvSpPr txBox="1"/>
          <p:nvPr/>
        </p:nvSpPr>
        <p:spPr>
          <a:xfrm>
            <a:off x="5224670" y="2660124"/>
            <a:ext cx="1656224" cy="584775"/>
          </a:xfrm>
          <a:prstGeom prst="rect">
            <a:avLst/>
          </a:prstGeom>
          <a:noFill/>
        </p:spPr>
        <p:txBody>
          <a:bodyPr wrap="none" rtlCol="0">
            <a:spAutoFit/>
          </a:bodyPr>
          <a:lstStyle/>
          <a:p>
            <a:pPr algn="ctr"/>
            <a:r>
              <a:rPr lang="en-US" altLang="zh-CN" sz="3200" dirty="0">
                <a:latin typeface="微软雅黑 Light" panose="020B0502040204020203" pitchFamily="34" charset="-122"/>
                <a:ea typeface="微软雅黑 Light" panose="020B0502040204020203" pitchFamily="34" charset="-122"/>
              </a:rPr>
              <a:t>528,000</a:t>
            </a:r>
            <a:endParaRPr lang="en-US" altLang="zh-CN" sz="3200" dirty="0">
              <a:latin typeface="微软雅黑 Light" panose="020B0502040204020203" pitchFamily="34" charset="-122"/>
              <a:ea typeface="微软雅黑 Light" panose="020B0502040204020203" pitchFamily="34" charset="-122"/>
            </a:endParaRPr>
          </a:p>
        </p:txBody>
      </p:sp>
      <p:sp>
        <p:nvSpPr>
          <p:cNvPr id="18" name="矩形 17"/>
          <p:cNvSpPr/>
          <p:nvPr/>
        </p:nvSpPr>
        <p:spPr>
          <a:xfrm>
            <a:off x="5017601" y="3452847"/>
            <a:ext cx="1974732" cy="378886"/>
          </a:xfrm>
          <a:prstGeom prst="rect">
            <a:avLst/>
          </a:prstGeom>
        </p:spPr>
        <p:txBody>
          <a:bodyPr wrap="square">
            <a:spAutoFit/>
          </a:bodyPr>
          <a:lstStyle/>
          <a:p>
            <a:pPr algn="ctr">
              <a:lnSpc>
                <a:spcPct val="150000"/>
              </a:lnSpc>
            </a:pPr>
            <a:r>
              <a:rPr lang="en-US" altLang="zh-CN" sz="1400" dirty="0">
                <a:latin typeface="微软雅黑 Light" panose="020B0502040204020203" pitchFamily="34" charset="-122"/>
                <a:ea typeface="微软雅黑 Light" panose="020B0502040204020203" pitchFamily="34" charset="-122"/>
              </a:rPr>
              <a:t>Downloader</a:t>
            </a:r>
            <a:endParaRPr lang="en-US" altLang="zh-CN" sz="1400" dirty="0">
              <a:latin typeface="微软雅黑 Light" panose="020B0502040204020203" pitchFamily="34" charset="-122"/>
              <a:ea typeface="微软雅黑 Light" panose="020B0502040204020203" pitchFamily="34" charset="-122"/>
            </a:endParaRPr>
          </a:p>
        </p:txBody>
      </p:sp>
      <p:cxnSp>
        <p:nvCxnSpPr>
          <p:cNvPr id="19" name="直接连接符 18"/>
          <p:cNvCxnSpPr/>
          <p:nvPr/>
        </p:nvCxnSpPr>
        <p:spPr>
          <a:xfrm>
            <a:off x="5368341" y="3285991"/>
            <a:ext cx="1390650" cy="0"/>
          </a:xfrm>
          <a:prstGeom prst="line">
            <a:avLst/>
          </a:prstGeom>
          <a:ln>
            <a:solidFill>
              <a:srgbClr val="EA5F04"/>
            </a:solidFill>
          </a:ln>
        </p:spPr>
        <p:style>
          <a:lnRef idx="1">
            <a:schemeClr val="accent1"/>
          </a:lnRef>
          <a:fillRef idx="0">
            <a:schemeClr val="accent1"/>
          </a:fillRef>
          <a:effectRef idx="0">
            <a:schemeClr val="accent1"/>
          </a:effectRef>
          <a:fontRef idx="minor">
            <a:schemeClr val="tx1"/>
          </a:fontRef>
        </p:style>
      </p:cxnSp>
      <p:sp>
        <p:nvSpPr>
          <p:cNvPr id="20" name="同侧圆角矩形 19"/>
          <p:cNvSpPr/>
          <p:nvPr/>
        </p:nvSpPr>
        <p:spPr>
          <a:xfrm>
            <a:off x="7343394" y="2316893"/>
            <a:ext cx="2873828" cy="2169644"/>
          </a:xfrm>
          <a:prstGeom prst="round2SameRect">
            <a:avLst>
              <a:gd name="adj1" fmla="val 8772"/>
              <a:gd name="adj2" fmla="val 0"/>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p:cNvSpPr txBox="1"/>
          <p:nvPr/>
        </p:nvSpPr>
        <p:spPr>
          <a:xfrm>
            <a:off x="7769631" y="2606343"/>
            <a:ext cx="2214880" cy="1310640"/>
          </a:xfrm>
          <a:prstGeom prst="rect">
            <a:avLst/>
          </a:prstGeom>
          <a:noFill/>
        </p:spPr>
        <p:txBody>
          <a:bodyPr wrap="none" rtlCol="0">
            <a:spAutoFit/>
          </a:bodyPr>
          <a:lstStyle/>
          <a:p>
            <a:pPr algn="l"/>
            <a:r>
              <a:rPr lang="en-US" altLang="zh-CN" sz="4000" dirty="0">
                <a:solidFill>
                  <a:schemeClr val="bg1">
                    <a:lumMod val="85000"/>
                  </a:schemeClr>
                </a:solidFill>
                <a:latin typeface="微软雅黑 Light" panose="020B0502040204020203" pitchFamily="34" charset="-122"/>
                <a:ea typeface="微软雅黑 Light" panose="020B0502040204020203" pitchFamily="34" charset="-122"/>
              </a:rPr>
              <a:t>比赛激趣</a:t>
            </a:r>
            <a:endParaRPr lang="en-US" altLang="zh-CN" sz="4000" dirty="0">
              <a:solidFill>
                <a:schemeClr val="bg1">
                  <a:lumMod val="85000"/>
                </a:schemeClr>
              </a:solidFill>
              <a:latin typeface="微软雅黑 Light" panose="020B0502040204020203" pitchFamily="34" charset="-122"/>
              <a:ea typeface="微软雅黑 Light" panose="020B0502040204020203" pitchFamily="34" charset="-122"/>
            </a:endParaRPr>
          </a:p>
          <a:p>
            <a:pPr algn="l"/>
            <a:r>
              <a:rPr lang="en-US" altLang="zh-CN" sz="4000" dirty="0">
                <a:solidFill>
                  <a:schemeClr val="bg1">
                    <a:lumMod val="85000"/>
                  </a:schemeClr>
                </a:solidFill>
                <a:latin typeface="微软雅黑 Light" panose="020B0502040204020203" pitchFamily="34" charset="-122"/>
                <a:ea typeface="微软雅黑 Light" panose="020B0502040204020203" pitchFamily="34" charset="-122"/>
              </a:rPr>
              <a:t>拓展应用</a:t>
            </a:r>
            <a:endParaRPr lang="en-US" altLang="zh-CN" sz="4000" dirty="0">
              <a:solidFill>
                <a:schemeClr val="bg1">
                  <a:lumMod val="85000"/>
                </a:schemeClr>
              </a:solidFill>
              <a:latin typeface="微软雅黑 Light" panose="020B0502040204020203" pitchFamily="34" charset="-122"/>
              <a:ea typeface="微软雅黑 Light" panose="020B0502040204020203" pitchFamily="34" charset="-122"/>
            </a:endParaRPr>
          </a:p>
        </p:txBody>
      </p:sp>
      <p:pic>
        <p:nvPicPr>
          <p:cNvPr id="24" name="图片 23"/>
          <p:cNvPicPr>
            <a:picLocks noChangeAspect="1"/>
          </p:cNvPicPr>
          <p:nvPr/>
        </p:nvPicPr>
        <p:blipFill>
          <a:blip r:embed="rId1"/>
          <a:stretch>
            <a:fillRect/>
          </a:stretch>
        </p:blipFill>
        <p:spPr>
          <a:xfrm>
            <a:off x="8554256" y="3874990"/>
            <a:ext cx="447454" cy="490082"/>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r="85898" b="34657"/>
          <a:stretch>
            <a:fillRect/>
          </a:stretch>
        </p:blipFill>
        <p:spPr>
          <a:xfrm>
            <a:off x="9677400" y="1581896"/>
            <a:ext cx="1513114" cy="1524161"/>
          </a:xfrm>
          <a:prstGeom prst="rect">
            <a:avLst/>
          </a:prstGeom>
        </p:spPr>
      </p:pic>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l="16672" r="64390" b="52203"/>
          <a:stretch>
            <a:fillRect/>
          </a:stretch>
        </p:blipFill>
        <p:spPr>
          <a:xfrm>
            <a:off x="7820366" y="1657217"/>
            <a:ext cx="2032000" cy="1114879"/>
          </a:xfrm>
          <a:prstGeom prst="rect">
            <a:avLst/>
          </a:prstGeom>
        </p:spPr>
      </p:pic>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40446" t="20312" r="42104" b="56664"/>
          <a:stretch>
            <a:fillRect/>
          </a:stretch>
        </p:blipFill>
        <p:spPr>
          <a:xfrm>
            <a:off x="5823403" y="1548900"/>
            <a:ext cx="1872343" cy="537029"/>
          </a:xfrm>
          <a:prstGeom prst="rect">
            <a:avLst/>
          </a:prstGeom>
        </p:spPr>
      </p:pic>
      <p:pic>
        <p:nvPicPr>
          <p:cNvPr id="12" name="图片 11"/>
          <p:cNvPicPr>
            <a:picLocks noChangeAspect="1"/>
          </p:cNvPicPr>
          <p:nvPr/>
        </p:nvPicPr>
        <p:blipFill rotWithShape="1">
          <a:blip r:embed="rId1" cstate="print">
            <a:extLst>
              <a:ext uri="{28A0092B-C50C-407E-A947-70E740481C1C}">
                <a14:useLocalDpi xmlns:a14="http://schemas.microsoft.com/office/drawing/2010/main" val="0"/>
              </a:ext>
            </a:extLst>
          </a:blip>
          <a:srcRect l="16672" r="64390" b="52203"/>
          <a:stretch>
            <a:fillRect/>
          </a:stretch>
        </p:blipFill>
        <p:spPr>
          <a:xfrm>
            <a:off x="9146834" y="2795534"/>
            <a:ext cx="2032000" cy="1114879"/>
          </a:xfrm>
          <a:prstGeom prst="rect">
            <a:avLst/>
          </a:prstGeom>
        </p:spPr>
      </p:pic>
      <p:sp>
        <p:nvSpPr>
          <p:cNvPr id="13" name="标题 1"/>
          <p:cNvSpPr txBox="1"/>
          <p:nvPr/>
        </p:nvSpPr>
        <p:spPr>
          <a:xfrm>
            <a:off x="838200" y="2074651"/>
            <a:ext cx="10515600" cy="642325"/>
          </a:xfrm>
          <a:prstGeom prst="rect">
            <a:avLst/>
          </a:prstGeom>
        </p:spPr>
        <p:txBody>
          <a:bodyPr vert="horz" lIns="91440" tIns="45720" rIns="91440" bIns="45720" rtlCol="0" anchor="ctr">
            <a:normAutofit fontScale="70000"/>
          </a:bodyPr>
          <a:lst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a:lstStyle>
          <a:p>
            <a:r>
              <a:rPr lang="en-US" altLang="zh-CN" b="1" dirty="0">
                <a:solidFill>
                  <a:srgbClr val="D83835"/>
                </a:solidFill>
                <a:latin typeface="微软雅黑" panose="020B0503020204020204" charset="-122"/>
                <a:ea typeface="微软雅黑" panose="020B0503020204020204" charset="-122"/>
              </a:rPr>
              <a:t>浅谈收获   总结全课</a:t>
            </a:r>
            <a:endParaRPr lang="en-US" altLang="zh-CN" b="1" dirty="0">
              <a:solidFill>
                <a:srgbClr val="D83835"/>
              </a:solidFill>
              <a:latin typeface="微软雅黑" panose="020B0503020204020204" charset="-122"/>
              <a:ea typeface="微软雅黑" panose="020B0503020204020204" charset="-122"/>
            </a:endParaRPr>
          </a:p>
        </p:txBody>
      </p:sp>
      <p:pic>
        <p:nvPicPr>
          <p:cNvPr id="4" name="内容占位符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3576452"/>
            <a:ext cx="12192002" cy="3281548"/>
          </a:xfr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3818" y="2403760"/>
            <a:ext cx="2471514" cy="2459684"/>
          </a:xfrm>
          <a:prstGeom prst="rect">
            <a:avLst/>
          </a:prstGeom>
        </p:spPr>
      </p:pic>
      <p:sp>
        <p:nvSpPr>
          <p:cNvPr id="15" name="矩形 14"/>
          <p:cNvSpPr/>
          <p:nvPr/>
        </p:nvSpPr>
        <p:spPr>
          <a:xfrm>
            <a:off x="816429" y="3297847"/>
            <a:ext cx="10801536" cy="2174039"/>
          </a:xfrm>
          <a:prstGeom prst="rect">
            <a:avLst/>
          </a:prstGeom>
          <a:solidFill>
            <a:schemeClr val="tx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标题 1"/>
          <p:cNvSpPr txBox="1"/>
          <p:nvPr/>
        </p:nvSpPr>
        <p:spPr>
          <a:xfrm>
            <a:off x="838201" y="3523491"/>
            <a:ext cx="9713686" cy="1591715"/>
          </a:xfrm>
          <a:prstGeom prst="rect">
            <a:avLst/>
          </a:prstGeom>
        </p:spPr>
        <p:txBody>
          <a:bodyPr vert="horz" lIns="91440" tIns="45720" rIns="91440" bIns="45720" rtlCol="0" anchor="ctr">
            <a:normAutofit fontScale="57500"/>
          </a:bodyPr>
          <a:lst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a:lstStyle>
          <a:p>
            <a:pPr>
              <a:lnSpc>
                <a:spcPct val="160000"/>
              </a:lnSpc>
            </a:pPr>
            <a:r>
              <a:rPr lang="zh-CN" altLang="en-US" sz="2000" dirty="0"/>
              <a:t>生态创业涵义是 生态文明时代孕育的新型创业模式，一种基于维护生态和谐，倡导健康环保理念的青年成功创富之路。在小学阶段设置简单的“概率”内容，主要是为了培养学生的随机思维，使学生学会用概率的眼光观察大千世界，为下一学段学习概率知识打下基础。这节内容是教学用分数描述等可能性事件的第一课时，主要通过活动使学生体验事件发生的等可能性以及游戏规则的公平性，会求简单事件发生的可能性。根据以上对教材的分析，我确定本节课的教学重点是使学生体验事件发生的等可能性以及游戏规则的公平性，会求简单事件发生的可能性。</a:t>
            </a:r>
            <a:endParaRPr lang="zh-CN" altLang="en-US" sz="20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SWOT</a:t>
            </a:r>
            <a:endParaRPr lang="zh-CN" altLang="en-US" dirty="0"/>
          </a:p>
        </p:txBody>
      </p:sp>
      <p:sp>
        <p:nvSpPr>
          <p:cNvPr id="3" name="内容占位符 2"/>
          <p:cNvSpPr>
            <a:spLocks noGrp="1"/>
          </p:cNvSpPr>
          <p:nvPr>
            <p:ph idx="1"/>
          </p:nvPr>
        </p:nvSpPr>
        <p:spPr/>
        <p:txBody>
          <a:bodyPr/>
          <a:lstStyle/>
          <a:p>
            <a:endParaRPr lang="zh-CN" altLang="en-US"/>
          </a:p>
        </p:txBody>
      </p:sp>
      <p:sp>
        <p:nvSpPr>
          <p:cNvPr id="4" name="文本框 3"/>
          <p:cNvSpPr txBox="1"/>
          <p:nvPr/>
        </p:nvSpPr>
        <p:spPr>
          <a:xfrm>
            <a:off x="838200" y="1465389"/>
            <a:ext cx="4938486" cy="1815542"/>
          </a:xfrm>
          <a:prstGeom prst="rect">
            <a:avLst/>
          </a:prstGeom>
          <a:solidFill>
            <a:srgbClr val="FFFFFF">
              <a:alpha val="60000"/>
            </a:srgbClr>
          </a:solidFill>
          <a:ln>
            <a:solidFill>
              <a:srgbClr val="D83835"/>
            </a:solidFill>
          </a:ln>
        </p:spPr>
        <p:txBody>
          <a:bodyPr wrap="square" rtlCol="0" anchor="t">
            <a:noAutofit/>
          </a:bodyPr>
          <a:lstStyle/>
          <a:p>
            <a:pPr>
              <a:lnSpc>
                <a:spcPct val="150000"/>
              </a:lnSpc>
            </a:pPr>
            <a:r>
              <a:rPr lang="en-US" altLang="zh-CN" dirty="0">
                <a:solidFill>
                  <a:sysClr val="windowText" lastClr="000000"/>
                </a:solidFill>
                <a:latin typeface="微软雅黑 Light" panose="020B0502040204020203" pitchFamily="34" charset="-122"/>
                <a:ea typeface="微软雅黑 Light" panose="020B0502040204020203" pitchFamily="34" charset="-122"/>
              </a:rPr>
              <a:t>If I could save time in a bottle the first thing that I'd like to do is to save every day</a:t>
            </a:r>
            <a:endParaRPr lang="zh-CN" altLang="en-US" dirty="0">
              <a:solidFill>
                <a:sysClr val="windowText" lastClr="000000"/>
              </a:solidFill>
              <a:latin typeface="微软雅黑 Light" panose="020B0502040204020203" pitchFamily="34" charset="-122"/>
              <a:ea typeface="微软雅黑 Light" panose="020B0502040204020203" pitchFamily="34" charset="-122"/>
            </a:endParaRPr>
          </a:p>
        </p:txBody>
      </p:sp>
      <p:sp>
        <p:nvSpPr>
          <p:cNvPr id="5" name="文本框 4"/>
          <p:cNvSpPr txBox="1"/>
          <p:nvPr/>
        </p:nvSpPr>
        <p:spPr>
          <a:xfrm>
            <a:off x="838200" y="4004264"/>
            <a:ext cx="4938486" cy="1819690"/>
          </a:xfrm>
          <a:prstGeom prst="rect">
            <a:avLst/>
          </a:prstGeom>
          <a:solidFill>
            <a:srgbClr val="000000">
              <a:alpha val="60000"/>
            </a:srgbClr>
          </a:solidFill>
          <a:ln>
            <a:solidFill>
              <a:srgbClr val="D83835"/>
            </a:solidFill>
          </a:ln>
        </p:spPr>
        <p:txBody>
          <a:bodyPr wrap="square" rtlCol="0" anchor="b">
            <a:noAutofit/>
          </a:bodyPr>
          <a:lstStyle/>
          <a:p>
            <a:pPr>
              <a:lnSpc>
                <a:spcPct val="150000"/>
              </a:lnSpc>
            </a:pPr>
            <a:r>
              <a:rPr lang="en-US" altLang="zh-CN" dirty="0">
                <a:solidFill>
                  <a:schemeClr val="bg1"/>
                </a:solidFill>
                <a:latin typeface="微软雅黑 Light" panose="020B0502040204020203" pitchFamily="34" charset="-122"/>
                <a:ea typeface="微软雅黑 Light" panose="020B0502040204020203" pitchFamily="34" charset="-122"/>
              </a:rPr>
              <a:t>If I could save time in a bottle the first thing that I'd like to do is to save every day</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sp>
        <p:nvSpPr>
          <p:cNvPr id="6" name="文本框 5"/>
          <p:cNvSpPr txBox="1"/>
          <p:nvPr/>
        </p:nvSpPr>
        <p:spPr>
          <a:xfrm>
            <a:off x="6502401" y="1465389"/>
            <a:ext cx="4851400" cy="1815542"/>
          </a:xfrm>
          <a:prstGeom prst="rect">
            <a:avLst/>
          </a:prstGeom>
          <a:solidFill>
            <a:srgbClr val="000000">
              <a:alpha val="60000"/>
            </a:srgbClr>
          </a:solidFill>
          <a:ln>
            <a:solidFill>
              <a:srgbClr val="D83835"/>
            </a:solidFill>
          </a:ln>
        </p:spPr>
        <p:txBody>
          <a:bodyPr wrap="square" rtlCol="0" anchor="t">
            <a:noAutofit/>
          </a:bodyPr>
          <a:lstStyle/>
          <a:p>
            <a:pPr algn="r">
              <a:lnSpc>
                <a:spcPct val="150000"/>
              </a:lnSpc>
            </a:pPr>
            <a:r>
              <a:rPr lang="en-US" altLang="zh-CN" dirty="0">
                <a:solidFill>
                  <a:schemeClr val="bg1"/>
                </a:solidFill>
                <a:latin typeface="微软雅黑 Light" panose="020B0502040204020203" pitchFamily="34" charset="-122"/>
                <a:ea typeface="微软雅黑 Light" panose="020B0502040204020203" pitchFamily="34" charset="-122"/>
              </a:rPr>
              <a:t>If I could save time in a bottle the first thing that I'd like to do is to save every day</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sp>
        <p:nvSpPr>
          <p:cNvPr id="7" name="文本框 6"/>
          <p:cNvSpPr txBox="1"/>
          <p:nvPr/>
        </p:nvSpPr>
        <p:spPr>
          <a:xfrm>
            <a:off x="6502401" y="4004264"/>
            <a:ext cx="4851400" cy="1819690"/>
          </a:xfrm>
          <a:prstGeom prst="rect">
            <a:avLst/>
          </a:prstGeom>
          <a:solidFill>
            <a:srgbClr val="FFFFFF">
              <a:alpha val="60000"/>
            </a:srgbClr>
          </a:solidFill>
          <a:ln>
            <a:solidFill>
              <a:srgbClr val="D83835"/>
            </a:solidFill>
          </a:ln>
        </p:spPr>
        <p:txBody>
          <a:bodyPr wrap="square" rtlCol="0" anchor="b">
            <a:noAutofit/>
          </a:bodyPr>
          <a:lstStyle/>
          <a:p>
            <a:pPr algn="r">
              <a:lnSpc>
                <a:spcPct val="150000"/>
              </a:lnSpc>
            </a:pPr>
            <a:r>
              <a:rPr lang="en-US" altLang="zh-CN" dirty="0">
                <a:solidFill>
                  <a:sysClr val="windowText" lastClr="000000"/>
                </a:solidFill>
                <a:latin typeface="微软雅黑 Light" panose="020B0502040204020203" pitchFamily="34" charset="-122"/>
                <a:ea typeface="微软雅黑 Light" panose="020B0502040204020203" pitchFamily="34" charset="-122"/>
              </a:rPr>
              <a:t>If I could save time in a bottle the first thing that I'd like to do is to save every day</a:t>
            </a:r>
            <a:endParaRPr lang="zh-CN" altLang="en-US" dirty="0">
              <a:solidFill>
                <a:sysClr val="windowText" lastClr="000000"/>
              </a:solidFill>
              <a:latin typeface="微软雅黑 Light" panose="020B0502040204020203" pitchFamily="34" charset="-122"/>
              <a:ea typeface="微软雅黑 Light" panose="020B0502040204020203" pitchFamily="34" charset="-122"/>
            </a:endParaRPr>
          </a:p>
        </p:txBody>
      </p:sp>
      <p:sp>
        <p:nvSpPr>
          <p:cNvPr id="14" name="矩形 13"/>
          <p:cNvSpPr/>
          <p:nvPr/>
        </p:nvSpPr>
        <p:spPr>
          <a:xfrm>
            <a:off x="5322457" y="2927338"/>
            <a:ext cx="1412830" cy="1412830"/>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5513929" y="3049590"/>
            <a:ext cx="456507" cy="846221"/>
          </a:xfrm>
          <a:prstGeom prst="rect">
            <a:avLst/>
          </a:prstGeom>
          <a:noFill/>
          <a:ln>
            <a:noFill/>
          </a:ln>
        </p:spPr>
        <p:txBody>
          <a:bodyPr wrap="square" rtlCol="0" anchor="b">
            <a:noAutofit/>
          </a:bodyPr>
          <a:lstStyle/>
          <a:p>
            <a:pPr algn="r">
              <a:lnSpc>
                <a:spcPct val="150000"/>
              </a:lnSpc>
            </a:pPr>
            <a:r>
              <a:rPr lang="en-US" altLang="zh-CN" sz="4400" dirty="0">
                <a:solidFill>
                  <a:schemeClr val="bg1"/>
                </a:solidFill>
                <a:latin typeface="微软雅黑 Light" panose="020B0502040204020203" pitchFamily="34" charset="-122"/>
                <a:ea typeface="微软雅黑 Light" panose="020B0502040204020203" pitchFamily="34" charset="-122"/>
              </a:rPr>
              <a:t>S</a:t>
            </a:r>
            <a:endParaRPr lang="zh-CN" altLang="en-US" sz="2800" dirty="0">
              <a:solidFill>
                <a:schemeClr val="bg1"/>
              </a:solidFill>
              <a:latin typeface="微软雅黑 Light" panose="020B0502040204020203" pitchFamily="34" charset="-122"/>
              <a:ea typeface="微软雅黑 Light" panose="020B0502040204020203" pitchFamily="34" charset="-122"/>
            </a:endParaRPr>
          </a:p>
        </p:txBody>
      </p:sp>
      <p:sp>
        <p:nvSpPr>
          <p:cNvPr id="18" name="文本框 17"/>
          <p:cNvSpPr txBox="1"/>
          <p:nvPr/>
        </p:nvSpPr>
        <p:spPr>
          <a:xfrm>
            <a:off x="5846139" y="3031901"/>
            <a:ext cx="456507" cy="846221"/>
          </a:xfrm>
          <a:prstGeom prst="rect">
            <a:avLst/>
          </a:prstGeom>
          <a:noFill/>
          <a:ln>
            <a:noFill/>
          </a:ln>
        </p:spPr>
        <p:txBody>
          <a:bodyPr wrap="square" rtlCol="0" anchor="b">
            <a:noAutofit/>
          </a:bodyPr>
          <a:lstStyle/>
          <a:p>
            <a:pPr algn="r">
              <a:lnSpc>
                <a:spcPct val="150000"/>
              </a:lnSpc>
            </a:pPr>
            <a:r>
              <a:rPr lang="en-US" altLang="zh-CN" sz="4400" dirty="0">
                <a:solidFill>
                  <a:schemeClr val="bg1"/>
                </a:solidFill>
                <a:latin typeface="微软雅黑 Light" panose="020B0502040204020203" pitchFamily="34" charset="-122"/>
                <a:ea typeface="微软雅黑 Light" panose="020B0502040204020203" pitchFamily="34" charset="-122"/>
              </a:rPr>
              <a:t>W</a:t>
            </a:r>
            <a:endParaRPr lang="zh-CN" altLang="en-US" sz="2800" dirty="0">
              <a:solidFill>
                <a:schemeClr val="bg1"/>
              </a:solidFill>
              <a:latin typeface="微软雅黑 Light" panose="020B0502040204020203" pitchFamily="34" charset="-122"/>
              <a:ea typeface="微软雅黑 Light" panose="020B0502040204020203" pitchFamily="34" charset="-122"/>
            </a:endParaRPr>
          </a:p>
        </p:txBody>
      </p:sp>
      <p:sp>
        <p:nvSpPr>
          <p:cNvPr id="19" name="文本框 18"/>
          <p:cNvSpPr txBox="1"/>
          <p:nvPr/>
        </p:nvSpPr>
        <p:spPr>
          <a:xfrm>
            <a:off x="5483417" y="3511636"/>
            <a:ext cx="456507" cy="846221"/>
          </a:xfrm>
          <a:prstGeom prst="rect">
            <a:avLst/>
          </a:prstGeom>
          <a:noFill/>
          <a:ln>
            <a:noFill/>
          </a:ln>
        </p:spPr>
        <p:txBody>
          <a:bodyPr wrap="square" rtlCol="0" anchor="b">
            <a:noAutofit/>
          </a:bodyPr>
          <a:lstStyle/>
          <a:p>
            <a:pPr algn="r">
              <a:lnSpc>
                <a:spcPct val="150000"/>
              </a:lnSpc>
            </a:pPr>
            <a:r>
              <a:rPr lang="en-US" altLang="zh-CN" sz="4400" dirty="0">
                <a:solidFill>
                  <a:schemeClr val="bg1"/>
                </a:solidFill>
                <a:latin typeface="微软雅黑 Light" panose="020B0502040204020203" pitchFamily="34" charset="-122"/>
                <a:ea typeface="微软雅黑 Light" panose="020B0502040204020203" pitchFamily="34" charset="-122"/>
              </a:rPr>
              <a:t>O</a:t>
            </a:r>
            <a:endParaRPr lang="zh-CN" altLang="en-US" sz="2800" dirty="0">
              <a:solidFill>
                <a:schemeClr val="bg1"/>
              </a:solidFill>
              <a:latin typeface="微软雅黑 Light" panose="020B0502040204020203" pitchFamily="34" charset="-122"/>
              <a:ea typeface="微软雅黑 Light" panose="020B0502040204020203" pitchFamily="34" charset="-122"/>
            </a:endParaRPr>
          </a:p>
        </p:txBody>
      </p:sp>
      <p:sp>
        <p:nvSpPr>
          <p:cNvPr id="20" name="文本框 19"/>
          <p:cNvSpPr txBox="1"/>
          <p:nvPr/>
        </p:nvSpPr>
        <p:spPr>
          <a:xfrm>
            <a:off x="5970436" y="3502791"/>
            <a:ext cx="456507" cy="846221"/>
          </a:xfrm>
          <a:prstGeom prst="rect">
            <a:avLst/>
          </a:prstGeom>
          <a:noFill/>
          <a:ln>
            <a:noFill/>
          </a:ln>
        </p:spPr>
        <p:txBody>
          <a:bodyPr wrap="square" rtlCol="0" anchor="b">
            <a:noAutofit/>
          </a:bodyPr>
          <a:lstStyle/>
          <a:p>
            <a:pPr algn="r">
              <a:lnSpc>
                <a:spcPct val="150000"/>
              </a:lnSpc>
            </a:pPr>
            <a:r>
              <a:rPr lang="en-US" altLang="zh-CN" sz="4400" dirty="0">
                <a:solidFill>
                  <a:schemeClr val="bg1"/>
                </a:solidFill>
                <a:latin typeface="微软雅黑 Light" panose="020B0502040204020203" pitchFamily="34" charset="-122"/>
                <a:ea typeface="微软雅黑 Light" panose="020B0502040204020203" pitchFamily="34" charset="-122"/>
              </a:rPr>
              <a:t>T</a:t>
            </a:r>
            <a:endParaRPr lang="zh-CN" altLang="en-US" sz="2800"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6120177" y="1655721"/>
            <a:ext cx="55335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c</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5208653"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sym typeface="+mn-ea"/>
              </a:rPr>
              <a:t>3说教学过程</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75497" y="2615764"/>
            <a:ext cx="884394" cy="8849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pPr algn="ctr"/>
            <a:r>
              <a:rPr lang="zh-CN" altLang="en-US" dirty="0"/>
              <a:t>（一）</a:t>
            </a:r>
            <a:r>
              <a:rPr lang="en-US" altLang="zh-CN" dirty="0"/>
              <a:t>游戏设疑   引入新课</a:t>
            </a:r>
            <a:endParaRPr lang="en-US" altLang="zh-CN" dirty="0"/>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3802743" y="1584513"/>
            <a:ext cx="4383314" cy="2569326"/>
          </a:xfrm>
        </p:spPr>
      </p:pic>
      <p:sp>
        <p:nvSpPr>
          <p:cNvPr id="5" name="文本框 4"/>
          <p:cNvSpPr txBox="1"/>
          <p:nvPr/>
        </p:nvSpPr>
        <p:spPr>
          <a:xfrm>
            <a:off x="4937764" y="4153839"/>
            <a:ext cx="2316480" cy="1493520"/>
          </a:xfrm>
          <a:prstGeom prst="rect">
            <a:avLst/>
          </a:prstGeom>
          <a:noFill/>
        </p:spPr>
        <p:txBody>
          <a:bodyPr wrap="none" rtlCol="0">
            <a:spAutoFit/>
          </a:bodyPr>
          <a:lstStyle/>
          <a:p>
            <a:pPr algn="ctr"/>
            <a:r>
              <a:rPr lang="en-US" altLang="zh-CN" sz="3200" spc="1000" dirty="0">
                <a:solidFill>
                  <a:schemeClr val="bg1"/>
                </a:solidFill>
                <a:latin typeface="微软雅黑 Light" panose="020B0502040204020203" pitchFamily="34" charset="-122"/>
                <a:ea typeface="微软雅黑 Light" panose="020B0502040204020203" pitchFamily="34" charset="-122"/>
              </a:rPr>
              <a:t>分组摸球</a:t>
            </a:r>
            <a:endParaRPr lang="en-US" altLang="zh-CN" sz="32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spc="1000" dirty="0">
                <a:solidFill>
                  <a:schemeClr val="bg1"/>
                </a:solidFill>
                <a:latin typeface="微软雅黑 Light" panose="020B0502040204020203" pitchFamily="34" charset="-122"/>
                <a:ea typeface="微软雅黑 Light" panose="020B0502040204020203" pitchFamily="34" charset="-122"/>
              </a:rPr>
              <a:t>提出质疑</a:t>
            </a:r>
            <a:endParaRPr lang="en-US" altLang="zh-CN" sz="20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spc="1000" dirty="0">
                <a:solidFill>
                  <a:schemeClr val="bg1"/>
                </a:solidFill>
                <a:latin typeface="微软雅黑 Light" panose="020B0502040204020203" pitchFamily="34" charset="-122"/>
                <a:ea typeface="微软雅黑 Light" panose="020B0502040204020203" pitchFamily="34" charset="-122"/>
              </a:rPr>
              <a:t>复习旧知</a:t>
            </a:r>
            <a:endParaRPr lang="en-US" altLang="zh-CN" sz="20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spc="1000" dirty="0">
                <a:solidFill>
                  <a:schemeClr val="bg1"/>
                </a:solidFill>
                <a:latin typeface="微软雅黑 Light" panose="020B0502040204020203" pitchFamily="34" charset="-122"/>
                <a:ea typeface="微软雅黑 Light" panose="020B0502040204020203" pitchFamily="34" charset="-122"/>
              </a:rPr>
              <a:t>引入新课</a:t>
            </a:r>
            <a:endParaRPr lang="en-US" altLang="zh-CN" sz="2000" spc="1000"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par>
                                <p:cTn id="10" presetID="55" presetClass="entr" presetSubtype="0"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strVal val="#ppt_w*0.70"/>
                                          </p:val>
                                        </p:tav>
                                        <p:tav tm="100000">
                                          <p:val>
                                            <p:strVal val="#ppt_w"/>
                                          </p:val>
                                        </p:tav>
                                      </p:tavLst>
                                    </p:anim>
                                    <p:anim calcmode="lin" valueType="num">
                                      <p:cBhvr>
                                        <p:cTn id="13" dur="1000" fill="hold"/>
                                        <p:tgtEl>
                                          <p:spTgt spid="4"/>
                                        </p:tgtEl>
                                        <p:attrNameLst>
                                          <p:attrName>ppt_h</p:attrName>
                                        </p:attrNameLst>
                                      </p:cBhvr>
                                      <p:tavLst>
                                        <p:tav tm="0">
                                          <p:val>
                                            <p:strVal val="#ppt_h"/>
                                          </p:val>
                                        </p:tav>
                                        <p:tav tm="100000">
                                          <p:val>
                                            <p:strVal val="#ppt_h"/>
                                          </p:val>
                                        </p:tav>
                                      </p:tavLst>
                                    </p:anim>
                                    <p:animEffect transition="in" filter="fade">
                                      <p:cBhvr>
                                        <p:cTn id="1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（二）提出问题   猜想验证</a:t>
            </a:r>
            <a:endParaRPr lang="en-US" altLang="zh-CN" dirty="0"/>
          </a:p>
        </p:txBody>
      </p:sp>
      <p:sp>
        <p:nvSpPr>
          <p:cNvPr id="7" name="文本框 6"/>
          <p:cNvSpPr txBox="1"/>
          <p:nvPr/>
        </p:nvSpPr>
        <p:spPr>
          <a:xfrm>
            <a:off x="435743" y="3690040"/>
            <a:ext cx="2801964" cy="830997"/>
          </a:xfrm>
          <a:prstGeom prst="rect">
            <a:avLst/>
          </a:prstGeom>
          <a:noFill/>
        </p:spPr>
        <p:txBody>
          <a:bodyPr wrap="square" rtlCol="0">
            <a:spAutoFit/>
          </a:bodyPr>
          <a:lstStyle/>
          <a:p>
            <a:pPr algn="ctr"/>
            <a:r>
              <a:rPr lang="en-US" altLang="zh-CN" sz="2000" spc="1000" dirty="0">
                <a:solidFill>
                  <a:schemeClr val="bg1"/>
                </a:solidFill>
                <a:latin typeface="微软雅黑 Light" panose="020B0502040204020203" pitchFamily="34" charset="-122"/>
                <a:ea typeface="微软雅黑 Light" panose="020B0502040204020203" pitchFamily="34" charset="-122"/>
              </a:rPr>
              <a:t>Jay Chou</a:t>
            </a:r>
            <a:endParaRPr lang="en-US" altLang="zh-CN" sz="105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JVR Records</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Most popular singer</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8" name="文本框 7"/>
          <p:cNvSpPr txBox="1"/>
          <p:nvPr/>
        </p:nvSpPr>
        <p:spPr>
          <a:xfrm>
            <a:off x="4800114" y="3690040"/>
            <a:ext cx="2801964" cy="830997"/>
          </a:xfrm>
          <a:prstGeom prst="rect">
            <a:avLst/>
          </a:prstGeom>
          <a:noFill/>
        </p:spPr>
        <p:txBody>
          <a:bodyPr wrap="square" rtlCol="0">
            <a:spAutoFit/>
          </a:bodyPr>
          <a:lstStyle/>
          <a:p>
            <a:pPr algn="ctr"/>
            <a:r>
              <a:rPr lang="en-US" altLang="zh-CN" sz="2000" spc="1000" dirty="0">
                <a:solidFill>
                  <a:schemeClr val="bg1"/>
                </a:solidFill>
                <a:latin typeface="微软雅黑 Light" panose="020B0502040204020203" pitchFamily="34" charset="-122"/>
                <a:ea typeface="微软雅黑 Light" panose="020B0502040204020203" pitchFamily="34" charset="-122"/>
              </a:rPr>
              <a:t>Karen </a:t>
            </a:r>
            <a:r>
              <a:rPr lang="en-US" altLang="zh-CN" sz="2000" spc="1000" dirty="0" err="1">
                <a:solidFill>
                  <a:schemeClr val="bg1"/>
                </a:solidFill>
                <a:latin typeface="微软雅黑 Light" panose="020B0502040204020203" pitchFamily="34" charset="-122"/>
                <a:ea typeface="微软雅黑 Light" panose="020B0502040204020203" pitchFamily="34" charset="-122"/>
              </a:rPr>
              <a:t>Mok</a:t>
            </a:r>
            <a:endParaRPr lang="en-US" altLang="zh-CN" sz="105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Most famous actress</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Golden records in 90’s</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9" name="文本框 8"/>
          <p:cNvSpPr txBox="1"/>
          <p:nvPr/>
        </p:nvSpPr>
        <p:spPr>
          <a:xfrm>
            <a:off x="9113376" y="3690040"/>
            <a:ext cx="2801964" cy="830997"/>
          </a:xfrm>
          <a:prstGeom prst="rect">
            <a:avLst/>
          </a:prstGeom>
          <a:noFill/>
        </p:spPr>
        <p:txBody>
          <a:bodyPr wrap="square" rtlCol="0">
            <a:spAutoFit/>
          </a:bodyPr>
          <a:lstStyle/>
          <a:p>
            <a:pPr algn="ctr"/>
            <a:r>
              <a:rPr lang="en-US" altLang="zh-CN" sz="2000" dirty="0">
                <a:solidFill>
                  <a:schemeClr val="bg1"/>
                </a:solidFill>
                <a:latin typeface="微软雅黑 Light" panose="020B0502040204020203" pitchFamily="34" charset="-122"/>
                <a:ea typeface="微软雅黑 Light" panose="020B0502040204020203" pitchFamily="34" charset="-122"/>
              </a:rPr>
              <a:t>Stefan Chou</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Bingo International</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Wins</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10" name="文本框 9"/>
          <p:cNvSpPr txBox="1"/>
          <p:nvPr/>
        </p:nvSpPr>
        <p:spPr>
          <a:xfrm>
            <a:off x="435743" y="4810509"/>
            <a:ext cx="2801964" cy="738664"/>
          </a:xfrm>
          <a:prstGeom prst="rect">
            <a:avLst/>
          </a:prstGeom>
          <a:noFill/>
        </p:spPr>
        <p:txBody>
          <a:bodyPr wrap="square" rtlCol="0">
            <a:spAutoFit/>
          </a:bodyPr>
          <a:lstStyle/>
          <a:p>
            <a:pPr algn="ctr"/>
            <a:r>
              <a:rPr lang="en-US" altLang="zh-CN" sz="1400" spc="1000" dirty="0">
                <a:solidFill>
                  <a:schemeClr val="bg1"/>
                </a:solidFill>
                <a:latin typeface="微软雅黑 Light" panose="020B0502040204020203" pitchFamily="34" charset="-122"/>
                <a:ea typeface="微软雅黑 Light" panose="020B0502040204020203" pitchFamily="34" charset="-122"/>
              </a:rPr>
              <a:t>2000</a:t>
            </a:r>
            <a:endParaRPr lang="en-US" altLang="zh-CN" sz="14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JVR Records</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Most popular singer</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11" name="文本框 10"/>
          <p:cNvSpPr txBox="1"/>
          <p:nvPr/>
        </p:nvSpPr>
        <p:spPr>
          <a:xfrm>
            <a:off x="4800114" y="4810509"/>
            <a:ext cx="2801964" cy="738664"/>
          </a:xfrm>
          <a:prstGeom prst="rect">
            <a:avLst/>
          </a:prstGeom>
          <a:noFill/>
        </p:spPr>
        <p:txBody>
          <a:bodyPr wrap="square" rtlCol="0">
            <a:spAutoFit/>
          </a:bodyPr>
          <a:lstStyle/>
          <a:p>
            <a:pPr algn="ctr"/>
            <a:r>
              <a:rPr lang="en-US" altLang="zh-CN" sz="1400" spc="1000" dirty="0">
                <a:solidFill>
                  <a:schemeClr val="bg1"/>
                </a:solidFill>
                <a:latin typeface="微软雅黑 Light" panose="020B0502040204020203" pitchFamily="34" charset="-122"/>
                <a:ea typeface="微软雅黑 Light" panose="020B0502040204020203" pitchFamily="34" charset="-122"/>
              </a:rPr>
              <a:t>2010</a:t>
            </a:r>
            <a:endParaRPr lang="en-US" altLang="zh-CN" sz="14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Most famous actress</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Golden records in 90’s</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9113376" y="4810509"/>
            <a:ext cx="2801964" cy="738664"/>
          </a:xfrm>
          <a:prstGeom prst="rect">
            <a:avLst/>
          </a:prstGeom>
          <a:noFill/>
        </p:spPr>
        <p:txBody>
          <a:bodyPr wrap="square" rtlCol="0">
            <a:spAutoFit/>
          </a:bodyPr>
          <a:lstStyle/>
          <a:p>
            <a:pPr algn="ctr"/>
            <a:r>
              <a:rPr lang="en-US" altLang="zh-CN" sz="1400" spc="1000" dirty="0">
                <a:solidFill>
                  <a:schemeClr val="bg1"/>
                </a:solidFill>
                <a:latin typeface="微软雅黑 Light" panose="020B0502040204020203" pitchFamily="34" charset="-122"/>
                <a:ea typeface="微软雅黑 Light" panose="020B0502040204020203" pitchFamily="34" charset="-122"/>
              </a:rPr>
              <a:t>2016</a:t>
            </a:r>
            <a:endParaRPr lang="en-US" altLang="zh-CN" sz="1400" spc="10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Bingo International</a:t>
            </a:r>
            <a:endParaRPr lang="en-US" altLang="zh-CN" sz="14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1400" dirty="0">
                <a:solidFill>
                  <a:schemeClr val="bg1"/>
                </a:solidFill>
                <a:latin typeface="微软雅黑 Light" panose="020B0502040204020203" pitchFamily="34" charset="-122"/>
                <a:ea typeface="微软雅黑 Light" panose="020B0502040204020203" pitchFamily="34" charset="-122"/>
              </a:rPr>
              <a:t>CEO of Wins</a:t>
            </a:r>
            <a:endParaRPr lang="en-US" altLang="zh-CN" sz="1400" dirty="0">
              <a:solidFill>
                <a:schemeClr val="bg1"/>
              </a:solidFill>
              <a:latin typeface="微软雅黑 Light" panose="020B0502040204020203" pitchFamily="34" charset="-122"/>
              <a:ea typeface="微软雅黑 Light" panose="020B0502040204020203" pitchFamily="34" charset="-122"/>
            </a:endParaRPr>
          </a:p>
        </p:txBody>
      </p:sp>
      <p:sp>
        <p:nvSpPr>
          <p:cNvPr id="13" name="空心弧 12"/>
          <p:cNvSpPr/>
          <p:nvPr/>
        </p:nvSpPr>
        <p:spPr>
          <a:xfrm rot="5400000">
            <a:off x="771694" y="1484497"/>
            <a:ext cx="1996224" cy="1996224"/>
          </a:xfrm>
          <a:prstGeom prst="blockArc">
            <a:avLst>
              <a:gd name="adj1" fmla="val 10800000"/>
              <a:gd name="adj2" fmla="val 93205"/>
              <a:gd name="adj3" fmla="val 2402"/>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空心弧 13"/>
          <p:cNvSpPr/>
          <p:nvPr/>
        </p:nvSpPr>
        <p:spPr>
          <a:xfrm rot="5400000">
            <a:off x="5202984" y="1484497"/>
            <a:ext cx="1996224" cy="1996224"/>
          </a:xfrm>
          <a:prstGeom prst="blockArc">
            <a:avLst>
              <a:gd name="adj1" fmla="val 117674"/>
              <a:gd name="adj2" fmla="val 93205"/>
              <a:gd name="adj3" fmla="val 2402"/>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空心弧 14"/>
          <p:cNvSpPr/>
          <p:nvPr/>
        </p:nvSpPr>
        <p:spPr>
          <a:xfrm rot="16200000">
            <a:off x="9567761" y="1484497"/>
            <a:ext cx="1996224" cy="1996224"/>
          </a:xfrm>
          <a:prstGeom prst="blockArc">
            <a:avLst>
              <a:gd name="adj1" fmla="val 10800000"/>
              <a:gd name="adj2" fmla="val 93205"/>
              <a:gd name="adj3" fmla="val 2402"/>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7" name="直接连接符 16"/>
          <p:cNvCxnSpPr/>
          <p:nvPr/>
        </p:nvCxnSpPr>
        <p:spPr>
          <a:xfrm>
            <a:off x="2767918" y="2482609"/>
            <a:ext cx="2435066" cy="0"/>
          </a:xfrm>
          <a:prstGeom prst="line">
            <a:avLst/>
          </a:prstGeom>
          <a:ln w="38100">
            <a:solidFill>
              <a:srgbClr val="D8383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7173450" y="2482609"/>
            <a:ext cx="2435066" cy="0"/>
          </a:xfrm>
          <a:prstGeom prst="line">
            <a:avLst/>
          </a:prstGeom>
          <a:ln w="38100">
            <a:solidFill>
              <a:srgbClr val="D83835"/>
            </a:solidFill>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1"/>
          <a:srcRect r="4816"/>
          <a:stretch>
            <a:fillRect/>
          </a:stretch>
        </p:blipFill>
        <p:spPr>
          <a:xfrm>
            <a:off x="742315" y="1627505"/>
            <a:ext cx="1784985" cy="1703705"/>
          </a:xfrm>
          <a:prstGeom prst="ellipse">
            <a:avLst/>
          </a:prstGeom>
        </p:spPr>
      </p:pic>
      <p:pic>
        <p:nvPicPr>
          <p:cNvPr id="4" name="图片 3"/>
          <p:cNvPicPr>
            <a:picLocks noChangeAspect="1"/>
          </p:cNvPicPr>
          <p:nvPr/>
        </p:nvPicPr>
        <p:blipFill>
          <a:blip r:embed="rId2"/>
          <a:stretch>
            <a:fillRect/>
          </a:stretch>
        </p:blipFill>
        <p:spPr>
          <a:xfrm>
            <a:off x="5358130" y="1649730"/>
            <a:ext cx="1668780" cy="1562735"/>
          </a:xfrm>
          <a:prstGeom prst="ellipse">
            <a:avLst/>
          </a:prstGeom>
        </p:spPr>
      </p:pic>
      <p:pic>
        <p:nvPicPr>
          <p:cNvPr id="5" name="图片 4"/>
          <p:cNvPicPr>
            <a:picLocks noChangeAspect="1"/>
          </p:cNvPicPr>
          <p:nvPr/>
        </p:nvPicPr>
        <p:blipFill>
          <a:blip r:embed="rId3"/>
          <a:stretch>
            <a:fillRect/>
          </a:stretch>
        </p:blipFill>
        <p:spPr>
          <a:xfrm>
            <a:off x="9876155" y="1592580"/>
            <a:ext cx="1826260" cy="1784985"/>
          </a:xfrm>
          <a:prstGeom prst="ellipse">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 calcmode="lin" valueType="num">
                                      <p:cBhvr>
                                        <p:cTn id="26" dur="1000" fill="hold"/>
                                        <p:tgtEl>
                                          <p:spTgt spid="7"/>
                                        </p:tgtEl>
                                        <p:attrNameLst>
                                          <p:attrName>ppt_w</p:attrName>
                                        </p:attrNameLst>
                                      </p:cBhvr>
                                      <p:tavLst>
                                        <p:tav tm="0">
                                          <p:val>
                                            <p:strVal val="#ppt_w*0.70"/>
                                          </p:val>
                                        </p:tav>
                                        <p:tav tm="100000">
                                          <p:val>
                                            <p:strVal val="#ppt_w"/>
                                          </p:val>
                                        </p:tav>
                                      </p:tavLst>
                                    </p:anim>
                                    <p:anim calcmode="lin" valueType="num">
                                      <p:cBhvr>
                                        <p:cTn id="27" dur="1000" fill="hold"/>
                                        <p:tgtEl>
                                          <p:spTgt spid="7"/>
                                        </p:tgtEl>
                                        <p:attrNameLst>
                                          <p:attrName>ppt_h</p:attrName>
                                        </p:attrNameLst>
                                      </p:cBhvr>
                                      <p:tavLst>
                                        <p:tav tm="0">
                                          <p:val>
                                            <p:strVal val="#ppt_h"/>
                                          </p:val>
                                        </p:tav>
                                        <p:tav tm="100000">
                                          <p:val>
                                            <p:strVal val="#ppt_h"/>
                                          </p:val>
                                        </p:tav>
                                      </p:tavLst>
                                    </p:anim>
                                    <p:animEffect transition="in" filter="fade">
                                      <p:cBhvr>
                                        <p:cTn id="28" dur="1000"/>
                                        <p:tgtEl>
                                          <p:spTgt spid="7"/>
                                        </p:tgtEl>
                                      </p:cBhvr>
                                    </p:animEffect>
                                  </p:childTnLst>
                                </p:cTn>
                              </p:par>
                              <p:par>
                                <p:cTn id="29" presetID="55" presetClass="entr" presetSubtype="0" fill="hold" grpId="0" nodeType="withEffect">
                                  <p:stCondLst>
                                    <p:cond delay="250"/>
                                  </p:stCondLst>
                                  <p:childTnLst>
                                    <p:set>
                                      <p:cBhvr>
                                        <p:cTn id="30" dur="1" fill="hold">
                                          <p:stCondLst>
                                            <p:cond delay="0"/>
                                          </p:stCondLst>
                                        </p:cTn>
                                        <p:tgtEl>
                                          <p:spTgt spid="8"/>
                                        </p:tgtEl>
                                        <p:attrNameLst>
                                          <p:attrName>style.visibility</p:attrName>
                                        </p:attrNameLst>
                                      </p:cBhvr>
                                      <p:to>
                                        <p:strVal val="visible"/>
                                      </p:to>
                                    </p:set>
                                    <p:anim calcmode="lin" valueType="num">
                                      <p:cBhvr>
                                        <p:cTn id="31" dur="1000" fill="hold"/>
                                        <p:tgtEl>
                                          <p:spTgt spid="8"/>
                                        </p:tgtEl>
                                        <p:attrNameLst>
                                          <p:attrName>ppt_w</p:attrName>
                                        </p:attrNameLst>
                                      </p:cBhvr>
                                      <p:tavLst>
                                        <p:tav tm="0">
                                          <p:val>
                                            <p:strVal val="#ppt_w*0.70"/>
                                          </p:val>
                                        </p:tav>
                                        <p:tav tm="100000">
                                          <p:val>
                                            <p:strVal val="#ppt_w"/>
                                          </p:val>
                                        </p:tav>
                                      </p:tavLst>
                                    </p:anim>
                                    <p:anim calcmode="lin" valueType="num">
                                      <p:cBhvr>
                                        <p:cTn id="32" dur="1000" fill="hold"/>
                                        <p:tgtEl>
                                          <p:spTgt spid="8"/>
                                        </p:tgtEl>
                                        <p:attrNameLst>
                                          <p:attrName>ppt_h</p:attrName>
                                        </p:attrNameLst>
                                      </p:cBhvr>
                                      <p:tavLst>
                                        <p:tav tm="0">
                                          <p:val>
                                            <p:strVal val="#ppt_h"/>
                                          </p:val>
                                        </p:tav>
                                        <p:tav tm="100000">
                                          <p:val>
                                            <p:strVal val="#ppt_h"/>
                                          </p:val>
                                        </p:tav>
                                      </p:tavLst>
                                    </p:anim>
                                    <p:animEffect transition="in" filter="fade">
                                      <p:cBhvr>
                                        <p:cTn id="33" dur="1000"/>
                                        <p:tgtEl>
                                          <p:spTgt spid="8"/>
                                        </p:tgtEl>
                                      </p:cBhvr>
                                    </p:animEffect>
                                  </p:childTnLst>
                                </p:cTn>
                              </p:par>
                              <p:par>
                                <p:cTn id="34" presetID="55" presetClass="entr" presetSubtype="0" fill="hold" grpId="0" nodeType="withEffect">
                                  <p:stCondLst>
                                    <p:cond delay="500"/>
                                  </p:stCondLst>
                                  <p:childTnLst>
                                    <p:set>
                                      <p:cBhvr>
                                        <p:cTn id="35" dur="1" fill="hold">
                                          <p:stCondLst>
                                            <p:cond delay="0"/>
                                          </p:stCondLst>
                                        </p:cTn>
                                        <p:tgtEl>
                                          <p:spTgt spid="9"/>
                                        </p:tgtEl>
                                        <p:attrNameLst>
                                          <p:attrName>style.visibility</p:attrName>
                                        </p:attrNameLst>
                                      </p:cBhvr>
                                      <p:to>
                                        <p:strVal val="visible"/>
                                      </p:to>
                                    </p:set>
                                    <p:anim calcmode="lin" valueType="num">
                                      <p:cBhvr>
                                        <p:cTn id="36" dur="1000" fill="hold"/>
                                        <p:tgtEl>
                                          <p:spTgt spid="9"/>
                                        </p:tgtEl>
                                        <p:attrNameLst>
                                          <p:attrName>ppt_w</p:attrName>
                                        </p:attrNameLst>
                                      </p:cBhvr>
                                      <p:tavLst>
                                        <p:tav tm="0">
                                          <p:val>
                                            <p:strVal val="#ppt_w*0.70"/>
                                          </p:val>
                                        </p:tav>
                                        <p:tav tm="100000">
                                          <p:val>
                                            <p:strVal val="#ppt_w"/>
                                          </p:val>
                                        </p:tav>
                                      </p:tavLst>
                                    </p:anim>
                                    <p:anim calcmode="lin" valueType="num">
                                      <p:cBhvr>
                                        <p:cTn id="37" dur="1000" fill="hold"/>
                                        <p:tgtEl>
                                          <p:spTgt spid="9"/>
                                        </p:tgtEl>
                                        <p:attrNameLst>
                                          <p:attrName>ppt_h</p:attrName>
                                        </p:attrNameLst>
                                      </p:cBhvr>
                                      <p:tavLst>
                                        <p:tav tm="0">
                                          <p:val>
                                            <p:strVal val="#ppt_h"/>
                                          </p:val>
                                        </p:tav>
                                        <p:tav tm="100000">
                                          <p:val>
                                            <p:strVal val="#ppt_h"/>
                                          </p:val>
                                        </p:tav>
                                      </p:tavLst>
                                    </p:anim>
                                    <p:animEffect transition="in" filter="fade">
                                      <p:cBhvr>
                                        <p:cTn id="38" dur="1000"/>
                                        <p:tgtEl>
                                          <p:spTgt spid="9"/>
                                        </p:tgtEl>
                                      </p:cBhvr>
                                    </p:animEffect>
                                  </p:childTnLst>
                                </p:cTn>
                              </p:par>
                              <p:par>
                                <p:cTn id="39" presetID="55" presetClass="entr" presetSubtype="0" fill="hold" grpId="0" nodeType="withEffect">
                                  <p:stCondLst>
                                    <p:cond delay="250"/>
                                  </p:stCondLst>
                                  <p:childTnLst>
                                    <p:set>
                                      <p:cBhvr>
                                        <p:cTn id="40" dur="1" fill="hold">
                                          <p:stCondLst>
                                            <p:cond delay="0"/>
                                          </p:stCondLst>
                                        </p:cTn>
                                        <p:tgtEl>
                                          <p:spTgt spid="10"/>
                                        </p:tgtEl>
                                        <p:attrNameLst>
                                          <p:attrName>style.visibility</p:attrName>
                                        </p:attrNameLst>
                                      </p:cBhvr>
                                      <p:to>
                                        <p:strVal val="visible"/>
                                      </p:to>
                                    </p:set>
                                    <p:anim calcmode="lin" valueType="num">
                                      <p:cBhvr>
                                        <p:cTn id="41" dur="1000" fill="hold"/>
                                        <p:tgtEl>
                                          <p:spTgt spid="10"/>
                                        </p:tgtEl>
                                        <p:attrNameLst>
                                          <p:attrName>ppt_w</p:attrName>
                                        </p:attrNameLst>
                                      </p:cBhvr>
                                      <p:tavLst>
                                        <p:tav tm="0">
                                          <p:val>
                                            <p:strVal val="#ppt_w*0.70"/>
                                          </p:val>
                                        </p:tav>
                                        <p:tav tm="100000">
                                          <p:val>
                                            <p:strVal val="#ppt_w"/>
                                          </p:val>
                                        </p:tav>
                                      </p:tavLst>
                                    </p:anim>
                                    <p:anim calcmode="lin" valueType="num">
                                      <p:cBhvr>
                                        <p:cTn id="42" dur="1000" fill="hold"/>
                                        <p:tgtEl>
                                          <p:spTgt spid="10"/>
                                        </p:tgtEl>
                                        <p:attrNameLst>
                                          <p:attrName>ppt_h</p:attrName>
                                        </p:attrNameLst>
                                      </p:cBhvr>
                                      <p:tavLst>
                                        <p:tav tm="0">
                                          <p:val>
                                            <p:strVal val="#ppt_h"/>
                                          </p:val>
                                        </p:tav>
                                        <p:tav tm="100000">
                                          <p:val>
                                            <p:strVal val="#ppt_h"/>
                                          </p:val>
                                        </p:tav>
                                      </p:tavLst>
                                    </p:anim>
                                    <p:animEffect transition="in" filter="fade">
                                      <p:cBhvr>
                                        <p:cTn id="43" dur="1000"/>
                                        <p:tgtEl>
                                          <p:spTgt spid="10"/>
                                        </p:tgtEl>
                                      </p:cBhvr>
                                    </p:animEffect>
                                  </p:childTnLst>
                                </p:cTn>
                              </p:par>
                              <p:par>
                                <p:cTn id="44" presetID="55" presetClass="entr" presetSubtype="0" fill="hold" grpId="0" nodeType="withEffect">
                                  <p:stCondLst>
                                    <p:cond delay="500"/>
                                  </p:stCondLst>
                                  <p:childTnLst>
                                    <p:set>
                                      <p:cBhvr>
                                        <p:cTn id="45" dur="1" fill="hold">
                                          <p:stCondLst>
                                            <p:cond delay="0"/>
                                          </p:stCondLst>
                                        </p:cTn>
                                        <p:tgtEl>
                                          <p:spTgt spid="11"/>
                                        </p:tgtEl>
                                        <p:attrNameLst>
                                          <p:attrName>style.visibility</p:attrName>
                                        </p:attrNameLst>
                                      </p:cBhvr>
                                      <p:to>
                                        <p:strVal val="visible"/>
                                      </p:to>
                                    </p:set>
                                    <p:anim calcmode="lin" valueType="num">
                                      <p:cBhvr>
                                        <p:cTn id="46" dur="1000" fill="hold"/>
                                        <p:tgtEl>
                                          <p:spTgt spid="11"/>
                                        </p:tgtEl>
                                        <p:attrNameLst>
                                          <p:attrName>ppt_w</p:attrName>
                                        </p:attrNameLst>
                                      </p:cBhvr>
                                      <p:tavLst>
                                        <p:tav tm="0">
                                          <p:val>
                                            <p:strVal val="#ppt_w*0.70"/>
                                          </p:val>
                                        </p:tav>
                                        <p:tav tm="100000">
                                          <p:val>
                                            <p:strVal val="#ppt_w"/>
                                          </p:val>
                                        </p:tav>
                                      </p:tavLst>
                                    </p:anim>
                                    <p:anim calcmode="lin" valueType="num">
                                      <p:cBhvr>
                                        <p:cTn id="47" dur="1000" fill="hold"/>
                                        <p:tgtEl>
                                          <p:spTgt spid="11"/>
                                        </p:tgtEl>
                                        <p:attrNameLst>
                                          <p:attrName>ppt_h</p:attrName>
                                        </p:attrNameLst>
                                      </p:cBhvr>
                                      <p:tavLst>
                                        <p:tav tm="0">
                                          <p:val>
                                            <p:strVal val="#ppt_h"/>
                                          </p:val>
                                        </p:tav>
                                        <p:tav tm="100000">
                                          <p:val>
                                            <p:strVal val="#ppt_h"/>
                                          </p:val>
                                        </p:tav>
                                      </p:tavLst>
                                    </p:anim>
                                    <p:animEffect transition="in" filter="fade">
                                      <p:cBhvr>
                                        <p:cTn id="48" dur="1000"/>
                                        <p:tgtEl>
                                          <p:spTgt spid="11"/>
                                        </p:tgtEl>
                                      </p:cBhvr>
                                    </p:animEffect>
                                  </p:childTnLst>
                                </p:cTn>
                              </p:par>
                              <p:par>
                                <p:cTn id="49" presetID="55" presetClass="entr" presetSubtype="0" fill="hold" grpId="0" nodeType="withEffect">
                                  <p:stCondLst>
                                    <p:cond delay="750"/>
                                  </p:stCondLst>
                                  <p:childTnLst>
                                    <p:set>
                                      <p:cBhvr>
                                        <p:cTn id="50" dur="1" fill="hold">
                                          <p:stCondLst>
                                            <p:cond delay="0"/>
                                          </p:stCondLst>
                                        </p:cTn>
                                        <p:tgtEl>
                                          <p:spTgt spid="12"/>
                                        </p:tgtEl>
                                        <p:attrNameLst>
                                          <p:attrName>style.visibility</p:attrName>
                                        </p:attrNameLst>
                                      </p:cBhvr>
                                      <p:to>
                                        <p:strVal val="visible"/>
                                      </p:to>
                                    </p:set>
                                    <p:anim calcmode="lin" valueType="num">
                                      <p:cBhvr>
                                        <p:cTn id="51" dur="1000" fill="hold"/>
                                        <p:tgtEl>
                                          <p:spTgt spid="12"/>
                                        </p:tgtEl>
                                        <p:attrNameLst>
                                          <p:attrName>ppt_w</p:attrName>
                                        </p:attrNameLst>
                                      </p:cBhvr>
                                      <p:tavLst>
                                        <p:tav tm="0">
                                          <p:val>
                                            <p:strVal val="#ppt_w*0.70"/>
                                          </p:val>
                                        </p:tav>
                                        <p:tav tm="100000">
                                          <p:val>
                                            <p:strVal val="#ppt_w"/>
                                          </p:val>
                                        </p:tav>
                                      </p:tavLst>
                                    </p:anim>
                                    <p:anim calcmode="lin" valueType="num">
                                      <p:cBhvr>
                                        <p:cTn id="52" dur="1000" fill="hold"/>
                                        <p:tgtEl>
                                          <p:spTgt spid="12"/>
                                        </p:tgtEl>
                                        <p:attrNameLst>
                                          <p:attrName>ppt_h</p:attrName>
                                        </p:attrNameLst>
                                      </p:cBhvr>
                                      <p:tavLst>
                                        <p:tav tm="0">
                                          <p:val>
                                            <p:strVal val="#ppt_h"/>
                                          </p:val>
                                        </p:tav>
                                        <p:tav tm="100000">
                                          <p:val>
                                            <p:strVal val="#ppt_h"/>
                                          </p:val>
                                        </p:tav>
                                      </p:tavLst>
                                    </p:anim>
                                    <p:animEffect transition="in" filter="fade">
                                      <p:cBhvr>
                                        <p:cTn id="53"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1690" y="651903"/>
            <a:ext cx="10515600" cy="642325"/>
          </a:xfrm>
        </p:spPr>
        <p:txBody>
          <a:bodyPr>
            <a:normAutofit fontScale="90000"/>
          </a:bodyPr>
          <a:lstStyle/>
          <a:p>
            <a:r>
              <a:rPr lang="en-US" altLang="zh-CN" dirty="0"/>
              <a:t>（三）比赛激趣   拓展应用</a:t>
            </a:r>
            <a:endParaRPr lang="en-US" altLang="zh-CN" dirty="0"/>
          </a:p>
        </p:txBody>
      </p:sp>
      <p:sp>
        <p:nvSpPr>
          <p:cNvPr id="3" name="内容占位符 2"/>
          <p:cNvSpPr>
            <a:spLocks noGrp="1"/>
          </p:cNvSpPr>
          <p:nvPr>
            <p:ph idx="1"/>
          </p:nvPr>
        </p:nvSpPr>
        <p:spPr>
          <a:xfrm>
            <a:off x="838200" y="3262720"/>
            <a:ext cx="2355761" cy="2415846"/>
          </a:xfrm>
        </p:spPr>
        <p:txBody>
          <a:bodyPr/>
          <a:lstStyle/>
          <a:p>
            <a:r>
              <a:rPr lang="en-US" altLang="zh-CN" dirty="0"/>
              <a:t>If I could save time in a bottle the first thing that I'd like to do is to save every day</a:t>
            </a:r>
            <a:endParaRPr lang="en-US" altLang="zh-CN" dirty="0"/>
          </a:p>
        </p:txBody>
      </p:sp>
      <p:sp>
        <p:nvSpPr>
          <p:cNvPr id="11" name="文本框 10"/>
          <p:cNvSpPr txBox="1"/>
          <p:nvPr/>
        </p:nvSpPr>
        <p:spPr>
          <a:xfrm>
            <a:off x="5294677" y="2640170"/>
            <a:ext cx="1529586" cy="1446550"/>
          </a:xfrm>
          <a:prstGeom prst="rect">
            <a:avLst/>
          </a:prstGeom>
          <a:solidFill>
            <a:srgbClr val="D83835"/>
          </a:solidFill>
        </p:spPr>
        <p:txBody>
          <a:bodyPr wrap="none" rtlCol="0">
            <a:spAutoFit/>
          </a:bodyPr>
          <a:lstStyle/>
          <a:p>
            <a:pPr algn="ctr"/>
            <a:r>
              <a:rPr lang="en-US" altLang="zh-CN" sz="4400" dirty="0">
                <a:solidFill>
                  <a:schemeClr val="bg1"/>
                </a:solidFill>
                <a:latin typeface="微软雅黑 Light" panose="020B0502040204020203" pitchFamily="34" charset="-122"/>
                <a:ea typeface="微软雅黑 Light" panose="020B0502040204020203" pitchFamily="34" charset="-122"/>
              </a:rPr>
              <a:t>ADD</a:t>
            </a:r>
            <a:endParaRPr lang="en-US" altLang="zh-CN" sz="44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4400" dirty="0">
                <a:solidFill>
                  <a:schemeClr val="bg1"/>
                </a:solidFill>
                <a:latin typeface="微软雅黑 Light" panose="020B0502040204020203" pitchFamily="34" charset="-122"/>
                <a:ea typeface="微软雅黑 Light" panose="020B0502040204020203" pitchFamily="34" charset="-122"/>
              </a:rPr>
              <a:t>TITLE</a:t>
            </a:r>
            <a:endParaRPr lang="zh-CN" altLang="en-US" sz="4400" dirty="0">
              <a:solidFill>
                <a:schemeClr val="bg1"/>
              </a:solidFill>
              <a:latin typeface="微软雅黑 Light" panose="020B0502040204020203" pitchFamily="34" charset="-122"/>
              <a:ea typeface="微软雅黑 Light" panose="020B0502040204020203" pitchFamily="34" charset="-122"/>
            </a:endParaRPr>
          </a:p>
        </p:txBody>
      </p:sp>
      <p:sp>
        <p:nvSpPr>
          <p:cNvPr id="12" name="等腰三角形 11"/>
          <p:cNvSpPr/>
          <p:nvPr/>
        </p:nvSpPr>
        <p:spPr>
          <a:xfrm rot="5400000">
            <a:off x="3599773" y="3278389"/>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6200000">
            <a:off x="8146689" y="2178378"/>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内容占位符 2"/>
          <p:cNvSpPr txBox="1"/>
          <p:nvPr/>
        </p:nvSpPr>
        <p:spPr>
          <a:xfrm>
            <a:off x="8400622" y="1156934"/>
            <a:ext cx="3230164" cy="1483236"/>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If I could save time in a bottle the first thing that I'd like to do is to save every day</a:t>
            </a:r>
            <a:endParaRPr lang="en-US" altLang="zh-CN" dirty="0"/>
          </a:p>
        </p:txBody>
      </p:sp>
      <p:sp>
        <p:nvSpPr>
          <p:cNvPr id="20" name="椭圆 19"/>
          <p:cNvSpPr/>
          <p:nvPr/>
        </p:nvSpPr>
        <p:spPr>
          <a:xfrm>
            <a:off x="4207188" y="1416676"/>
            <a:ext cx="3764744" cy="3764744"/>
          </a:xfrm>
          <a:prstGeom prst="ellipse">
            <a:avLst/>
          </a:prstGeom>
          <a:noFill/>
          <a:ln w="28575">
            <a:solidFill>
              <a:srgbClr val="D8383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1" name="组合 20"/>
          <p:cNvGrpSpPr/>
          <p:nvPr/>
        </p:nvGrpSpPr>
        <p:grpSpPr>
          <a:xfrm>
            <a:off x="3930199" y="1139690"/>
            <a:ext cx="4318717" cy="4318716"/>
            <a:chOff x="3930199" y="1139690"/>
            <a:chExt cx="4318717" cy="4318716"/>
          </a:xfrm>
        </p:grpSpPr>
        <p:sp>
          <p:nvSpPr>
            <p:cNvPr id="22" name="空心弧 21"/>
            <p:cNvSpPr/>
            <p:nvPr/>
          </p:nvSpPr>
          <p:spPr>
            <a:xfrm>
              <a:off x="3930199" y="1139690"/>
              <a:ext cx="4318716" cy="4318716"/>
            </a:xfrm>
            <a:prstGeom prst="blockArc">
              <a:avLst>
                <a:gd name="adj1" fmla="val 18210804"/>
                <a:gd name="adj2" fmla="val 21491131"/>
                <a:gd name="adj3" fmla="val 2909"/>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3" name="空心弧 22"/>
            <p:cNvSpPr/>
            <p:nvPr/>
          </p:nvSpPr>
          <p:spPr>
            <a:xfrm rot="10800000">
              <a:off x="3930200" y="1139690"/>
              <a:ext cx="4318716" cy="4318716"/>
            </a:xfrm>
            <a:prstGeom prst="blockArc">
              <a:avLst>
                <a:gd name="adj1" fmla="val 18210804"/>
                <a:gd name="adj2" fmla="val 21491131"/>
                <a:gd name="adj3" fmla="val 290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strVal val="#ppt_w+.3"/>
                                          </p:val>
                                        </p:tav>
                                        <p:tav tm="100000">
                                          <p:val>
                                            <p:strVal val="#ppt_w"/>
                                          </p:val>
                                        </p:tav>
                                      </p:tavLst>
                                    </p:anim>
                                    <p:anim calcmode="lin" valueType="num">
                                      <p:cBhvr>
                                        <p:cTn id="8" dur="1000" fill="hold"/>
                                        <p:tgtEl>
                                          <p:spTgt spid="20"/>
                                        </p:tgtEl>
                                        <p:attrNameLst>
                                          <p:attrName>ppt_h</p:attrName>
                                        </p:attrNameLst>
                                      </p:cBhvr>
                                      <p:tavLst>
                                        <p:tav tm="0">
                                          <p:val>
                                            <p:strVal val="#ppt_h"/>
                                          </p:val>
                                        </p:tav>
                                        <p:tav tm="100000">
                                          <p:val>
                                            <p:strVal val="#ppt_h"/>
                                          </p:val>
                                        </p:tav>
                                      </p:tavLst>
                                    </p:anim>
                                    <p:animEffect transition="in" filter="fade">
                                      <p:cBhvr>
                                        <p:cTn id="9" dur="1000"/>
                                        <p:tgtEl>
                                          <p:spTgt spid="20"/>
                                        </p:tgtEl>
                                      </p:cBhvr>
                                    </p:animEffect>
                                  </p:childTnLst>
                                </p:cTn>
                              </p:par>
                              <p:par>
                                <p:cTn id="10" presetID="50" presetClass="entr" presetSubtype="0" decel="100000" fill="hold" nodeType="withEffect">
                                  <p:stCondLst>
                                    <p:cond delay="250"/>
                                  </p:stCondLst>
                                  <p:childTnLst>
                                    <p:set>
                                      <p:cBhvr>
                                        <p:cTn id="11" dur="1" fill="hold">
                                          <p:stCondLst>
                                            <p:cond delay="0"/>
                                          </p:stCondLst>
                                        </p:cTn>
                                        <p:tgtEl>
                                          <p:spTgt spid="21"/>
                                        </p:tgtEl>
                                        <p:attrNameLst>
                                          <p:attrName>style.visibility</p:attrName>
                                        </p:attrNameLst>
                                      </p:cBhvr>
                                      <p:to>
                                        <p:strVal val="visible"/>
                                      </p:to>
                                    </p:set>
                                    <p:anim calcmode="lin" valueType="num">
                                      <p:cBhvr>
                                        <p:cTn id="12" dur="1000" fill="hold"/>
                                        <p:tgtEl>
                                          <p:spTgt spid="21"/>
                                        </p:tgtEl>
                                        <p:attrNameLst>
                                          <p:attrName>ppt_w</p:attrName>
                                        </p:attrNameLst>
                                      </p:cBhvr>
                                      <p:tavLst>
                                        <p:tav tm="0">
                                          <p:val>
                                            <p:strVal val="#ppt_w+.3"/>
                                          </p:val>
                                        </p:tav>
                                        <p:tav tm="100000">
                                          <p:val>
                                            <p:strVal val="#ppt_w"/>
                                          </p:val>
                                        </p:tav>
                                      </p:tavLst>
                                    </p:anim>
                                    <p:anim calcmode="lin" valueType="num">
                                      <p:cBhvr>
                                        <p:cTn id="13" dur="1000" fill="hold"/>
                                        <p:tgtEl>
                                          <p:spTgt spid="21"/>
                                        </p:tgtEl>
                                        <p:attrNameLst>
                                          <p:attrName>ppt_h</p:attrName>
                                        </p:attrNameLst>
                                      </p:cBhvr>
                                      <p:tavLst>
                                        <p:tav tm="0">
                                          <p:val>
                                            <p:strVal val="#ppt_h"/>
                                          </p:val>
                                        </p:tav>
                                        <p:tav tm="100000">
                                          <p:val>
                                            <p:strVal val="#ppt_h"/>
                                          </p:val>
                                        </p:tav>
                                      </p:tavLst>
                                    </p:anim>
                                    <p:animEffect transition="in" filter="fade">
                                      <p:cBhvr>
                                        <p:cTn id="14" dur="1000"/>
                                        <p:tgtEl>
                                          <p:spTgt spid="21"/>
                                        </p:tgtEl>
                                      </p:cBhvr>
                                    </p:animEffect>
                                  </p:childTnLst>
                                </p:cTn>
                              </p:par>
                              <p:par>
                                <p:cTn id="15" presetID="50" presetClass="entr" presetSubtype="0" decel="100000" fill="hold" grpId="0" nodeType="withEffect">
                                  <p:stCondLst>
                                    <p:cond delay="50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strVal val="#ppt_w+.3"/>
                                          </p:val>
                                        </p:tav>
                                        <p:tav tm="100000">
                                          <p:val>
                                            <p:strVal val="#ppt_w"/>
                                          </p:val>
                                        </p:tav>
                                      </p:tavLst>
                                    </p:anim>
                                    <p:anim calcmode="lin" valueType="num">
                                      <p:cBhvr>
                                        <p:cTn id="18" dur="1000" fill="hold"/>
                                        <p:tgtEl>
                                          <p:spTgt spid="13"/>
                                        </p:tgtEl>
                                        <p:attrNameLst>
                                          <p:attrName>ppt_h</p:attrName>
                                        </p:attrNameLst>
                                      </p:cBhvr>
                                      <p:tavLst>
                                        <p:tav tm="0">
                                          <p:val>
                                            <p:strVal val="#ppt_h"/>
                                          </p:val>
                                        </p:tav>
                                        <p:tav tm="100000">
                                          <p:val>
                                            <p:strVal val="#ppt_h"/>
                                          </p:val>
                                        </p:tav>
                                      </p:tavLst>
                                    </p:anim>
                                    <p:animEffect transition="in" filter="fade">
                                      <p:cBhvr>
                                        <p:cTn id="19" dur="1000"/>
                                        <p:tgtEl>
                                          <p:spTgt spid="13"/>
                                        </p:tgtEl>
                                      </p:cBhvr>
                                    </p:animEffect>
                                  </p:childTnLst>
                                </p:cTn>
                              </p:par>
                              <p:par>
                                <p:cTn id="20" presetID="50" presetClass="entr" presetSubtype="0" decel="100000" fill="hold" grpId="0" nodeType="withEffect">
                                  <p:stCondLst>
                                    <p:cond delay="250"/>
                                  </p:stCondLst>
                                  <p:childTnLst>
                                    <p:set>
                                      <p:cBhvr>
                                        <p:cTn id="21" dur="1" fill="hold">
                                          <p:stCondLst>
                                            <p:cond delay="0"/>
                                          </p:stCondLst>
                                        </p:cTn>
                                        <p:tgtEl>
                                          <p:spTgt spid="12"/>
                                        </p:tgtEl>
                                        <p:attrNameLst>
                                          <p:attrName>style.visibility</p:attrName>
                                        </p:attrNameLst>
                                      </p:cBhvr>
                                      <p:to>
                                        <p:strVal val="visible"/>
                                      </p:to>
                                    </p:set>
                                    <p:anim calcmode="lin" valueType="num">
                                      <p:cBhvr>
                                        <p:cTn id="22" dur="1000" fill="hold"/>
                                        <p:tgtEl>
                                          <p:spTgt spid="12"/>
                                        </p:tgtEl>
                                        <p:attrNameLst>
                                          <p:attrName>ppt_w</p:attrName>
                                        </p:attrNameLst>
                                      </p:cBhvr>
                                      <p:tavLst>
                                        <p:tav tm="0">
                                          <p:val>
                                            <p:strVal val="#ppt_w+.3"/>
                                          </p:val>
                                        </p:tav>
                                        <p:tav tm="100000">
                                          <p:val>
                                            <p:strVal val="#ppt_w"/>
                                          </p:val>
                                        </p:tav>
                                      </p:tavLst>
                                    </p:anim>
                                    <p:anim calcmode="lin" valueType="num">
                                      <p:cBhvr>
                                        <p:cTn id="23" dur="1000" fill="hold"/>
                                        <p:tgtEl>
                                          <p:spTgt spid="12"/>
                                        </p:tgtEl>
                                        <p:attrNameLst>
                                          <p:attrName>ppt_h</p:attrName>
                                        </p:attrNameLst>
                                      </p:cBhvr>
                                      <p:tavLst>
                                        <p:tav tm="0">
                                          <p:val>
                                            <p:strVal val="#ppt_h"/>
                                          </p:val>
                                        </p:tav>
                                        <p:tav tm="100000">
                                          <p:val>
                                            <p:strVal val="#ppt_h"/>
                                          </p:val>
                                        </p:tav>
                                      </p:tavLst>
                                    </p:anim>
                                    <p:animEffect transition="in" filter="fade">
                                      <p:cBhvr>
                                        <p:cTn id="24" dur="1000"/>
                                        <p:tgtEl>
                                          <p:spTgt spid="12"/>
                                        </p:tgtEl>
                                      </p:cBhvr>
                                    </p:animEffect>
                                  </p:childTnLst>
                                </p:cTn>
                              </p:par>
                              <p:par>
                                <p:cTn id="25" presetID="50" presetClass="entr" presetSubtype="0" decel="100000" fill="hold" grpId="0" nodeType="withEffect">
                                  <p:stCondLst>
                                    <p:cond delay="500"/>
                                  </p:stCondLst>
                                  <p:childTnLst>
                                    <p:set>
                                      <p:cBhvr>
                                        <p:cTn id="26" dur="1" fill="hold">
                                          <p:stCondLst>
                                            <p:cond delay="0"/>
                                          </p:stCondLst>
                                        </p:cTn>
                                        <p:tgtEl>
                                          <p:spTgt spid="14"/>
                                        </p:tgtEl>
                                        <p:attrNameLst>
                                          <p:attrName>style.visibility</p:attrName>
                                        </p:attrNameLst>
                                      </p:cBhvr>
                                      <p:to>
                                        <p:strVal val="visible"/>
                                      </p:to>
                                    </p:set>
                                    <p:anim calcmode="lin" valueType="num">
                                      <p:cBhvr>
                                        <p:cTn id="27" dur="1000" fill="hold"/>
                                        <p:tgtEl>
                                          <p:spTgt spid="14"/>
                                        </p:tgtEl>
                                        <p:attrNameLst>
                                          <p:attrName>ppt_w</p:attrName>
                                        </p:attrNameLst>
                                      </p:cBhvr>
                                      <p:tavLst>
                                        <p:tav tm="0">
                                          <p:val>
                                            <p:strVal val="#ppt_w+.3"/>
                                          </p:val>
                                        </p:tav>
                                        <p:tav tm="100000">
                                          <p:val>
                                            <p:strVal val="#ppt_w"/>
                                          </p:val>
                                        </p:tav>
                                      </p:tavLst>
                                    </p:anim>
                                    <p:anim calcmode="lin" valueType="num">
                                      <p:cBhvr>
                                        <p:cTn id="28" dur="1000" fill="hold"/>
                                        <p:tgtEl>
                                          <p:spTgt spid="14"/>
                                        </p:tgtEl>
                                        <p:attrNameLst>
                                          <p:attrName>ppt_h</p:attrName>
                                        </p:attrNameLst>
                                      </p:cBhvr>
                                      <p:tavLst>
                                        <p:tav tm="0">
                                          <p:val>
                                            <p:strVal val="#ppt_h"/>
                                          </p:val>
                                        </p:tav>
                                        <p:tav tm="100000">
                                          <p:val>
                                            <p:strVal val="#ppt_h"/>
                                          </p:val>
                                        </p:tav>
                                      </p:tavLst>
                                    </p:anim>
                                    <p:animEffect transition="in" filter="fade">
                                      <p:cBhvr>
                                        <p:cTn id="29" dur="1000"/>
                                        <p:tgtEl>
                                          <p:spTgt spid="14"/>
                                        </p:tgtEl>
                                      </p:cBhvr>
                                    </p:animEffect>
                                  </p:childTnLst>
                                </p:cTn>
                              </p:par>
                              <p:par>
                                <p:cTn id="30" presetID="50" presetClass="entr" presetSubtype="0" decel="100000" fill="hold" grpId="0" nodeType="withEffect">
                                  <p:stCondLst>
                                    <p:cond delay="250"/>
                                  </p:stCondLst>
                                  <p:childTnLst>
                                    <p:set>
                                      <p:cBhvr>
                                        <p:cTn id="31" dur="1" fill="hold">
                                          <p:stCondLst>
                                            <p:cond delay="0"/>
                                          </p:stCondLst>
                                        </p:cTn>
                                        <p:tgtEl>
                                          <p:spTgt spid="3"/>
                                        </p:tgtEl>
                                        <p:attrNameLst>
                                          <p:attrName>style.visibility</p:attrName>
                                        </p:attrNameLst>
                                      </p:cBhvr>
                                      <p:to>
                                        <p:strVal val="visible"/>
                                      </p:to>
                                    </p:set>
                                    <p:anim calcmode="lin" valueType="num">
                                      <p:cBhvr>
                                        <p:cTn id="32" dur="1000" fill="hold"/>
                                        <p:tgtEl>
                                          <p:spTgt spid="3"/>
                                        </p:tgtEl>
                                        <p:attrNameLst>
                                          <p:attrName>ppt_w</p:attrName>
                                        </p:attrNameLst>
                                      </p:cBhvr>
                                      <p:tavLst>
                                        <p:tav tm="0">
                                          <p:val>
                                            <p:strVal val="#ppt_w+.3"/>
                                          </p:val>
                                        </p:tav>
                                        <p:tav tm="100000">
                                          <p:val>
                                            <p:strVal val="#ppt_w"/>
                                          </p:val>
                                        </p:tav>
                                      </p:tavLst>
                                    </p:anim>
                                    <p:anim calcmode="lin" valueType="num">
                                      <p:cBhvr>
                                        <p:cTn id="33" dur="1000" fill="hold"/>
                                        <p:tgtEl>
                                          <p:spTgt spid="3"/>
                                        </p:tgtEl>
                                        <p:attrNameLst>
                                          <p:attrName>ppt_h</p:attrName>
                                        </p:attrNameLst>
                                      </p:cBhvr>
                                      <p:tavLst>
                                        <p:tav tm="0">
                                          <p:val>
                                            <p:strVal val="#ppt_h"/>
                                          </p:val>
                                        </p:tav>
                                        <p:tav tm="100000">
                                          <p:val>
                                            <p:strVal val="#ppt_h"/>
                                          </p:val>
                                        </p:tav>
                                      </p:tavLst>
                                    </p:anim>
                                    <p:animEffect transition="in" filter="fade">
                                      <p:cBhvr>
                                        <p:cTn id="3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3" grpId="0" animBg="1"/>
      <p:bldP spid="14" grpId="0"/>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（四）浅谈收获   总结全课</a:t>
            </a:r>
            <a:endParaRPr lang="zh-CN" altLang="en-US" dirty="0"/>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582377" y="1735674"/>
            <a:ext cx="5205995" cy="3645415"/>
          </a:xfrm>
        </p:spPr>
      </p:pic>
      <p:sp>
        <p:nvSpPr>
          <p:cNvPr id="5" name="内容占位符 2"/>
          <p:cNvSpPr txBox="1"/>
          <p:nvPr/>
        </p:nvSpPr>
        <p:spPr>
          <a:xfrm>
            <a:off x="6220496" y="1089858"/>
            <a:ext cx="5331852" cy="10001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600" dirty="0"/>
              <a:t>If I could save time in a bottle the first thing that I'd like to do is to save every day</a:t>
            </a:r>
            <a:endParaRPr lang="en-US" altLang="zh-CN" sz="1600" dirty="0"/>
          </a:p>
        </p:txBody>
      </p:sp>
      <p:sp>
        <p:nvSpPr>
          <p:cNvPr id="6" name="等腰三角形 5"/>
          <p:cNvSpPr/>
          <p:nvPr/>
        </p:nvSpPr>
        <p:spPr>
          <a:xfrm rot="5400000">
            <a:off x="5890837" y="1378427"/>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内容占位符 2"/>
          <p:cNvSpPr txBox="1"/>
          <p:nvPr/>
        </p:nvSpPr>
        <p:spPr>
          <a:xfrm>
            <a:off x="6220496" y="2216858"/>
            <a:ext cx="5331852" cy="10001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600" dirty="0"/>
              <a:t>If I could save time in a bottle the first thing that I'd like to do is to save every day</a:t>
            </a:r>
            <a:endParaRPr lang="en-US" altLang="zh-CN" sz="1600" dirty="0"/>
          </a:p>
        </p:txBody>
      </p:sp>
      <p:sp>
        <p:nvSpPr>
          <p:cNvPr id="8" name="等腰三角形 7"/>
          <p:cNvSpPr/>
          <p:nvPr/>
        </p:nvSpPr>
        <p:spPr>
          <a:xfrm rot="5400000">
            <a:off x="5890837" y="2505427"/>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内容占位符 2"/>
          <p:cNvSpPr txBox="1"/>
          <p:nvPr/>
        </p:nvSpPr>
        <p:spPr>
          <a:xfrm>
            <a:off x="6220496" y="3298880"/>
            <a:ext cx="5331852" cy="10001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600" dirty="0"/>
              <a:t>If I could save time in a bottle the first thing that I'd like to do is to save every day</a:t>
            </a:r>
            <a:endParaRPr lang="en-US" altLang="zh-CN" sz="1600" dirty="0"/>
          </a:p>
        </p:txBody>
      </p:sp>
      <p:sp>
        <p:nvSpPr>
          <p:cNvPr id="10" name="等腰三角形 9"/>
          <p:cNvSpPr/>
          <p:nvPr/>
        </p:nvSpPr>
        <p:spPr>
          <a:xfrm rot="5400000">
            <a:off x="5890837" y="3587449"/>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内容占位符 2"/>
          <p:cNvSpPr txBox="1"/>
          <p:nvPr/>
        </p:nvSpPr>
        <p:spPr>
          <a:xfrm>
            <a:off x="6220496" y="4380902"/>
            <a:ext cx="5331852" cy="10001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600" dirty="0"/>
              <a:t>If I could save time in a bottle the first thing that I'd like to do is to save every day</a:t>
            </a:r>
            <a:endParaRPr lang="en-US" altLang="zh-CN" sz="1600" dirty="0"/>
          </a:p>
        </p:txBody>
      </p:sp>
      <p:sp>
        <p:nvSpPr>
          <p:cNvPr id="12" name="等腰三角形 11"/>
          <p:cNvSpPr/>
          <p:nvPr/>
        </p:nvSpPr>
        <p:spPr>
          <a:xfrm rot="5400000">
            <a:off x="5890837" y="4669471"/>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01754" y="1655721"/>
            <a:ext cx="2087880" cy="2728951"/>
            <a:chOff x="801754" y="1655721"/>
            <a:chExt cx="2087880" cy="2728951"/>
          </a:xfrm>
        </p:grpSpPr>
        <p:sp>
          <p:nvSpPr>
            <p:cNvPr id="8" name="文本框 7"/>
            <p:cNvSpPr txBox="1"/>
            <p:nvPr/>
          </p:nvSpPr>
          <p:spPr>
            <a:xfrm>
              <a:off x="1548177" y="1655721"/>
              <a:ext cx="595035"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a</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801754" y="3500752"/>
              <a:ext cx="20878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rPr>
                <a:t>1说教材</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403497" y="2615764"/>
              <a:ext cx="884394" cy="884988"/>
            </a:xfrm>
            <a:prstGeom prst="rect">
              <a:avLst/>
            </a:prstGeom>
          </p:spPr>
        </p:pic>
      </p:grpSp>
      <p:grpSp>
        <p:nvGrpSpPr>
          <p:cNvPr id="3" name="组合 2"/>
          <p:cNvGrpSpPr/>
          <p:nvPr/>
        </p:nvGrpSpPr>
        <p:grpSpPr>
          <a:xfrm>
            <a:off x="3493775" y="1655721"/>
            <a:ext cx="2418080" cy="2728951"/>
            <a:chOff x="3493775" y="1655721"/>
            <a:chExt cx="2418080" cy="2728951"/>
          </a:xfrm>
        </p:grpSpPr>
        <p:sp>
          <p:nvSpPr>
            <p:cNvPr id="9" name="文本框 8"/>
            <p:cNvSpPr txBox="1"/>
            <p:nvPr/>
          </p:nvSpPr>
          <p:spPr>
            <a:xfrm>
              <a:off x="4446110" y="1655721"/>
              <a:ext cx="64953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b</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3" name="文本框 12"/>
            <p:cNvSpPr txBox="1"/>
            <p:nvPr/>
          </p:nvSpPr>
          <p:spPr>
            <a:xfrm>
              <a:off x="3493775"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rPr>
                <a:t>2说教法学法</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7" name="图片 1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328681" y="2615764"/>
              <a:ext cx="884394" cy="884988"/>
            </a:xfrm>
            <a:prstGeom prst="rect">
              <a:avLst/>
            </a:prstGeom>
          </p:spPr>
        </p:pic>
      </p:grpSp>
      <p:grpSp>
        <p:nvGrpSpPr>
          <p:cNvPr id="4" name="组合 3"/>
          <p:cNvGrpSpPr/>
          <p:nvPr/>
        </p:nvGrpSpPr>
        <p:grpSpPr>
          <a:xfrm>
            <a:off x="6455648" y="1655721"/>
            <a:ext cx="2418080" cy="2728951"/>
            <a:chOff x="6455648" y="1655721"/>
            <a:chExt cx="2418080" cy="2728951"/>
          </a:xfrm>
        </p:grpSpPr>
        <p:sp>
          <p:nvSpPr>
            <p:cNvPr id="10" name="文本框 9"/>
            <p:cNvSpPr txBox="1"/>
            <p:nvPr/>
          </p:nvSpPr>
          <p:spPr>
            <a:xfrm>
              <a:off x="7398545" y="1655721"/>
              <a:ext cx="55335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c</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4" name="文本框 13"/>
            <p:cNvSpPr txBox="1"/>
            <p:nvPr/>
          </p:nvSpPr>
          <p:spPr>
            <a:xfrm>
              <a:off x="6455648"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rPr>
                <a:t>3说教学过程</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8" name="图片 1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222490" y="2615764"/>
              <a:ext cx="884394" cy="884988"/>
            </a:xfrm>
            <a:prstGeom prst="rect">
              <a:avLst/>
            </a:prstGeom>
          </p:spPr>
        </p:pic>
      </p:grpSp>
      <p:grpSp>
        <p:nvGrpSpPr>
          <p:cNvPr id="5" name="组合 4"/>
          <p:cNvGrpSpPr/>
          <p:nvPr/>
        </p:nvGrpSpPr>
        <p:grpSpPr>
          <a:xfrm>
            <a:off x="9343280" y="1655721"/>
            <a:ext cx="2418080" cy="2728951"/>
            <a:chOff x="9343280" y="1655721"/>
            <a:chExt cx="2418080" cy="2728951"/>
          </a:xfrm>
        </p:grpSpPr>
        <p:sp>
          <p:nvSpPr>
            <p:cNvPr id="11" name="文本框 10"/>
            <p:cNvSpPr txBox="1"/>
            <p:nvPr/>
          </p:nvSpPr>
          <p:spPr>
            <a:xfrm>
              <a:off x="10254800" y="1655721"/>
              <a:ext cx="64953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d</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5" name="文本框 14"/>
            <p:cNvSpPr txBox="1"/>
            <p:nvPr/>
          </p:nvSpPr>
          <p:spPr>
            <a:xfrm>
              <a:off x="9343280"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rPr>
                <a:t>4说板书设计</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9" name="图片 1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137371" y="2615764"/>
              <a:ext cx="884394" cy="884988"/>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20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900" decel="100000" fill="hold"/>
                                        <p:tgtEl>
                                          <p:spTgt spid="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par>
                                <p:cTn id="17" presetID="37" presetClass="entr" presetSubtype="0" fill="hold" nodeType="withEffect">
                                  <p:stCondLst>
                                    <p:cond delay="4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900" decel="100000" fill="hold"/>
                                        <p:tgtEl>
                                          <p:spTgt spid="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par>
                                <p:cTn id="23" presetID="37" presetClass="entr" presetSubtype="0" fill="hold" nodeType="withEffect">
                                  <p:stCondLst>
                                    <p:cond delay="60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900" decel="100000" fill="hold"/>
                                        <p:tgtEl>
                                          <p:spTgt spid="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6120177" y="1655721"/>
            <a:ext cx="64953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d</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5208653"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sym typeface="+mn-ea"/>
              </a:rPr>
              <a:t>4说板书设计</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75497" y="2615764"/>
            <a:ext cx="884394" cy="8849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838200" y="3966693"/>
            <a:ext cx="6220500" cy="1700011"/>
          </a:xfrm>
          <a:prstGeom prst="rect">
            <a:avLst/>
          </a:prstGeom>
          <a:solidFill>
            <a:srgbClr val="000000">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normAutofit fontScale="90000"/>
          </a:bodyPr>
          <a:lstStyle/>
          <a:p>
            <a:r>
              <a:rPr lang="zh-CN" altLang="en-US" dirty="0"/>
              <a:t>（一）可能性</a:t>
            </a:r>
            <a:endParaRPr lang="zh-CN" altLang="en-US" dirty="0"/>
          </a:p>
        </p:txBody>
      </p:sp>
      <p:sp>
        <p:nvSpPr>
          <p:cNvPr id="3" name="内容占位符 2"/>
          <p:cNvSpPr>
            <a:spLocks noGrp="1"/>
          </p:cNvSpPr>
          <p:nvPr>
            <p:ph idx="1"/>
          </p:nvPr>
        </p:nvSpPr>
        <p:spPr>
          <a:xfrm>
            <a:off x="838200" y="1653878"/>
            <a:ext cx="6220500" cy="2312815"/>
          </a:xfrm>
        </p:spPr>
        <p:txBody>
          <a:bodyPr/>
          <a:lstStyle/>
          <a:p>
            <a:r>
              <a:rPr lang="en-US" altLang="zh-CN" dirty="0"/>
              <a:t>If I could save time in a bottle the first thing that I'd like to do is to save every </a:t>
            </a:r>
            <a:r>
              <a:rPr lang="en-US" altLang="zh-CN" dirty="0" err="1"/>
              <a:t>dayIf</a:t>
            </a:r>
            <a:r>
              <a:rPr lang="en-US" altLang="zh-CN" dirty="0"/>
              <a:t> I could save time in a bottle the first thing that I'd like to do is to</a:t>
            </a:r>
            <a:endParaRPr lang="en-US" altLang="zh-CN" dirty="0"/>
          </a:p>
          <a:p>
            <a:r>
              <a:rPr lang="en-US" altLang="zh-CN" dirty="0"/>
              <a:t> save every </a:t>
            </a:r>
            <a:r>
              <a:rPr lang="en-US" altLang="zh-CN" dirty="0" err="1"/>
              <a:t>dayIf</a:t>
            </a:r>
            <a:r>
              <a:rPr lang="en-US" altLang="zh-CN" dirty="0"/>
              <a:t> I could save time in a bottle the first thing that I'd like to do is to save every day</a:t>
            </a:r>
            <a:endParaRPr lang="en-US" altLang="zh-CN" dirty="0"/>
          </a:p>
          <a:p>
            <a:endParaRPr lang="en-US" altLang="zh-CN" dirty="0"/>
          </a:p>
          <a:p>
            <a:endParaRPr lang="en-US" altLang="zh-CN" dirty="0"/>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058700" y="1204075"/>
            <a:ext cx="4540876" cy="4678288"/>
          </a:xfrm>
          <a:prstGeom prst="rect">
            <a:avLst/>
          </a:prstGeom>
        </p:spPr>
      </p:pic>
      <p:sp>
        <p:nvSpPr>
          <p:cNvPr id="5" name="内容占位符 2"/>
          <p:cNvSpPr txBox="1"/>
          <p:nvPr/>
        </p:nvSpPr>
        <p:spPr>
          <a:xfrm>
            <a:off x="4688449" y="4280584"/>
            <a:ext cx="2304245" cy="12878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US" altLang="zh-CN" sz="4400" b="1" dirty="0">
                <a:solidFill>
                  <a:srgbClr val="E53048"/>
                </a:solidFill>
                <a:latin typeface="微软雅黑" panose="020B0503020204020204" charset="-122"/>
                <a:ea typeface="微软雅黑" panose="020B0503020204020204" charset="-122"/>
              </a:rPr>
              <a:t>7X24</a:t>
            </a:r>
            <a:endParaRPr lang="en-US" altLang="zh-CN" sz="4400" b="1" dirty="0">
              <a:solidFill>
                <a:srgbClr val="E53048"/>
              </a:solidFill>
              <a:latin typeface="微软雅黑" panose="020B0503020204020204" charset="-122"/>
              <a:ea typeface="微软雅黑" panose="020B0503020204020204" charset="-122"/>
            </a:endParaRPr>
          </a:p>
          <a:p>
            <a:pPr algn="ctr">
              <a:lnSpc>
                <a:spcPct val="100000"/>
              </a:lnSpc>
            </a:pPr>
            <a:r>
              <a:rPr lang="en-US" altLang="zh-CN" dirty="0"/>
              <a:t>Full time Support</a:t>
            </a:r>
            <a:endParaRPr lang="en-US" altLang="zh-CN" dirty="0"/>
          </a:p>
        </p:txBody>
      </p:sp>
      <p:sp>
        <p:nvSpPr>
          <p:cNvPr id="6" name="内容占位符 2"/>
          <p:cNvSpPr txBox="1"/>
          <p:nvPr/>
        </p:nvSpPr>
        <p:spPr>
          <a:xfrm>
            <a:off x="2829601" y="4280584"/>
            <a:ext cx="2304245" cy="12878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n-US" altLang="zh-CN" sz="4400" b="1" dirty="0">
                <a:solidFill>
                  <a:srgbClr val="E53048"/>
                </a:solidFill>
                <a:latin typeface="微软雅黑" panose="020B0503020204020204" charset="-122"/>
                <a:ea typeface="微软雅黑" panose="020B0503020204020204" charset="-122"/>
              </a:rPr>
              <a:t>1000</a:t>
            </a:r>
            <a:endParaRPr lang="en-US" altLang="zh-CN" sz="4400" b="1" dirty="0">
              <a:solidFill>
                <a:srgbClr val="E53048"/>
              </a:solidFill>
              <a:latin typeface="微软雅黑" panose="020B0503020204020204" charset="-122"/>
              <a:ea typeface="微软雅黑" panose="020B0503020204020204" charset="-122"/>
            </a:endParaRPr>
          </a:p>
          <a:p>
            <a:pPr algn="ctr">
              <a:lnSpc>
                <a:spcPct val="100000"/>
              </a:lnSpc>
            </a:pPr>
            <a:r>
              <a:rPr lang="en-US" altLang="zh-CN" dirty="0"/>
              <a:t>Line in</a:t>
            </a:r>
            <a:endParaRPr lang="en-US" altLang="zh-CN" dirty="0"/>
          </a:p>
        </p:txBody>
      </p:sp>
      <p:sp>
        <p:nvSpPr>
          <p:cNvPr id="7" name="内容占位符 2"/>
          <p:cNvSpPr txBox="1"/>
          <p:nvPr/>
        </p:nvSpPr>
        <p:spPr>
          <a:xfrm>
            <a:off x="838200" y="4280583"/>
            <a:ext cx="2304245" cy="1287887"/>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zh-CN" altLang="en-US" sz="4400" b="1" dirty="0">
                <a:solidFill>
                  <a:srgbClr val="E53048"/>
                </a:solidFill>
                <a:latin typeface="微软雅黑" panose="020B0503020204020204" charset="-122"/>
                <a:ea typeface="微软雅黑" panose="020B0503020204020204" charset="-122"/>
              </a:rPr>
              <a:t>＞</a:t>
            </a:r>
            <a:r>
              <a:rPr lang="en-US" altLang="zh-CN" sz="4400" b="1" dirty="0">
                <a:solidFill>
                  <a:srgbClr val="E53048"/>
                </a:solidFill>
                <a:latin typeface="微软雅黑" panose="020B0503020204020204" charset="-122"/>
                <a:ea typeface="微软雅黑" panose="020B0503020204020204" charset="-122"/>
              </a:rPr>
              <a:t>7</a:t>
            </a:r>
            <a:endParaRPr lang="en-US" altLang="zh-CN" sz="4400" b="1" dirty="0">
              <a:solidFill>
                <a:srgbClr val="E53048"/>
              </a:solidFill>
              <a:latin typeface="微软雅黑" panose="020B0503020204020204" charset="-122"/>
              <a:ea typeface="微软雅黑" panose="020B0503020204020204" charset="-122"/>
            </a:endParaRPr>
          </a:p>
          <a:p>
            <a:pPr algn="ctr">
              <a:lnSpc>
                <a:spcPct val="100000"/>
              </a:lnSpc>
            </a:pPr>
            <a:r>
              <a:rPr lang="en-US" altLang="zh-CN" dirty="0"/>
              <a:t>Languages available</a:t>
            </a:r>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t>（二）公平性</a:t>
            </a:r>
            <a:endParaRPr lang="zh-CN" altLang="en-US" dirty="0"/>
          </a:p>
        </p:txBody>
      </p:sp>
      <p:pic>
        <p:nvPicPr>
          <p:cNvPr id="4" name="内容占位符 3"/>
          <p:cNvPicPr>
            <a:picLocks noGrp="1" noChangeAspect="1"/>
          </p:cNvPicPr>
          <p:nvPr>
            <p:ph idx="1"/>
          </p:nvPr>
        </p:nvPicPr>
        <p:blipFill rotWithShape="1">
          <a:blip r:embed="rId1" cstate="print">
            <a:extLst>
              <a:ext uri="{28A0092B-C50C-407E-A947-70E740481C1C}">
                <a14:useLocalDpi xmlns:a14="http://schemas.microsoft.com/office/drawing/2010/main" val="0"/>
              </a:ext>
            </a:extLst>
          </a:blip>
          <a:srcRect t="12898" r="18825" b="19865"/>
          <a:stretch>
            <a:fillRect/>
          </a:stretch>
        </p:blipFill>
        <p:spPr>
          <a:xfrm>
            <a:off x="3471637" y="0"/>
            <a:ext cx="8248649" cy="5880279"/>
          </a:xfrm>
        </p:spPr>
      </p:pic>
      <p:sp>
        <p:nvSpPr>
          <p:cNvPr id="5" name="标题 1"/>
          <p:cNvSpPr txBox="1"/>
          <p:nvPr/>
        </p:nvSpPr>
        <p:spPr>
          <a:xfrm>
            <a:off x="838200" y="3149600"/>
            <a:ext cx="10515600" cy="537029"/>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a:lstStyle>
          <a:p>
            <a:r>
              <a:rPr lang="en-US" altLang="zh-CN" sz="3600" dirty="0"/>
              <a:t>3</a:t>
            </a:r>
            <a:r>
              <a:rPr lang="en-US" altLang="zh-CN" sz="3600" baseline="30000" dirty="0"/>
              <a:t>rd</a:t>
            </a:r>
            <a:r>
              <a:rPr lang="en-US" altLang="zh-CN" sz="3600" dirty="0"/>
              <a:t> Payment Support</a:t>
            </a:r>
            <a:endParaRPr lang="en-US" altLang="zh-CN" sz="3600" dirty="0"/>
          </a:p>
        </p:txBody>
      </p:sp>
      <p:sp>
        <p:nvSpPr>
          <p:cNvPr id="6" name="标题 1"/>
          <p:cNvSpPr txBox="1"/>
          <p:nvPr/>
        </p:nvSpPr>
        <p:spPr>
          <a:xfrm>
            <a:off x="838199" y="3817257"/>
            <a:ext cx="10787743" cy="2063022"/>
          </a:xfrm>
          <a:prstGeom prst="rect">
            <a:avLst/>
          </a:prstGeom>
          <a:solidFill>
            <a:srgbClr val="000000">
              <a:alpha val="50196"/>
            </a:srgbClr>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a:lstStyle>
          <a:p>
            <a:pPr>
              <a:lnSpc>
                <a:spcPct val="150000"/>
              </a:lnSpc>
            </a:pPr>
            <a:r>
              <a:rPr lang="en-US" altLang="zh-CN" sz="2000" dirty="0"/>
              <a:t>If I could save time in a bottle the first thing that I'd like to do is to save every </a:t>
            </a:r>
            <a:r>
              <a:rPr lang="en-US" altLang="zh-CN" sz="2000" dirty="0" err="1"/>
              <a:t>dayIf</a:t>
            </a:r>
            <a:r>
              <a:rPr lang="en-US" altLang="zh-CN" sz="2000" dirty="0"/>
              <a:t> I could save time in a bottle the first thing that I'd like to do is to</a:t>
            </a:r>
            <a:endParaRPr lang="en-US" altLang="zh-CN" sz="2000" dirty="0"/>
          </a:p>
          <a:p>
            <a:pPr>
              <a:lnSpc>
                <a:spcPct val="150000"/>
              </a:lnSpc>
            </a:pPr>
            <a:r>
              <a:rPr lang="en-US" altLang="zh-CN" sz="2000" dirty="0"/>
              <a:t> save every </a:t>
            </a:r>
            <a:r>
              <a:rPr lang="en-US" altLang="zh-CN" sz="2000" dirty="0" err="1"/>
              <a:t>dayIf</a:t>
            </a:r>
            <a:r>
              <a:rPr lang="en-US" altLang="zh-CN" sz="2000" dirty="0"/>
              <a:t> I could save time in a bottle the first thing that I'd like to do is to save every day</a:t>
            </a:r>
            <a:endParaRPr lang="en-US" altLang="zh-CN" sz="20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r="85898" b="34657"/>
          <a:stretch>
            <a:fillRect/>
          </a:stretch>
        </p:blipFill>
        <p:spPr>
          <a:xfrm>
            <a:off x="9677400" y="1581896"/>
            <a:ext cx="1513114" cy="1524161"/>
          </a:xfrm>
          <a:prstGeom prst="rect">
            <a:avLst/>
          </a:prstGeom>
        </p:spPr>
      </p:pic>
      <p:pic>
        <p:nvPicPr>
          <p:cNvPr id="7" name="图片 6"/>
          <p:cNvPicPr>
            <a:picLocks noChangeAspect="1"/>
          </p:cNvPicPr>
          <p:nvPr/>
        </p:nvPicPr>
        <p:blipFill rotWithShape="1">
          <a:blip r:embed="rId1" cstate="print">
            <a:extLst>
              <a:ext uri="{28A0092B-C50C-407E-A947-70E740481C1C}">
                <a14:useLocalDpi xmlns:a14="http://schemas.microsoft.com/office/drawing/2010/main" val="0"/>
              </a:ext>
            </a:extLst>
          </a:blip>
          <a:srcRect l="16672" r="64390" b="52203"/>
          <a:stretch>
            <a:fillRect/>
          </a:stretch>
        </p:blipFill>
        <p:spPr>
          <a:xfrm>
            <a:off x="7820366" y="1657217"/>
            <a:ext cx="2032000" cy="1114879"/>
          </a:xfrm>
          <a:prstGeom prst="rect">
            <a:avLst/>
          </a:prstGeom>
        </p:spPr>
      </p:pic>
      <p:pic>
        <p:nvPicPr>
          <p:cNvPr id="8" name="图片 7"/>
          <p:cNvPicPr>
            <a:picLocks noChangeAspect="1"/>
          </p:cNvPicPr>
          <p:nvPr/>
        </p:nvPicPr>
        <p:blipFill rotWithShape="1">
          <a:blip r:embed="rId1" cstate="print">
            <a:extLst>
              <a:ext uri="{28A0092B-C50C-407E-A947-70E740481C1C}">
                <a14:useLocalDpi xmlns:a14="http://schemas.microsoft.com/office/drawing/2010/main" val="0"/>
              </a:ext>
            </a:extLst>
          </a:blip>
          <a:srcRect l="40446" t="20312" r="42104" b="56664"/>
          <a:stretch>
            <a:fillRect/>
          </a:stretch>
        </p:blipFill>
        <p:spPr>
          <a:xfrm>
            <a:off x="5823403" y="1548900"/>
            <a:ext cx="1872343" cy="537029"/>
          </a:xfrm>
          <a:prstGeom prst="rect">
            <a:avLst/>
          </a:prstGeom>
        </p:spPr>
      </p:pic>
      <p:pic>
        <p:nvPicPr>
          <p:cNvPr id="12" name="图片 11"/>
          <p:cNvPicPr>
            <a:picLocks noChangeAspect="1"/>
          </p:cNvPicPr>
          <p:nvPr/>
        </p:nvPicPr>
        <p:blipFill rotWithShape="1">
          <a:blip r:embed="rId1" cstate="print">
            <a:extLst>
              <a:ext uri="{28A0092B-C50C-407E-A947-70E740481C1C}">
                <a14:useLocalDpi xmlns:a14="http://schemas.microsoft.com/office/drawing/2010/main" val="0"/>
              </a:ext>
            </a:extLst>
          </a:blip>
          <a:srcRect l="16672" r="64390" b="52203"/>
          <a:stretch>
            <a:fillRect/>
          </a:stretch>
        </p:blipFill>
        <p:spPr>
          <a:xfrm>
            <a:off x="9146834" y="2795534"/>
            <a:ext cx="2032000" cy="1114879"/>
          </a:xfrm>
          <a:prstGeom prst="rect">
            <a:avLst/>
          </a:prstGeom>
        </p:spPr>
      </p:pic>
      <p:pic>
        <p:nvPicPr>
          <p:cNvPr id="4" name="内容占位符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3576452"/>
            <a:ext cx="12192002" cy="3281548"/>
          </a:xfr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3818" y="2403760"/>
            <a:ext cx="2471514" cy="2459684"/>
          </a:xfrm>
          <a:prstGeom prst="rect">
            <a:avLst/>
          </a:prstGeom>
        </p:spPr>
      </p:pic>
      <p:sp>
        <p:nvSpPr>
          <p:cNvPr id="15" name="矩形 14"/>
          <p:cNvSpPr/>
          <p:nvPr/>
        </p:nvSpPr>
        <p:spPr>
          <a:xfrm>
            <a:off x="816429" y="3297847"/>
            <a:ext cx="10801536" cy="2174039"/>
          </a:xfrm>
          <a:prstGeom prst="rect">
            <a:avLst/>
          </a:prstGeom>
          <a:solidFill>
            <a:schemeClr val="tx1">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标题 1"/>
          <p:cNvSpPr txBox="1"/>
          <p:nvPr/>
        </p:nvSpPr>
        <p:spPr>
          <a:xfrm>
            <a:off x="838201" y="3523491"/>
            <a:ext cx="9713686" cy="15917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800" kern="1200">
                <a:solidFill>
                  <a:schemeClr val="bg1"/>
                </a:solidFill>
                <a:latin typeface="微软雅黑 Light" panose="020B0502040204020203" pitchFamily="34" charset="-122"/>
                <a:ea typeface="微软雅黑 Light" panose="020B0502040204020203" pitchFamily="34" charset="-122"/>
                <a:cs typeface="+mj-cs"/>
              </a:defRPr>
            </a:lvl1pPr>
          </a:lstStyle>
          <a:p>
            <a:pPr>
              <a:lnSpc>
                <a:spcPct val="160000"/>
              </a:lnSpc>
            </a:pPr>
            <a:r>
              <a:rPr lang="zh-CN" altLang="en-US" sz="2000" dirty="0"/>
              <a:t>输入文字</a:t>
            </a:r>
            <a:endParaRPr lang="zh-CN" altLang="en-US" sz="2000" dirty="0"/>
          </a:p>
        </p:txBody>
      </p:sp>
      <p:sp>
        <p:nvSpPr>
          <p:cNvPr id="2" name="标题 1"/>
          <p:cNvSpPr>
            <a:spLocks noGrp="1"/>
          </p:cNvSpPr>
          <p:nvPr>
            <p:ph type="title"/>
          </p:nvPr>
        </p:nvSpPr>
        <p:spPr/>
        <p:txBody>
          <a:bodyPr>
            <a:normAutofit fontScale="90000"/>
          </a:bodyPr>
          <a:lstStyle/>
          <a:p>
            <a:r>
              <a:rPr lang="zh-CN" altLang="en-US" dirty="0"/>
              <a:t>（三）相等性</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126601" y="562709"/>
            <a:ext cx="9938798" cy="5732582"/>
          </a:xfrm>
          <a:prstGeom prst="rect">
            <a:avLst/>
          </a:prstGeom>
        </p:spPr>
      </p:pic>
      <p:sp>
        <p:nvSpPr>
          <p:cNvPr id="11" name="椭圆 10"/>
          <p:cNvSpPr/>
          <p:nvPr/>
        </p:nvSpPr>
        <p:spPr>
          <a:xfrm>
            <a:off x="6316394" y="731520"/>
            <a:ext cx="3826412" cy="3826412"/>
          </a:xfrm>
          <a:prstGeom prst="ellipse">
            <a:avLst/>
          </a:prstGeom>
          <a:noFill/>
          <a:ln w="19050">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55553" y="1458254"/>
            <a:ext cx="2117160" cy="1958730"/>
          </a:xfrm>
          <a:prstGeom prst="rect">
            <a:avLst/>
          </a:prstGeom>
        </p:spPr>
      </p:pic>
      <p:pic>
        <p:nvPicPr>
          <p:cNvPr id="17" name="图片 16"/>
          <p:cNvPicPr>
            <a:picLocks noChangeAspect="1"/>
          </p:cNvPicPr>
          <p:nvPr/>
        </p:nvPicPr>
        <p:blipFill rotWithShape="1">
          <a:blip r:embed="rId3" cstate="print">
            <a:extLst>
              <a:ext uri="{28A0092B-C50C-407E-A947-70E740481C1C}">
                <a14:useLocalDpi xmlns:a14="http://schemas.microsoft.com/office/drawing/2010/main" val="0"/>
              </a:ext>
            </a:extLst>
          </a:blip>
          <a:srcRect t="42965" r="82474" b="34312"/>
          <a:stretch>
            <a:fillRect/>
          </a:stretch>
        </p:blipFill>
        <p:spPr>
          <a:xfrm>
            <a:off x="7068478" y="116132"/>
            <a:ext cx="1418465" cy="1472348"/>
          </a:xfrm>
          <a:prstGeom prst="rect">
            <a:avLst/>
          </a:prstGeom>
        </p:spPr>
      </p:pic>
      <p:sp>
        <p:nvSpPr>
          <p:cNvPr id="2" name="标题 1"/>
          <p:cNvSpPr>
            <a:spLocks noGrp="1"/>
          </p:cNvSpPr>
          <p:nvPr>
            <p:ph type="ctrTitle"/>
          </p:nvPr>
        </p:nvSpPr>
        <p:spPr>
          <a:xfrm>
            <a:off x="759063" y="1988042"/>
            <a:ext cx="9144000" cy="2086768"/>
          </a:xfrm>
        </p:spPr>
        <p:txBody>
          <a:bodyPr>
            <a:normAutofit/>
          </a:bodyPr>
          <a:lstStyle/>
          <a:p>
            <a:pPr algn="l"/>
            <a:r>
              <a:rPr lang="en-US" altLang="zh-CN" sz="8000" dirty="0"/>
              <a:t>THANKS</a:t>
            </a:r>
            <a:endParaRPr lang="zh-CN" altLang="en-US" sz="8000" dirty="0"/>
          </a:p>
        </p:txBody>
      </p:sp>
      <p:sp>
        <p:nvSpPr>
          <p:cNvPr id="20" name="矩形 19"/>
          <p:cNvSpPr/>
          <p:nvPr/>
        </p:nvSpPr>
        <p:spPr>
          <a:xfrm>
            <a:off x="789835" y="4019459"/>
            <a:ext cx="8297015" cy="638745"/>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dirty="0">
                <a:latin typeface="微软雅黑 Light" panose="020B0502040204020203" pitchFamily="34" charset="-122"/>
                <a:ea typeface="微软雅黑 Light" panose="020B0502040204020203" pitchFamily="34" charset="-122"/>
              </a:rPr>
              <a:t>LOGO Here</a:t>
            </a:r>
            <a:endParaRPr lang="zh-CN" altLang="en-US" dirty="0">
              <a:latin typeface="微软雅黑 Light" panose="020B0502040204020203" pitchFamily="34" charset="-122"/>
              <a:ea typeface="微软雅黑 Light" panose="020B0502040204020203" pitchFamily="34" charset="-122"/>
            </a:endParaRPr>
          </a:p>
        </p:txBody>
      </p:sp>
      <p:pic>
        <p:nvPicPr>
          <p:cNvPr id="18" name="图片 17"/>
          <p:cNvPicPr>
            <a:picLocks noChangeAspect="1"/>
          </p:cNvPicPr>
          <p:nvPr/>
        </p:nvPicPr>
        <p:blipFill rotWithShape="1">
          <a:blip r:embed="rId3" cstate="print">
            <a:extLst>
              <a:ext uri="{28A0092B-C50C-407E-A947-70E740481C1C}">
                <a14:useLocalDpi xmlns:a14="http://schemas.microsoft.com/office/drawing/2010/main" val="0"/>
              </a:ext>
            </a:extLst>
          </a:blip>
          <a:srcRect l="83292" t="48071" b="28444"/>
          <a:stretch>
            <a:fillRect/>
          </a:stretch>
        </p:blipFill>
        <p:spPr>
          <a:xfrm>
            <a:off x="7900763" y="3458022"/>
            <a:ext cx="1352277" cy="152161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6120177" y="1655721"/>
            <a:ext cx="595035"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a</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5373754" y="3500752"/>
            <a:ext cx="20878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sym typeface="+mn-ea"/>
              </a:rPr>
              <a:t>1说教材</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75497" y="2615764"/>
            <a:ext cx="884394" cy="8849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About us</a:t>
            </a:r>
            <a:endParaRPr lang="zh-CN" altLang="en-US" dirty="0"/>
          </a:p>
        </p:txBody>
      </p:sp>
      <p:grpSp>
        <p:nvGrpSpPr>
          <p:cNvPr id="10" name="组合 9"/>
          <p:cNvGrpSpPr/>
          <p:nvPr/>
        </p:nvGrpSpPr>
        <p:grpSpPr>
          <a:xfrm>
            <a:off x="956603" y="1599170"/>
            <a:ext cx="4423112" cy="898401"/>
            <a:chOff x="956603" y="1599170"/>
            <a:chExt cx="4423112" cy="898401"/>
          </a:xfrm>
        </p:grpSpPr>
        <p:sp>
          <p:nvSpPr>
            <p:cNvPr id="5" name="矩形 4"/>
            <p:cNvSpPr/>
            <p:nvPr/>
          </p:nvSpPr>
          <p:spPr>
            <a:xfrm>
              <a:off x="956603" y="1599170"/>
              <a:ext cx="4237697" cy="898401"/>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5168190" y="2194284"/>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 name="椭圆 6"/>
          <p:cNvSpPr/>
          <p:nvPr/>
        </p:nvSpPr>
        <p:spPr>
          <a:xfrm>
            <a:off x="7693764" y="358404"/>
            <a:ext cx="3826412" cy="3826412"/>
          </a:xfrm>
          <a:prstGeom prst="ellipse">
            <a:avLst/>
          </a:prstGeom>
          <a:noFill/>
          <a:ln w="19050">
            <a:solidFill>
              <a:schemeClr val="bg1"/>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193653" y="1599170"/>
            <a:ext cx="5424312" cy="5171292"/>
          </a:xfrm>
          <a:prstGeom prst="rect">
            <a:avLst/>
          </a:prstGeom>
        </p:spPr>
      </p:pic>
      <p:sp>
        <p:nvSpPr>
          <p:cNvPr id="8" name="内容占位符 2"/>
          <p:cNvSpPr txBox="1"/>
          <p:nvPr/>
        </p:nvSpPr>
        <p:spPr>
          <a:xfrm>
            <a:off x="956310" y="2636520"/>
            <a:ext cx="4643755" cy="571500"/>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sz="2400" dirty="0">
                <a:sym typeface="+mn-ea"/>
              </a:rPr>
              <a:t>人教版《义务教育课程标准实验教科书·数学》五年级上册第六单元“统计与可能性”第99到100页的内容</a:t>
            </a:r>
            <a:endParaRPr lang="en-US" altLang="zh-CN" sz="2400" dirty="0"/>
          </a:p>
        </p:txBody>
      </p:sp>
      <p:sp>
        <p:nvSpPr>
          <p:cNvPr id="3" name="内容占位符 2"/>
          <p:cNvSpPr>
            <a:spLocks noGrp="1"/>
          </p:cNvSpPr>
          <p:nvPr>
            <p:ph idx="1"/>
          </p:nvPr>
        </p:nvSpPr>
        <p:spPr>
          <a:xfrm>
            <a:off x="956603" y="1679722"/>
            <a:ext cx="4041840" cy="715523"/>
          </a:xfrm>
        </p:spPr>
        <p:txBody>
          <a:bodyPr>
            <a:noAutofit/>
          </a:bodyPr>
          <a:lstStyle/>
          <a:p>
            <a:pPr>
              <a:lnSpc>
                <a:spcPct val="100000"/>
              </a:lnSpc>
            </a:pPr>
            <a:r>
              <a:rPr lang="en-US" altLang="zh-CN" sz="3600" dirty="0"/>
              <a:t>1、教学内容</a:t>
            </a:r>
            <a:endParaRPr lang="en-US" altLang="zh-CN" sz="3600" dirty="0"/>
          </a:p>
          <a:p>
            <a:pPr>
              <a:lnSpc>
                <a:spcPct val="100000"/>
              </a:lnSpc>
            </a:pPr>
            <a:r>
              <a:rPr lang="en-US" altLang="zh-CN" sz="2000" dirty="0"/>
              <a:t>        </a:t>
            </a:r>
            <a:endParaRPr lang="en-US" altLang="zh-CN" sz="2000" dirty="0"/>
          </a:p>
        </p:txBody>
      </p:sp>
      <p:sp>
        <p:nvSpPr>
          <p:cNvPr id="12" name="等腰三角形 11"/>
          <p:cNvSpPr/>
          <p:nvPr/>
        </p:nvSpPr>
        <p:spPr>
          <a:xfrm rot="5400000">
            <a:off x="5800144" y="3164389"/>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5400000">
            <a:off x="4242288" y="4051402"/>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5400000">
            <a:off x="4786918" y="4966551"/>
            <a:ext cx="227193" cy="195856"/>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fill="hold" nodeType="withEffect" p14:presetBounceEnd="5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50000">
                                          <p:cBhvr additive="base">
                                            <p:cTn id="7"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25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build="p"/>
          <p:bldP spid="12" grpId="0" animBg="1"/>
          <p:bldP spid="15" grpId="0" animBg="1"/>
          <p:bldP spid="1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5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25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par>
                                    <p:cTn id="12" presetID="10" presetClass="entr" presetSubtype="0" fill="hold" grpId="0" nodeType="withEffect">
                                      <p:stCondLst>
                                        <p:cond delay="25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25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500"/>
                                            <p:tgtEl>
                                              <p:spTgt spid="3">
                                                <p:txEl>
                                                  <p:pRg st="1" end="1"/>
                                                </p:txEl>
                                              </p:spTgt>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75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build="p"/>
          <p:bldP spid="12" grpId="0" animBg="1"/>
          <p:bldP spid="15" grpId="0" animBg="1"/>
          <p:bldP spid="18" grpId="0" animBg="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Feature.</a:t>
            </a:r>
            <a:endParaRPr lang="zh-CN" altLang="en-US" dirty="0"/>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535063" y="1696049"/>
            <a:ext cx="5751588" cy="3724664"/>
          </a:xfrm>
        </p:spPr>
      </p:pic>
      <p:sp>
        <p:nvSpPr>
          <p:cNvPr id="12" name="内容占位符 2"/>
          <p:cNvSpPr txBox="1"/>
          <p:nvPr/>
        </p:nvSpPr>
        <p:spPr>
          <a:xfrm>
            <a:off x="6286500" y="1518920"/>
            <a:ext cx="2244725" cy="571500"/>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a:t>1、教学内容</a:t>
            </a:r>
            <a:endParaRPr lang="en-US" altLang="zh-CN" sz="2400" dirty="0"/>
          </a:p>
        </p:txBody>
      </p:sp>
      <p:sp>
        <p:nvSpPr>
          <p:cNvPr id="13" name="内容占位符 2"/>
          <p:cNvSpPr txBox="1"/>
          <p:nvPr/>
        </p:nvSpPr>
        <p:spPr>
          <a:xfrm>
            <a:off x="6286651" y="1938515"/>
            <a:ext cx="4839286" cy="901081"/>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dirty="0" err="1"/>
              <a:t>iPresentation</a:t>
            </a:r>
            <a:r>
              <a:rPr lang="en-US" altLang="zh-CN" dirty="0"/>
              <a:t> is an original design studio of slide show</a:t>
            </a:r>
            <a:endParaRPr lang="en-US" altLang="zh-CN" dirty="0"/>
          </a:p>
        </p:txBody>
      </p:sp>
      <p:sp>
        <p:nvSpPr>
          <p:cNvPr id="14" name="等腰三角形 13"/>
          <p:cNvSpPr/>
          <p:nvPr/>
        </p:nvSpPr>
        <p:spPr>
          <a:xfrm rot="5400000">
            <a:off x="5799373" y="1796359"/>
            <a:ext cx="448348" cy="386507"/>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内容占位符 2"/>
          <p:cNvSpPr txBox="1"/>
          <p:nvPr/>
        </p:nvSpPr>
        <p:spPr>
          <a:xfrm>
            <a:off x="6179820" y="2419985"/>
            <a:ext cx="2269490" cy="571500"/>
          </a:xfrm>
          <a:prstGeom prst="rect">
            <a:avLst/>
          </a:prstGeom>
        </p:spPr>
        <p:txBody>
          <a:bodyPr vert="horz" lIns="91440" tIns="45720" rIns="91440" bIns="45720" rtlCol="0"/>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a:t> 2、教材分析</a:t>
            </a:r>
            <a:endParaRPr lang="en-US" altLang="zh-CN" sz="2400" dirty="0"/>
          </a:p>
        </p:txBody>
      </p:sp>
      <p:sp>
        <p:nvSpPr>
          <p:cNvPr id="18" name="内容占位符 2"/>
          <p:cNvSpPr txBox="1"/>
          <p:nvPr/>
        </p:nvSpPr>
        <p:spPr>
          <a:xfrm>
            <a:off x="6220460" y="3321050"/>
            <a:ext cx="2244725" cy="571500"/>
          </a:xfrm>
          <a:prstGeom prst="rect">
            <a:avLst/>
          </a:prstGeom>
        </p:spPr>
        <p:txBody>
          <a:bodyPr vert="horz" lIns="91440" tIns="45720" rIns="91440" bIns="45720" rtlCol="0">
            <a:no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2400" dirty="0"/>
              <a:t> 3、学情分析</a:t>
            </a:r>
            <a:endParaRPr lang="en-US" altLang="zh-CN" sz="2400" dirty="0"/>
          </a:p>
        </p:txBody>
      </p:sp>
      <p:sp>
        <p:nvSpPr>
          <p:cNvPr id="21" name="等腰三角形 20"/>
          <p:cNvSpPr/>
          <p:nvPr/>
        </p:nvSpPr>
        <p:spPr>
          <a:xfrm rot="5400000">
            <a:off x="5799373" y="2704168"/>
            <a:ext cx="448348" cy="386507"/>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5400000">
            <a:off x="5799373" y="3606203"/>
            <a:ext cx="448348" cy="386507"/>
          </a:xfrm>
          <a:prstGeom prst="triangl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内容占位符 2"/>
          <p:cNvSpPr txBox="1"/>
          <p:nvPr/>
        </p:nvSpPr>
        <p:spPr>
          <a:xfrm>
            <a:off x="6286651" y="2808845"/>
            <a:ext cx="4839286" cy="901081"/>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dirty="0"/>
              <a:t>an original design studio of slide show</a:t>
            </a:r>
            <a:endParaRPr lang="en-US" altLang="zh-CN" dirty="0"/>
          </a:p>
        </p:txBody>
      </p:sp>
      <p:sp>
        <p:nvSpPr>
          <p:cNvPr id="24" name="内容占位符 2"/>
          <p:cNvSpPr txBox="1"/>
          <p:nvPr/>
        </p:nvSpPr>
        <p:spPr>
          <a:xfrm>
            <a:off x="6286651" y="4033739"/>
            <a:ext cx="4839286" cy="901081"/>
          </a:xfrm>
          <a:prstGeom prst="rect">
            <a:avLst/>
          </a:prstGeom>
        </p:spPr>
        <p:txBody>
          <a:bodyPr vert="horz" lIns="91440" tIns="45720" rIns="91440" bIns="45720" rtlCol="0">
            <a:normAutofit/>
          </a:bodyPr>
          <a:lstStyle>
            <a:lvl1pPr marL="0" indent="0" algn="l" defTabSz="914400" rtl="0" eaLnBrk="1" latinLnBrk="0" hangingPunct="1">
              <a:lnSpc>
                <a:spcPct val="150000"/>
              </a:lnSpc>
              <a:spcBef>
                <a:spcPts val="10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1pPr>
            <a:lvl2pPr marL="4572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2pPr>
            <a:lvl3pPr marL="9144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3pPr>
            <a:lvl4pPr marL="13716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4pPr>
            <a:lvl5pPr marL="1828800" indent="0" algn="l" defTabSz="914400" rtl="0" eaLnBrk="1" latinLnBrk="0" hangingPunct="1">
              <a:lnSpc>
                <a:spcPct val="150000"/>
              </a:lnSpc>
              <a:spcBef>
                <a:spcPts val="500"/>
              </a:spcBef>
              <a:buFont typeface="Arial" panose="020B0604020202020204" pitchFamily="34" charset="0"/>
              <a:buNone/>
              <a:defRPr sz="1800" kern="1200">
                <a:solidFill>
                  <a:schemeClr val="bg1"/>
                </a:solidFill>
                <a:latin typeface="微软雅黑 Light" panose="020B0502040204020203" pitchFamily="34" charset="-122"/>
                <a:ea typeface="微软雅黑 Light" panose="020B0502040204020203"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altLang="zh-CN" dirty="0"/>
              <a:t>Original design studio of slide show</a:t>
            </a:r>
            <a:endParaRPr lang="en-US" altLang="zh-CN"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ppt_x</p:attrName>
                                        </p:attrNameLst>
                                      </p:cBhvr>
                                      <p:tavLst>
                                        <p:tav tm="0">
                                          <p:val>
                                            <p:strVal val="#ppt_x+#ppt_w*1.125000"/>
                                          </p:val>
                                        </p:tav>
                                        <p:tav tm="100000">
                                          <p:val>
                                            <p:strVal val="#ppt_x"/>
                                          </p:val>
                                        </p:tav>
                                      </p:tavLst>
                                    </p:anim>
                                    <p:animEffect transition="in" filter="wipe(left)">
                                      <p:cBhvr>
                                        <p:cTn id="8" dur="500"/>
                                        <p:tgtEl>
                                          <p:spTgt spid="4"/>
                                        </p:tgtEl>
                                      </p:cBhvr>
                                    </p:animEffect>
                                  </p:childTnLst>
                                </p:cTn>
                              </p:par>
                              <p:par>
                                <p:cTn id="9" presetID="12" presetClass="entr" presetSubtype="8"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p:tgtEl>
                                          <p:spTgt spid="14"/>
                                        </p:tgtEl>
                                        <p:attrNameLst>
                                          <p:attrName>ppt_x</p:attrName>
                                        </p:attrNameLst>
                                      </p:cBhvr>
                                      <p:tavLst>
                                        <p:tav tm="0">
                                          <p:val>
                                            <p:strVal val="#ppt_x-#ppt_w*1.125000"/>
                                          </p:val>
                                        </p:tav>
                                        <p:tav tm="100000">
                                          <p:val>
                                            <p:strVal val="#ppt_x"/>
                                          </p:val>
                                        </p:tav>
                                      </p:tavLst>
                                    </p:anim>
                                    <p:animEffect transition="in" filter="wipe(right)">
                                      <p:cBhvr>
                                        <p:cTn id="12" dur="500"/>
                                        <p:tgtEl>
                                          <p:spTgt spid="14"/>
                                        </p:tgtEl>
                                      </p:cBhvr>
                                    </p:animEffect>
                                  </p:childTnLst>
                                </p:cTn>
                              </p:par>
                              <p:par>
                                <p:cTn id="13" presetID="12" presetClass="entr" presetSubtype="8" fill="hold" grpId="0" nodeType="withEffect">
                                  <p:stCondLst>
                                    <p:cond delay="25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p:tgtEl>
                                          <p:spTgt spid="21"/>
                                        </p:tgtEl>
                                        <p:attrNameLst>
                                          <p:attrName>ppt_x</p:attrName>
                                        </p:attrNameLst>
                                      </p:cBhvr>
                                      <p:tavLst>
                                        <p:tav tm="0">
                                          <p:val>
                                            <p:strVal val="#ppt_x-#ppt_w*1.125000"/>
                                          </p:val>
                                        </p:tav>
                                        <p:tav tm="100000">
                                          <p:val>
                                            <p:strVal val="#ppt_x"/>
                                          </p:val>
                                        </p:tav>
                                      </p:tavLst>
                                    </p:anim>
                                    <p:animEffect transition="in" filter="wipe(right)">
                                      <p:cBhvr>
                                        <p:cTn id="16" dur="500"/>
                                        <p:tgtEl>
                                          <p:spTgt spid="21"/>
                                        </p:tgtEl>
                                      </p:cBhvr>
                                    </p:animEffect>
                                  </p:childTnLst>
                                </p:cTn>
                              </p:par>
                              <p:par>
                                <p:cTn id="17" presetID="12" presetClass="entr" presetSubtype="8" fill="hold" grpId="0" nodeType="withEffect">
                                  <p:stCondLst>
                                    <p:cond delay="25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p:tgtEl>
                                          <p:spTgt spid="22"/>
                                        </p:tgtEl>
                                        <p:attrNameLst>
                                          <p:attrName>ppt_x</p:attrName>
                                        </p:attrNameLst>
                                      </p:cBhvr>
                                      <p:tavLst>
                                        <p:tav tm="0">
                                          <p:val>
                                            <p:strVal val="#ppt_x-#ppt_w*1.125000"/>
                                          </p:val>
                                        </p:tav>
                                        <p:tav tm="100000">
                                          <p:val>
                                            <p:strVal val="#ppt_x"/>
                                          </p:val>
                                        </p:tav>
                                      </p:tavLst>
                                    </p:anim>
                                    <p:animEffect transition="in" filter="wipe(right)">
                                      <p:cBhvr>
                                        <p:cTn id="20" dur="500"/>
                                        <p:tgtEl>
                                          <p:spTgt spid="22"/>
                                        </p:tgtEl>
                                      </p:cBhvr>
                                    </p:animEffect>
                                  </p:childTnLst>
                                </p:cTn>
                              </p:par>
                              <p:par>
                                <p:cTn id="21" presetID="10" presetClass="entr" presetSubtype="0" fill="hold" grpId="0" nodeType="withEffect">
                                  <p:stCondLst>
                                    <p:cond delay="75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par>
                                <p:cTn id="24" presetID="10" presetClass="entr" presetSubtype="0" fill="hold" grpId="0" nodeType="withEffect">
                                  <p:stCondLst>
                                    <p:cond delay="750"/>
                                  </p:stCondLst>
                                  <p:childTnLst>
                                    <p:set>
                                      <p:cBhvr>
                                        <p:cTn id="25" dur="1" fill="hold">
                                          <p:stCondLst>
                                            <p:cond delay="0"/>
                                          </p:stCondLst>
                                        </p:cTn>
                                        <p:tgtEl>
                                          <p:spTgt spid="13"/>
                                        </p:tgtEl>
                                        <p:attrNameLst>
                                          <p:attrName>style.visibility</p:attrName>
                                        </p:attrNameLst>
                                      </p:cBhvr>
                                      <p:to>
                                        <p:strVal val="visible"/>
                                      </p:to>
                                    </p:set>
                                    <p:animEffect transition="in" filter="fade">
                                      <p:cBhvr>
                                        <p:cTn id="26" dur="500"/>
                                        <p:tgtEl>
                                          <p:spTgt spid="13"/>
                                        </p:tgtEl>
                                      </p:cBhvr>
                                    </p:animEffect>
                                  </p:childTnLst>
                                </p:cTn>
                              </p:par>
                              <p:par>
                                <p:cTn id="27" presetID="10" presetClass="entr" presetSubtype="0" fill="hold" grpId="0" nodeType="withEffect">
                                  <p:stCondLst>
                                    <p:cond delay="125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125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par>
                                <p:cTn id="33" presetID="10" presetClass="entr" presetSubtype="0" fill="hold" grpId="0" nodeType="withEffect">
                                  <p:stCondLst>
                                    <p:cond delay="175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175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15" grpId="0"/>
      <p:bldP spid="18" grpId="0"/>
      <p:bldP spid="21" grpId="0" animBg="1"/>
      <p:bldP spid="22" grpId="0" animBg="1"/>
      <p:bldP spid="23"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651903"/>
            <a:ext cx="10515600" cy="642325"/>
          </a:xfrm>
        </p:spPr>
        <p:txBody>
          <a:bodyPr>
            <a:normAutofit fontScale="90000"/>
          </a:bodyPr>
          <a:lstStyle/>
          <a:p>
            <a:r>
              <a:rPr lang="en-US" altLang="zh-CN" dirty="0"/>
              <a:t>4、教学目标</a:t>
            </a:r>
            <a:endParaRPr lang="zh-CN" altLang="en-US" dirty="0"/>
          </a:p>
        </p:txBody>
      </p:sp>
      <p:grpSp>
        <p:nvGrpSpPr>
          <p:cNvPr id="3" name="组合 2"/>
          <p:cNvGrpSpPr/>
          <p:nvPr/>
        </p:nvGrpSpPr>
        <p:grpSpPr>
          <a:xfrm>
            <a:off x="1047379" y="3591371"/>
            <a:ext cx="1002113" cy="2143389"/>
            <a:chOff x="1047379" y="3591371"/>
            <a:chExt cx="1002113" cy="2143389"/>
          </a:xfrm>
        </p:grpSpPr>
        <p:sp>
          <p:nvSpPr>
            <p:cNvPr id="5" name="同侧圆角矩形 4"/>
            <p:cNvSpPr/>
            <p:nvPr/>
          </p:nvSpPr>
          <p:spPr>
            <a:xfrm>
              <a:off x="1148979" y="4199038"/>
              <a:ext cx="350158" cy="1074057"/>
            </a:xfrm>
            <a:prstGeom prst="round2SameRect">
              <a:avLst/>
            </a:prstGeom>
            <a:pattFill prst="wdUpDiag">
              <a:fgClr>
                <a:srgbClr val="1976D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p:cNvSpPr txBox="1"/>
            <p:nvPr/>
          </p:nvSpPr>
          <p:spPr>
            <a:xfrm>
              <a:off x="1047379" y="5273095"/>
              <a:ext cx="553357"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Q1</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29" name="直接连接符 28"/>
            <p:cNvCxnSpPr/>
            <p:nvPr/>
          </p:nvCxnSpPr>
          <p:spPr>
            <a:xfrm>
              <a:off x="1118719" y="4101644"/>
              <a:ext cx="891060"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552240" y="3715184"/>
              <a:ext cx="497252" cy="369332"/>
            </a:xfrm>
            <a:prstGeom prst="rect">
              <a:avLst/>
            </a:prstGeom>
            <a:noFill/>
          </p:spPr>
          <p:txBody>
            <a:bodyPr wrap="none" rtlCol="0">
              <a:spAutoFit/>
            </a:bodyPr>
            <a:lstStyle/>
            <a:p>
              <a:r>
                <a:rPr lang="en-US" altLang="zh-CN" dirty="0">
                  <a:solidFill>
                    <a:schemeClr val="bg1"/>
                  </a:solidFill>
                  <a:latin typeface="微软雅黑 Light" panose="020B0502040204020203" pitchFamily="34" charset="-122"/>
                  <a:ea typeface="微软雅黑 Light" panose="020B0502040204020203" pitchFamily="34" charset="-122"/>
                </a:rPr>
                <a:t>2.2</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pic>
          <p:nvPicPr>
            <p:cNvPr id="42" name="图片 4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068166" y="3591371"/>
              <a:ext cx="412603" cy="412880"/>
            </a:xfrm>
            <a:prstGeom prst="rect">
              <a:avLst/>
            </a:prstGeom>
          </p:spPr>
        </p:pic>
      </p:grpSp>
      <p:grpSp>
        <p:nvGrpSpPr>
          <p:cNvPr id="9" name="组合 8"/>
          <p:cNvGrpSpPr/>
          <p:nvPr/>
        </p:nvGrpSpPr>
        <p:grpSpPr>
          <a:xfrm>
            <a:off x="3026617" y="2210988"/>
            <a:ext cx="1161375" cy="3523772"/>
            <a:chOff x="3026617" y="2210988"/>
            <a:chExt cx="1161375" cy="3523772"/>
          </a:xfrm>
        </p:grpSpPr>
        <p:sp>
          <p:nvSpPr>
            <p:cNvPr id="6" name="同侧圆角矩形 5"/>
            <p:cNvSpPr/>
            <p:nvPr/>
          </p:nvSpPr>
          <p:spPr>
            <a:xfrm>
              <a:off x="3117746" y="2748673"/>
              <a:ext cx="350158" cy="2524422"/>
            </a:xfrm>
            <a:prstGeom prst="round2SameRect">
              <a:avLst/>
            </a:prstGeom>
            <a:pattFill prst="wdUpDiag">
              <a:fgClr>
                <a:srgbClr val="1976D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3026617" y="5273095"/>
              <a:ext cx="606256"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Q2</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30" name="直接连接符 29"/>
            <p:cNvCxnSpPr/>
            <p:nvPr/>
          </p:nvCxnSpPr>
          <p:spPr>
            <a:xfrm>
              <a:off x="3052533" y="2692145"/>
              <a:ext cx="891060"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3690740" y="2304248"/>
              <a:ext cx="497252" cy="369332"/>
            </a:xfrm>
            <a:prstGeom prst="rect">
              <a:avLst/>
            </a:prstGeom>
            <a:noFill/>
          </p:spPr>
          <p:txBody>
            <a:bodyPr wrap="none" rtlCol="0">
              <a:spAutoFit/>
            </a:bodyPr>
            <a:lstStyle/>
            <a:p>
              <a:r>
                <a:rPr lang="en-US" altLang="zh-CN" dirty="0">
                  <a:solidFill>
                    <a:schemeClr val="bg1"/>
                  </a:solidFill>
                  <a:latin typeface="微软雅黑 Light" panose="020B0502040204020203" pitchFamily="34" charset="-122"/>
                  <a:ea typeface="微软雅黑 Light" panose="020B0502040204020203" pitchFamily="34" charset="-122"/>
                </a:rPr>
                <a:t>3.2</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pic>
          <p:nvPicPr>
            <p:cNvPr id="43" name="图片 42"/>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052533" y="2210988"/>
              <a:ext cx="412603" cy="412880"/>
            </a:xfrm>
            <a:prstGeom prst="rect">
              <a:avLst/>
            </a:prstGeom>
          </p:spPr>
        </p:pic>
      </p:grpSp>
      <p:grpSp>
        <p:nvGrpSpPr>
          <p:cNvPr id="10" name="组合 9"/>
          <p:cNvGrpSpPr/>
          <p:nvPr/>
        </p:nvGrpSpPr>
        <p:grpSpPr>
          <a:xfrm>
            <a:off x="4452162" y="3152445"/>
            <a:ext cx="1032736" cy="2582315"/>
            <a:chOff x="4452162" y="3152445"/>
            <a:chExt cx="1032736" cy="2582315"/>
          </a:xfrm>
        </p:grpSpPr>
        <p:sp>
          <p:nvSpPr>
            <p:cNvPr id="7" name="同侧圆角矩形 6"/>
            <p:cNvSpPr/>
            <p:nvPr/>
          </p:nvSpPr>
          <p:spPr>
            <a:xfrm>
              <a:off x="4580403" y="3691038"/>
              <a:ext cx="350158" cy="1582057"/>
            </a:xfrm>
            <a:prstGeom prst="round2SameRect">
              <a:avLst/>
            </a:prstGeom>
            <a:pattFill prst="wdUpDiag">
              <a:fgClr>
                <a:srgbClr val="1976D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4452162" y="5273095"/>
              <a:ext cx="606256"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Q3</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31" name="直接连接符 30"/>
            <p:cNvCxnSpPr/>
            <p:nvPr/>
          </p:nvCxnSpPr>
          <p:spPr>
            <a:xfrm>
              <a:off x="4593838" y="3630885"/>
              <a:ext cx="891060"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37" name="文本框 36"/>
            <p:cNvSpPr txBox="1"/>
            <p:nvPr/>
          </p:nvSpPr>
          <p:spPr>
            <a:xfrm>
              <a:off x="4953836" y="3262866"/>
              <a:ext cx="502061" cy="369332"/>
            </a:xfrm>
            <a:prstGeom prst="rect">
              <a:avLst/>
            </a:prstGeom>
            <a:noFill/>
          </p:spPr>
          <p:txBody>
            <a:bodyPr wrap="none" rtlCol="0">
              <a:spAutoFit/>
            </a:bodyPr>
            <a:lstStyle/>
            <a:p>
              <a:r>
                <a:rPr lang="en-US" altLang="zh-CN" dirty="0">
                  <a:solidFill>
                    <a:schemeClr val="bg1"/>
                  </a:solidFill>
                  <a:latin typeface="微软雅黑 Light" panose="020B0502040204020203" pitchFamily="34" charset="-122"/>
                  <a:ea typeface="微软雅黑 Light" panose="020B0502040204020203" pitchFamily="34" charset="-122"/>
                </a:rPr>
                <a:t>2.4</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pic>
          <p:nvPicPr>
            <p:cNvPr id="44" name="图片 4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557316" y="3152445"/>
              <a:ext cx="412603" cy="412880"/>
            </a:xfrm>
            <a:prstGeom prst="rect">
              <a:avLst/>
            </a:prstGeom>
          </p:spPr>
        </p:pic>
      </p:grpSp>
      <p:grpSp>
        <p:nvGrpSpPr>
          <p:cNvPr id="11" name="组合 10"/>
          <p:cNvGrpSpPr/>
          <p:nvPr/>
        </p:nvGrpSpPr>
        <p:grpSpPr>
          <a:xfrm>
            <a:off x="5999119" y="367024"/>
            <a:ext cx="1277604" cy="5367736"/>
            <a:chOff x="5999119" y="367024"/>
            <a:chExt cx="1277604" cy="5367736"/>
          </a:xfrm>
        </p:grpSpPr>
        <p:sp>
          <p:nvSpPr>
            <p:cNvPr id="13" name="同侧圆角矩形 12"/>
            <p:cNvSpPr/>
            <p:nvPr/>
          </p:nvSpPr>
          <p:spPr>
            <a:xfrm>
              <a:off x="6110268" y="1252638"/>
              <a:ext cx="350158" cy="4020457"/>
            </a:xfrm>
            <a:prstGeom prst="round2SameRect">
              <a:avLst/>
            </a:prstGeom>
            <a:pattFill prst="wdUpDiag">
              <a:fgClr>
                <a:srgbClr val="1976D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5999119" y="5273095"/>
              <a:ext cx="611065"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Q4</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32" name="直接连接符 31"/>
            <p:cNvCxnSpPr/>
            <p:nvPr/>
          </p:nvCxnSpPr>
          <p:spPr>
            <a:xfrm>
              <a:off x="6110268" y="1178441"/>
              <a:ext cx="965970"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6779471" y="809111"/>
              <a:ext cx="497252" cy="369332"/>
            </a:xfrm>
            <a:prstGeom prst="rect">
              <a:avLst/>
            </a:prstGeom>
            <a:noFill/>
          </p:spPr>
          <p:txBody>
            <a:bodyPr wrap="none" rtlCol="0">
              <a:spAutoFit/>
            </a:bodyPr>
            <a:lstStyle/>
            <a:p>
              <a:r>
                <a:rPr lang="en-US" altLang="zh-CN" dirty="0">
                  <a:solidFill>
                    <a:schemeClr val="bg1"/>
                  </a:solidFill>
                  <a:latin typeface="微软雅黑 Light" panose="020B0502040204020203" pitchFamily="34" charset="-122"/>
                  <a:ea typeface="微软雅黑 Light" panose="020B0502040204020203" pitchFamily="34" charset="-122"/>
                </a:rPr>
                <a:t>5.2</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pic>
          <p:nvPicPr>
            <p:cNvPr id="45" name="图片 4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32266" y="367024"/>
              <a:ext cx="747205" cy="747707"/>
            </a:xfrm>
            <a:prstGeom prst="rect">
              <a:avLst/>
            </a:prstGeom>
          </p:spPr>
        </p:pic>
      </p:grpSp>
      <p:grpSp>
        <p:nvGrpSpPr>
          <p:cNvPr id="12" name="组合 11"/>
          <p:cNvGrpSpPr/>
          <p:nvPr/>
        </p:nvGrpSpPr>
        <p:grpSpPr>
          <a:xfrm>
            <a:off x="7557095" y="2414396"/>
            <a:ext cx="1049759" cy="3320364"/>
            <a:chOff x="7557095" y="2414396"/>
            <a:chExt cx="1049759" cy="3320364"/>
          </a:xfrm>
        </p:grpSpPr>
        <p:sp>
          <p:nvSpPr>
            <p:cNvPr id="15" name="同侧圆角矩形 14"/>
            <p:cNvSpPr/>
            <p:nvPr/>
          </p:nvSpPr>
          <p:spPr>
            <a:xfrm>
              <a:off x="7668809" y="2936295"/>
              <a:ext cx="350158" cy="2336800"/>
            </a:xfrm>
            <a:prstGeom prst="round2SameRect">
              <a:avLst/>
            </a:prstGeom>
            <a:pattFill prst="wdUpDiag">
              <a:fgClr>
                <a:srgbClr val="1976D2"/>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7557095" y="5273095"/>
              <a:ext cx="720069"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Q1E</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33" name="直接连接符 32"/>
            <p:cNvCxnSpPr/>
            <p:nvPr/>
          </p:nvCxnSpPr>
          <p:spPr>
            <a:xfrm>
              <a:off x="7626617" y="2895376"/>
              <a:ext cx="965970"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38" name="文本框 37"/>
            <p:cNvSpPr txBox="1"/>
            <p:nvPr/>
          </p:nvSpPr>
          <p:spPr>
            <a:xfrm>
              <a:off x="8109602" y="2564007"/>
              <a:ext cx="497252" cy="369332"/>
            </a:xfrm>
            <a:prstGeom prst="rect">
              <a:avLst/>
            </a:prstGeom>
            <a:noFill/>
          </p:spPr>
          <p:txBody>
            <a:bodyPr wrap="none" rtlCol="0">
              <a:spAutoFit/>
            </a:bodyPr>
            <a:lstStyle/>
            <a:p>
              <a:r>
                <a:rPr lang="en-US" altLang="zh-CN" dirty="0">
                  <a:solidFill>
                    <a:schemeClr val="bg1"/>
                  </a:solidFill>
                  <a:latin typeface="微软雅黑 Light" panose="020B0502040204020203" pitchFamily="34" charset="-122"/>
                  <a:ea typeface="微软雅黑 Light" panose="020B0502040204020203" pitchFamily="34" charset="-122"/>
                </a:rPr>
                <a:t>3.0</a:t>
              </a:r>
              <a:endParaRPr lang="zh-CN" altLang="en-US" dirty="0">
                <a:solidFill>
                  <a:schemeClr val="bg1"/>
                </a:solidFill>
                <a:latin typeface="微软雅黑 Light" panose="020B0502040204020203" pitchFamily="34" charset="-122"/>
                <a:ea typeface="微软雅黑 Light" panose="020B0502040204020203" pitchFamily="34" charset="-122"/>
              </a:endParaRPr>
            </a:p>
          </p:txBody>
        </p:sp>
        <p:pic>
          <p:nvPicPr>
            <p:cNvPr id="47" name="图片 4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606364" y="2414396"/>
              <a:ext cx="412603" cy="412880"/>
            </a:xfrm>
            <a:prstGeom prst="rect">
              <a:avLst/>
            </a:prstGeom>
          </p:spPr>
        </p:pic>
      </p:grpSp>
      <p:grpSp>
        <p:nvGrpSpPr>
          <p:cNvPr id="14" name="组合 13"/>
          <p:cNvGrpSpPr/>
          <p:nvPr/>
        </p:nvGrpSpPr>
        <p:grpSpPr>
          <a:xfrm>
            <a:off x="8953689" y="773420"/>
            <a:ext cx="2504746" cy="4961340"/>
            <a:chOff x="8953689" y="773420"/>
            <a:chExt cx="2504746" cy="4961340"/>
          </a:xfrm>
        </p:grpSpPr>
        <p:sp>
          <p:nvSpPr>
            <p:cNvPr id="4" name="矩形 3"/>
            <p:cNvSpPr/>
            <p:nvPr/>
          </p:nvSpPr>
          <p:spPr>
            <a:xfrm>
              <a:off x="10535521" y="3630885"/>
              <a:ext cx="832983" cy="239433"/>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同侧圆角矩形 7"/>
            <p:cNvSpPr/>
            <p:nvPr/>
          </p:nvSpPr>
          <p:spPr>
            <a:xfrm>
              <a:off x="9175032" y="1637748"/>
              <a:ext cx="350158" cy="3635347"/>
            </a:xfrm>
            <a:prstGeom prst="round2SameRect">
              <a:avLst/>
            </a:prstGeom>
            <a:pattFill prst="wdUpDiag">
              <a:fgClr>
                <a:srgbClr val="D83835"/>
              </a:fgClr>
              <a:bgClr>
                <a:srgbClr val="E98D8B"/>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8953689" y="5273095"/>
              <a:ext cx="772969" cy="461665"/>
            </a:xfrm>
            <a:prstGeom prst="rect">
              <a:avLst/>
            </a:prstGeom>
            <a:noFill/>
          </p:spPr>
          <p:txBody>
            <a:bodyPr wrap="none" rtlCol="0">
              <a:spAutoFit/>
            </a:bodyPr>
            <a:lstStyle/>
            <a:p>
              <a:r>
                <a:rPr lang="en-US" altLang="zh-CN" sz="2400" dirty="0">
                  <a:solidFill>
                    <a:schemeClr val="bg1">
                      <a:lumMod val="85000"/>
                    </a:schemeClr>
                  </a:solidFill>
                  <a:latin typeface="微软雅黑 Light" panose="020B0502040204020203" pitchFamily="34" charset="-122"/>
                  <a:ea typeface="微软雅黑 Light" panose="020B0502040204020203" pitchFamily="34" charset="-122"/>
                </a:rPr>
                <a:t>Q2E</a:t>
              </a:r>
              <a:endParaRPr lang="zh-CN" altLang="en-US" sz="2400" dirty="0">
                <a:solidFill>
                  <a:schemeClr val="bg1">
                    <a:lumMod val="85000"/>
                  </a:schemeClr>
                </a:solidFill>
                <a:latin typeface="微软雅黑 Light" panose="020B0502040204020203" pitchFamily="34" charset="-122"/>
                <a:ea typeface="微软雅黑 Light" panose="020B0502040204020203" pitchFamily="34" charset="-122"/>
              </a:endParaRPr>
            </a:p>
          </p:txBody>
        </p:sp>
        <p:cxnSp>
          <p:nvCxnSpPr>
            <p:cNvPr id="34" name="直接连接符 33"/>
            <p:cNvCxnSpPr/>
            <p:nvPr/>
          </p:nvCxnSpPr>
          <p:spPr>
            <a:xfrm>
              <a:off x="9175032" y="1572216"/>
              <a:ext cx="2283403" cy="0"/>
            </a:xfrm>
            <a:prstGeom prst="line">
              <a:avLst/>
            </a:prstGeom>
            <a:ln>
              <a:solidFill>
                <a:srgbClr val="ED6206"/>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9800402" y="955429"/>
              <a:ext cx="1191287" cy="646331"/>
            </a:xfrm>
            <a:prstGeom prst="rect">
              <a:avLst/>
            </a:prstGeom>
            <a:noFill/>
          </p:spPr>
          <p:txBody>
            <a:bodyPr wrap="square" rtlCol="0">
              <a:spAutoFit/>
            </a:bodyPr>
            <a:lstStyle/>
            <a:p>
              <a:r>
                <a:rPr lang="en-US" altLang="zh-CN" sz="3600" dirty="0">
                  <a:solidFill>
                    <a:schemeClr val="bg1"/>
                  </a:solidFill>
                  <a:latin typeface="微软雅黑 Light" panose="020B0502040204020203" pitchFamily="34" charset="-122"/>
                  <a:ea typeface="微软雅黑 Light" panose="020B0502040204020203" pitchFamily="34" charset="-122"/>
                </a:rPr>
                <a:t>5.0</a:t>
              </a:r>
              <a:endParaRPr lang="zh-CN" altLang="en-US" sz="3600" dirty="0">
                <a:solidFill>
                  <a:schemeClr val="bg1"/>
                </a:solidFill>
                <a:latin typeface="微软雅黑 Light" panose="020B0502040204020203" pitchFamily="34" charset="-122"/>
                <a:ea typeface="微软雅黑 Light" panose="020B0502040204020203" pitchFamily="34" charset="-122"/>
              </a:endParaRPr>
            </a:p>
          </p:txBody>
        </p:sp>
        <p:sp>
          <p:nvSpPr>
            <p:cNvPr id="41" name="文本框 40"/>
            <p:cNvSpPr txBox="1"/>
            <p:nvPr/>
          </p:nvSpPr>
          <p:spPr>
            <a:xfrm>
              <a:off x="9800402" y="1748027"/>
              <a:ext cx="1651821" cy="2185214"/>
            </a:xfrm>
            <a:prstGeom prst="rect">
              <a:avLst/>
            </a:prstGeom>
            <a:noFill/>
          </p:spPr>
          <p:txBody>
            <a:bodyPr wrap="square" rtlCol="0">
              <a:spAutoFit/>
            </a:bodyPr>
            <a:lstStyle/>
            <a:p>
              <a:r>
                <a:rPr lang="en-US" altLang="zh-CN" sz="2000" dirty="0">
                  <a:solidFill>
                    <a:schemeClr val="bg1"/>
                  </a:solidFill>
                  <a:latin typeface="微软雅黑 Light" panose="020B0502040204020203" pitchFamily="34" charset="-122"/>
                  <a:ea typeface="微软雅黑 Light" panose="020B0502040204020203" pitchFamily="34" charset="-122"/>
                </a:rPr>
                <a:t>Input your text here.</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endParaRPr lang="en-US" altLang="zh-CN" sz="2000" dirty="0">
                <a:solidFill>
                  <a:schemeClr val="bg1"/>
                </a:solidFill>
                <a:latin typeface="微软雅黑 Light" panose="020B0502040204020203" pitchFamily="34" charset="-122"/>
                <a:ea typeface="微软雅黑 Light" panose="020B0502040204020203" pitchFamily="34" charset="-122"/>
              </a:endParaRPr>
            </a:p>
            <a:p>
              <a:r>
                <a:rPr lang="en-US" altLang="zh-CN" sz="2000" dirty="0">
                  <a:solidFill>
                    <a:schemeClr val="bg1"/>
                  </a:solidFill>
                  <a:latin typeface="微软雅黑 Light" panose="020B0502040204020203" pitchFamily="34" charset="-122"/>
                  <a:ea typeface="微软雅黑 Light" panose="020B0502040204020203" pitchFamily="34" charset="-122"/>
                </a:rPr>
                <a:t>Sample:</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r>
                <a:rPr lang="en-US" altLang="zh-CN" sz="1400" dirty="0">
                  <a:solidFill>
                    <a:schemeClr val="bg1"/>
                  </a:solidFill>
                  <a:latin typeface="微软雅黑 Light" panose="020B0502040204020203" pitchFamily="34" charset="-122"/>
                  <a:ea typeface="微软雅黑 Light" panose="020B0502040204020203" pitchFamily="34" charset="-122"/>
                </a:rPr>
                <a:t>In further future, our marketing quote will be grow to 5.0 billion</a:t>
              </a:r>
              <a:endParaRPr lang="zh-CN" altLang="en-US" sz="1400" dirty="0">
                <a:solidFill>
                  <a:schemeClr val="bg1"/>
                </a:solidFill>
                <a:latin typeface="微软雅黑 Light" panose="020B0502040204020203" pitchFamily="34" charset="-122"/>
                <a:ea typeface="微软雅黑 Light" panose="020B0502040204020203" pitchFamily="34" charset="-122"/>
              </a:endParaRPr>
            </a:p>
          </p:txBody>
        </p:sp>
        <p:pic>
          <p:nvPicPr>
            <p:cNvPr id="48" name="图片 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53197" y="773420"/>
              <a:ext cx="747205" cy="747707"/>
            </a:xfrm>
            <a:prstGeom prst="rect">
              <a:avLst/>
            </a:prstGeom>
          </p:spPr>
        </p:pic>
      </p:grpSp>
      <p:sp>
        <p:nvSpPr>
          <p:cNvPr id="49" name="文本框 48"/>
          <p:cNvSpPr txBox="1"/>
          <p:nvPr/>
        </p:nvSpPr>
        <p:spPr>
          <a:xfrm>
            <a:off x="838200" y="1294325"/>
            <a:ext cx="5181433" cy="830997"/>
          </a:xfrm>
          <a:prstGeom prst="rect">
            <a:avLst/>
          </a:prstGeom>
          <a:noFill/>
        </p:spPr>
        <p:txBody>
          <a:bodyPr wrap="square" rtlCol="0">
            <a:spAutoFit/>
          </a:bodyPr>
          <a:lstStyle/>
          <a:p>
            <a:r>
              <a:rPr lang="en-US" altLang="zh-CN" sz="2000" dirty="0">
                <a:solidFill>
                  <a:schemeClr val="bg1"/>
                </a:solidFill>
                <a:latin typeface="微软雅黑 Light" panose="020B0502040204020203" pitchFamily="34" charset="-122"/>
                <a:ea typeface="微软雅黑 Light" panose="020B0502040204020203" pitchFamily="34" charset="-122"/>
              </a:rPr>
              <a:t>Input your text here.</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r>
              <a:rPr lang="en-US" altLang="zh-CN" sz="1400" dirty="0">
                <a:solidFill>
                  <a:schemeClr val="bg1"/>
                </a:solidFill>
                <a:latin typeface="微软雅黑 Light" panose="020B0502040204020203" pitchFamily="34" charset="-122"/>
                <a:ea typeface="微软雅黑 Light" panose="020B0502040204020203" pitchFamily="34" charset="-122"/>
              </a:rPr>
              <a:t>In further future, our marketing quote will be grow to 5.0 billion</a:t>
            </a:r>
            <a:endParaRPr lang="zh-CN" altLang="en-US" sz="1400" dirty="0">
              <a:solidFill>
                <a:schemeClr val="bg1"/>
              </a:solidFill>
              <a:latin typeface="微软雅黑 Light" panose="020B0502040204020203" pitchFamily="34" charset="-122"/>
              <a:ea typeface="微软雅黑 Light" panose="020B0502040204020203" pitchFamily="34" charset="-122"/>
            </a:endParaRPr>
          </a:p>
        </p:txBody>
      </p:sp>
      <p:sp>
        <p:nvSpPr>
          <p:cNvPr id="16" name="文本框 15"/>
          <p:cNvSpPr txBox="1"/>
          <p:nvPr/>
        </p:nvSpPr>
        <p:spPr>
          <a:xfrm>
            <a:off x="334010" y="5758815"/>
            <a:ext cx="2540000" cy="365760"/>
          </a:xfrm>
          <a:prstGeom prst="rect">
            <a:avLst/>
          </a:prstGeom>
          <a:noFill/>
        </p:spPr>
        <p:txBody>
          <a:bodyPr wrap="square" rtlCol="0" anchor="t">
            <a:spAutoFit/>
          </a:bodyPr>
          <a:lstStyle/>
          <a:p>
            <a:r>
              <a:rPr lang="zh-CN" altLang="en-US">
                <a:solidFill>
                  <a:schemeClr val="bg1"/>
                </a:solidFill>
              </a:rPr>
              <a:t>知识与技能目标</a:t>
            </a:r>
            <a:endParaRPr lang="zh-CN" altLang="en-US">
              <a:solidFill>
                <a:schemeClr val="bg1"/>
              </a:solidFill>
            </a:endParaRPr>
          </a:p>
        </p:txBody>
      </p:sp>
      <p:sp>
        <p:nvSpPr>
          <p:cNvPr id="17" name="文本框 16"/>
          <p:cNvSpPr txBox="1"/>
          <p:nvPr/>
        </p:nvSpPr>
        <p:spPr>
          <a:xfrm>
            <a:off x="2409825" y="5751830"/>
            <a:ext cx="1783080" cy="365760"/>
          </a:xfrm>
          <a:prstGeom prst="rect">
            <a:avLst/>
          </a:prstGeom>
          <a:noFill/>
        </p:spPr>
        <p:txBody>
          <a:bodyPr wrap="none" rtlCol="0" anchor="t">
            <a:spAutoFit/>
          </a:bodyPr>
          <a:lstStyle/>
          <a:p>
            <a:r>
              <a:rPr lang="zh-CN" altLang="en-US">
                <a:solidFill>
                  <a:schemeClr val="bg1"/>
                </a:solidFill>
                <a:latin typeface="楷体_GB2312" pitchFamily="1" charset="-122"/>
                <a:ea typeface="楷体_GB2312" pitchFamily="1" charset="-122"/>
                <a:sym typeface="+mn-ea"/>
              </a:rPr>
              <a:t>过程与方法目标</a:t>
            </a:r>
            <a:endParaRPr lang="zh-CN" altLang="en-US">
              <a:solidFill>
                <a:schemeClr val="bg1"/>
              </a:solidFill>
              <a:latin typeface="楷体_GB2312" pitchFamily="1" charset="-122"/>
              <a:ea typeface="楷体_GB2312" pitchFamily="1" charset="-122"/>
              <a:sym typeface="+mn-ea"/>
            </a:endParaRPr>
          </a:p>
        </p:txBody>
      </p:sp>
      <p:sp>
        <p:nvSpPr>
          <p:cNvPr id="18" name="文本框 17"/>
          <p:cNvSpPr txBox="1"/>
          <p:nvPr/>
        </p:nvSpPr>
        <p:spPr>
          <a:xfrm>
            <a:off x="4273550" y="5727065"/>
            <a:ext cx="1783080" cy="365760"/>
          </a:xfrm>
          <a:prstGeom prst="rect">
            <a:avLst/>
          </a:prstGeom>
          <a:noFill/>
        </p:spPr>
        <p:txBody>
          <a:bodyPr wrap="none" rtlCol="0" anchor="t">
            <a:spAutoFit/>
          </a:bodyPr>
          <a:lstStyle/>
          <a:p>
            <a:r>
              <a:rPr lang="zh-CN" altLang="en-US">
                <a:solidFill>
                  <a:schemeClr val="bg1"/>
                </a:solidFill>
                <a:latin typeface="楷体_GB2312" pitchFamily="1" charset="-122"/>
                <a:ea typeface="楷体_GB2312" pitchFamily="1" charset="-122"/>
                <a:sym typeface="+mn-ea"/>
              </a:rPr>
              <a:t>情感与态度目标</a:t>
            </a:r>
            <a:endParaRPr lang="zh-CN" altLang="en-US">
              <a:solidFill>
                <a:schemeClr val="bg1"/>
              </a:solidFill>
              <a:latin typeface="楷体_GB2312" pitchFamily="1" charset="-122"/>
              <a:ea typeface="楷体_GB2312" pitchFamily="1"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4" fill="hold" nodeType="withEffect">
                                  <p:stCondLst>
                                    <p:cond delay="1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p:tgtEl>
                                          <p:spTgt spid="9"/>
                                        </p:tgtEl>
                                        <p:attrNameLst>
                                          <p:attrName>ppt_y</p:attrName>
                                        </p:attrNameLst>
                                      </p:cBhvr>
                                      <p:tavLst>
                                        <p:tav tm="0">
                                          <p:val>
                                            <p:strVal val="#ppt_y+#ppt_h*1.125000"/>
                                          </p:val>
                                        </p:tav>
                                        <p:tav tm="100000">
                                          <p:val>
                                            <p:strVal val="#ppt_y"/>
                                          </p:val>
                                        </p:tav>
                                      </p:tavLst>
                                    </p:anim>
                                    <p:animEffect transition="in" filter="wipe(up)">
                                      <p:cBhvr>
                                        <p:cTn id="12" dur="500"/>
                                        <p:tgtEl>
                                          <p:spTgt spid="9"/>
                                        </p:tgtEl>
                                      </p:cBhvr>
                                    </p:animEffect>
                                  </p:childTnLst>
                                </p:cTn>
                              </p:par>
                              <p:par>
                                <p:cTn id="13" presetID="12" presetClass="entr" presetSubtype="4" fill="hold" nodeType="withEffect">
                                  <p:stCondLst>
                                    <p:cond delay="2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p:tgtEl>
                                          <p:spTgt spid="10"/>
                                        </p:tgtEl>
                                        <p:attrNameLst>
                                          <p:attrName>ppt_y</p:attrName>
                                        </p:attrNameLst>
                                      </p:cBhvr>
                                      <p:tavLst>
                                        <p:tav tm="0">
                                          <p:val>
                                            <p:strVal val="#ppt_y+#ppt_h*1.125000"/>
                                          </p:val>
                                        </p:tav>
                                        <p:tav tm="100000">
                                          <p:val>
                                            <p:strVal val="#ppt_y"/>
                                          </p:val>
                                        </p:tav>
                                      </p:tavLst>
                                    </p:anim>
                                    <p:animEffect transition="in" filter="wipe(up)">
                                      <p:cBhvr>
                                        <p:cTn id="16" dur="500"/>
                                        <p:tgtEl>
                                          <p:spTgt spid="10"/>
                                        </p:tgtEl>
                                      </p:cBhvr>
                                    </p:animEffect>
                                  </p:childTnLst>
                                </p:cTn>
                              </p:par>
                              <p:par>
                                <p:cTn id="17" presetID="12" presetClass="entr" presetSubtype="4" fill="hold" nodeType="withEffect">
                                  <p:stCondLst>
                                    <p:cond delay="3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p:tgtEl>
                                          <p:spTgt spid="11"/>
                                        </p:tgtEl>
                                        <p:attrNameLst>
                                          <p:attrName>ppt_y</p:attrName>
                                        </p:attrNameLst>
                                      </p:cBhvr>
                                      <p:tavLst>
                                        <p:tav tm="0">
                                          <p:val>
                                            <p:strVal val="#ppt_y+#ppt_h*1.125000"/>
                                          </p:val>
                                        </p:tav>
                                        <p:tav tm="100000">
                                          <p:val>
                                            <p:strVal val="#ppt_y"/>
                                          </p:val>
                                        </p:tav>
                                      </p:tavLst>
                                    </p:anim>
                                    <p:animEffect transition="in" filter="wipe(up)">
                                      <p:cBhvr>
                                        <p:cTn id="20" dur="500"/>
                                        <p:tgtEl>
                                          <p:spTgt spid="11"/>
                                        </p:tgtEl>
                                      </p:cBhvr>
                                    </p:animEffect>
                                  </p:childTnLst>
                                </p:cTn>
                              </p:par>
                              <p:par>
                                <p:cTn id="21" presetID="12" presetClass="entr" presetSubtype="4" fill="hold" nodeType="withEffect">
                                  <p:stCondLst>
                                    <p:cond delay="4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ppt_y</p:attrName>
                                        </p:attrNameLst>
                                      </p:cBhvr>
                                      <p:tavLst>
                                        <p:tav tm="0">
                                          <p:val>
                                            <p:strVal val="#ppt_y+#ppt_h*1.125000"/>
                                          </p:val>
                                        </p:tav>
                                        <p:tav tm="100000">
                                          <p:val>
                                            <p:strVal val="#ppt_y"/>
                                          </p:val>
                                        </p:tav>
                                      </p:tavLst>
                                    </p:anim>
                                    <p:animEffect transition="in" filter="wipe(up)">
                                      <p:cBhvr>
                                        <p:cTn id="24" dur="500"/>
                                        <p:tgtEl>
                                          <p:spTgt spid="12"/>
                                        </p:tgtEl>
                                      </p:cBhvr>
                                    </p:animEffect>
                                  </p:childTnLst>
                                </p:cTn>
                              </p:par>
                              <p:par>
                                <p:cTn id="25" presetID="12" presetClass="entr" presetSubtype="4" fill="hold" nodeType="withEffect">
                                  <p:stCondLst>
                                    <p:cond delay="50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p:tgtEl>
                                          <p:spTgt spid="14"/>
                                        </p:tgtEl>
                                        <p:attrNameLst>
                                          <p:attrName>ppt_y</p:attrName>
                                        </p:attrNameLst>
                                      </p:cBhvr>
                                      <p:tavLst>
                                        <p:tav tm="0">
                                          <p:val>
                                            <p:strVal val="#ppt_y+#ppt_h*1.125000"/>
                                          </p:val>
                                        </p:tav>
                                        <p:tav tm="100000">
                                          <p:val>
                                            <p:strVal val="#ppt_y"/>
                                          </p:val>
                                        </p:tav>
                                      </p:tavLst>
                                    </p:anim>
                                    <p:animEffect transition="in" filter="wipe(up)">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a:t>5、教学重难点</a:t>
            </a:r>
            <a:endParaRPr lang="en-US" altLang="zh-CN" dirty="0"/>
          </a:p>
        </p:txBody>
      </p:sp>
      <p:sp>
        <p:nvSpPr>
          <p:cNvPr id="3" name="内容占位符 2"/>
          <p:cNvSpPr>
            <a:spLocks noGrp="1"/>
          </p:cNvSpPr>
          <p:nvPr>
            <p:ph idx="1"/>
          </p:nvPr>
        </p:nvSpPr>
        <p:spPr>
          <a:xfrm>
            <a:off x="838200" y="1383422"/>
            <a:ext cx="2155168" cy="4351338"/>
          </a:xfrm>
        </p:spPr>
        <p:txBody>
          <a:bodyPr>
            <a:noAutofit/>
          </a:bodyPr>
          <a:lstStyle/>
          <a:p>
            <a:pPr>
              <a:lnSpc>
                <a:spcPct val="100000"/>
              </a:lnSpc>
            </a:pPr>
            <a:r>
              <a:rPr lang="en-US" altLang="zh-CN" sz="2400" dirty="0"/>
              <a:t>Photo story</a:t>
            </a:r>
            <a:endParaRPr lang="en-US" altLang="zh-CN" sz="2400" dirty="0"/>
          </a:p>
          <a:p>
            <a:r>
              <a:rPr lang="zh-CN" altLang="en-US" sz="1600" dirty="0"/>
              <a:t>教学重点：体验事件发生的等可能性以及游戏规则的公平性，会用几分之一表示事件发生的可能性。</a:t>
            </a:r>
            <a:endParaRPr lang="zh-CN" altLang="en-US" sz="1600" dirty="0"/>
          </a:p>
        </p:txBody>
      </p:sp>
      <p:pic>
        <p:nvPicPr>
          <p:cNvPr id="4" name="图片 3"/>
          <p:cNvPicPr>
            <a:picLocks noChangeAspect="1"/>
          </p:cNvPicPr>
          <p:nvPr/>
        </p:nvPicPr>
        <p:blipFill rotWithShape="1">
          <a:blip r:embed="rId1">
            <a:grayscl/>
            <a:extLst>
              <a:ext uri="{28A0092B-C50C-407E-A947-70E740481C1C}">
                <a14:useLocalDpi xmlns:a14="http://schemas.microsoft.com/office/drawing/2010/main" val="0"/>
              </a:ext>
            </a:extLst>
          </a:blip>
          <a:srcRect t="3241" b="6866"/>
          <a:stretch>
            <a:fillRect/>
          </a:stretch>
        </p:blipFill>
        <p:spPr>
          <a:xfrm>
            <a:off x="3472543" y="1678139"/>
            <a:ext cx="7881257" cy="3985141"/>
          </a:xfrm>
          <a:prstGeom prst="rect">
            <a:avLst/>
          </a:prstGeom>
        </p:spPr>
      </p:pic>
      <p:sp>
        <p:nvSpPr>
          <p:cNvPr id="5" name="剪去单角的矩形 4"/>
          <p:cNvSpPr/>
          <p:nvPr/>
        </p:nvSpPr>
        <p:spPr>
          <a:xfrm>
            <a:off x="3276600" y="1406722"/>
            <a:ext cx="2246811" cy="542834"/>
          </a:xfrm>
          <a:prstGeom prst="snip1Rect">
            <a:avLst>
              <a:gd name="adj" fmla="val 47950"/>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p:cNvSpPr/>
          <p:nvPr/>
        </p:nvSpPr>
        <p:spPr>
          <a:xfrm>
            <a:off x="3579988" y="1383422"/>
            <a:ext cx="1464248" cy="461665"/>
          </a:xfrm>
          <a:prstGeom prst="rect">
            <a:avLst/>
          </a:prstGeom>
        </p:spPr>
        <p:txBody>
          <a:bodyPr wrap="none">
            <a:spAutoFit/>
          </a:bodyPr>
          <a:lstStyle/>
          <a:p>
            <a:pPr algn="ctr"/>
            <a:r>
              <a:rPr lang="en-US" altLang="zh-CN" sz="2400" dirty="0">
                <a:solidFill>
                  <a:schemeClr val="bg1"/>
                </a:solidFill>
                <a:latin typeface="微软雅黑 Light" panose="020B0502040204020203" pitchFamily="34" charset="-122"/>
                <a:ea typeface="微软雅黑 Light" panose="020B0502040204020203" pitchFamily="34" charset="-122"/>
              </a:rPr>
              <a:t>Text Here</a:t>
            </a:r>
            <a:endParaRPr lang="zh-CN" altLang="en-US" sz="2400" dirty="0">
              <a:solidFill>
                <a:schemeClr val="bg1"/>
              </a:solidFill>
              <a:latin typeface="微软雅黑 Light" panose="020B0502040204020203" pitchFamily="34" charset="-122"/>
              <a:ea typeface="微软雅黑 Light" panose="020B0502040204020203"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6120177" y="1655721"/>
            <a:ext cx="649537" cy="1015663"/>
          </a:xfrm>
          <a:prstGeom prst="rect">
            <a:avLst/>
          </a:prstGeom>
          <a:noFill/>
        </p:spPr>
        <p:txBody>
          <a:bodyPr wrap="none" rtlCol="0">
            <a:spAutoFit/>
          </a:bodyPr>
          <a:lstStyle/>
          <a:p>
            <a:r>
              <a:rPr lang="en-US" altLang="zh-CN" sz="6000" dirty="0">
                <a:solidFill>
                  <a:srgbClr val="D83835"/>
                </a:solidFill>
                <a:latin typeface="微软雅黑 Light" panose="020B0502040204020203" pitchFamily="34" charset="-122"/>
                <a:ea typeface="微软雅黑 Light" panose="020B0502040204020203" pitchFamily="34" charset="-122"/>
              </a:rPr>
              <a:t>b</a:t>
            </a:r>
            <a:endParaRPr lang="zh-CN" altLang="en-US" sz="6000" dirty="0">
              <a:solidFill>
                <a:srgbClr val="D83835"/>
              </a:solidFill>
              <a:latin typeface="微软雅黑 Light" panose="020B0502040204020203" pitchFamily="34" charset="-122"/>
              <a:ea typeface="微软雅黑 Light" panose="020B0502040204020203" pitchFamily="34" charset="-122"/>
            </a:endParaRPr>
          </a:p>
        </p:txBody>
      </p:sp>
      <p:sp>
        <p:nvSpPr>
          <p:cNvPr id="12" name="文本框 11"/>
          <p:cNvSpPr txBox="1"/>
          <p:nvPr/>
        </p:nvSpPr>
        <p:spPr>
          <a:xfrm>
            <a:off x="5208653" y="3500752"/>
            <a:ext cx="2418080" cy="883920"/>
          </a:xfrm>
          <a:prstGeom prst="rect">
            <a:avLst/>
          </a:prstGeom>
          <a:noFill/>
        </p:spPr>
        <p:txBody>
          <a:bodyPr wrap="none" rtlCol="0">
            <a:spAutoFit/>
          </a:bodyPr>
          <a:lstStyle/>
          <a:p>
            <a:pPr algn="ctr"/>
            <a:r>
              <a:rPr lang="en-US" altLang="zh-CN" sz="3200" dirty="0">
                <a:solidFill>
                  <a:schemeClr val="bg1"/>
                </a:solidFill>
                <a:latin typeface="微软雅黑 Light" panose="020B0502040204020203" pitchFamily="34" charset="-122"/>
                <a:ea typeface="微软雅黑 Light" panose="020B0502040204020203" pitchFamily="34" charset="-122"/>
                <a:sym typeface="+mn-ea"/>
              </a:rPr>
              <a:t>2说教法学法</a:t>
            </a:r>
            <a:endParaRPr lang="en-US" altLang="zh-CN" sz="3200" dirty="0">
              <a:solidFill>
                <a:schemeClr val="bg1"/>
              </a:solidFill>
              <a:latin typeface="微软雅黑 Light" panose="020B0502040204020203" pitchFamily="34" charset="-122"/>
              <a:ea typeface="微软雅黑 Light" panose="020B0502040204020203" pitchFamily="34" charset="-122"/>
            </a:endParaRPr>
          </a:p>
          <a:p>
            <a:pPr algn="ctr"/>
            <a:r>
              <a:rPr lang="en-US" altLang="zh-CN" sz="2000" dirty="0">
                <a:solidFill>
                  <a:schemeClr val="bg1"/>
                </a:solidFill>
                <a:latin typeface="微软雅黑 Light" panose="020B0502040204020203" pitchFamily="34" charset="-122"/>
                <a:ea typeface="微软雅黑 Light" panose="020B0502040204020203" pitchFamily="34" charset="-122"/>
              </a:rPr>
              <a:t>Input text here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975497" y="2615764"/>
            <a:ext cx="884394" cy="88498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图片 31"/>
          <p:cNvPicPr>
            <a:picLocks noChangeAspect="1"/>
          </p:cNvPicPr>
          <p:nvPr/>
        </p:nvPicPr>
        <p:blipFill rotWithShape="1">
          <a:blip r:embed="rId1" cstate="print">
            <a:extLst>
              <a:ext uri="{28A0092B-C50C-407E-A947-70E740481C1C}">
                <a14:useLocalDpi xmlns:a14="http://schemas.microsoft.com/office/drawing/2010/main" val="0"/>
              </a:ext>
            </a:extLst>
          </a:blip>
          <a:srcRect b="31474"/>
          <a:stretch>
            <a:fillRect/>
          </a:stretch>
        </p:blipFill>
        <p:spPr>
          <a:xfrm>
            <a:off x="4788616" y="5545099"/>
            <a:ext cx="1912088" cy="1321136"/>
          </a:xfrm>
          <a:prstGeom prst="rect">
            <a:avLst/>
          </a:prstGeom>
        </p:spPr>
      </p:pic>
      <p:sp>
        <p:nvSpPr>
          <p:cNvPr id="2" name="标题 1"/>
          <p:cNvSpPr>
            <a:spLocks noGrp="1"/>
          </p:cNvSpPr>
          <p:nvPr>
            <p:ph type="title"/>
          </p:nvPr>
        </p:nvSpPr>
        <p:spPr>
          <a:xfrm>
            <a:off x="838200" y="651903"/>
            <a:ext cx="10515600" cy="642325"/>
          </a:xfrm>
        </p:spPr>
        <p:txBody>
          <a:bodyPr>
            <a:normAutofit fontScale="90000"/>
          </a:bodyPr>
          <a:lstStyle/>
          <a:p>
            <a:r>
              <a:rPr lang="en-US" altLang="zh-CN" dirty="0"/>
              <a:t>Service</a:t>
            </a:r>
            <a:endParaRPr lang="zh-CN" altLang="en-US" dirty="0"/>
          </a:p>
        </p:txBody>
      </p:sp>
      <p:sp>
        <p:nvSpPr>
          <p:cNvPr id="8" name="矩形 7"/>
          <p:cNvSpPr/>
          <p:nvPr/>
        </p:nvSpPr>
        <p:spPr>
          <a:xfrm>
            <a:off x="5730500" y="2385817"/>
            <a:ext cx="66773" cy="3217961"/>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5273443" y="1543899"/>
            <a:ext cx="980888" cy="980888"/>
          </a:xfrm>
          <a:prstGeom prst="ellips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9"/>
          <p:cNvSpPr/>
          <p:nvPr/>
        </p:nvSpPr>
        <p:spPr>
          <a:xfrm rot="3600000">
            <a:off x="5976545" y="2972785"/>
            <a:ext cx="723615" cy="1705900"/>
          </a:xfrm>
          <a:custGeom>
            <a:avLst/>
            <a:gdLst>
              <a:gd name="connsiteX0" fmla="*/ 0 w 780257"/>
              <a:gd name="connsiteY0" fmla="*/ 31177 h 1839431"/>
              <a:gd name="connsiteX1" fmla="*/ 18000 w 780257"/>
              <a:gd name="connsiteY1" fmla="*/ 0 h 1839431"/>
              <a:gd name="connsiteX2" fmla="*/ 648893 w 780257"/>
              <a:gd name="connsiteY2" fmla="*/ 364247 h 1839431"/>
              <a:gd name="connsiteX3" fmla="*/ 651643 w 780257"/>
              <a:gd name="connsiteY3" fmla="*/ 365834 h 1839431"/>
              <a:gd name="connsiteX4" fmla="*/ 651426 w 780257"/>
              <a:gd name="connsiteY4" fmla="*/ 366210 h 1839431"/>
              <a:gd name="connsiteX5" fmla="*/ 704688 w 780257"/>
              <a:gd name="connsiteY5" fmla="*/ 407493 h 1839431"/>
              <a:gd name="connsiteX6" fmla="*/ 771633 w 780257"/>
              <a:gd name="connsiteY6" fmla="*/ 527619 h 1839431"/>
              <a:gd name="connsiteX7" fmla="*/ 774476 w 780257"/>
              <a:gd name="connsiteY7" fmla="*/ 554480 h 1839431"/>
              <a:gd name="connsiteX8" fmla="*/ 780257 w 780257"/>
              <a:gd name="connsiteY8" fmla="*/ 554480 h 1839431"/>
              <a:gd name="connsiteX9" fmla="*/ 780257 w 780257"/>
              <a:gd name="connsiteY9" fmla="*/ 1839431 h 1839431"/>
              <a:gd name="connsiteX10" fmla="*/ 744257 w 780257"/>
              <a:gd name="connsiteY10" fmla="*/ 1839431 h 1839431"/>
              <a:gd name="connsiteX11" fmla="*/ 744257 w 780257"/>
              <a:gd name="connsiteY11" fmla="*/ 596763 h 1839431"/>
              <a:gd name="connsiteX12" fmla="*/ 742890 w 780257"/>
              <a:gd name="connsiteY12" fmla="*/ 596722 h 1839431"/>
              <a:gd name="connsiteX13" fmla="*/ 630799 w 780257"/>
              <a:gd name="connsiteY13" fmla="*/ 395587 h 1839431"/>
              <a:gd name="connsiteX14" fmla="*/ 630893 w 780257"/>
              <a:gd name="connsiteY14" fmla="*/ 395424 h 1839431"/>
              <a:gd name="connsiteX0-1" fmla="*/ 0 w 780257"/>
              <a:gd name="connsiteY0-2" fmla="*/ 31177 h 1839431"/>
              <a:gd name="connsiteX1-3" fmla="*/ 18000 w 780257"/>
              <a:gd name="connsiteY1-4" fmla="*/ 0 h 1839431"/>
              <a:gd name="connsiteX2-5" fmla="*/ 648893 w 780257"/>
              <a:gd name="connsiteY2-6" fmla="*/ 364247 h 1839431"/>
              <a:gd name="connsiteX3-7" fmla="*/ 651643 w 780257"/>
              <a:gd name="connsiteY3-8" fmla="*/ 365834 h 1839431"/>
              <a:gd name="connsiteX4-9" fmla="*/ 651426 w 780257"/>
              <a:gd name="connsiteY4-10" fmla="*/ 366210 h 1839431"/>
              <a:gd name="connsiteX5-11" fmla="*/ 704688 w 780257"/>
              <a:gd name="connsiteY5-12" fmla="*/ 407493 h 1839431"/>
              <a:gd name="connsiteX6-13" fmla="*/ 771633 w 780257"/>
              <a:gd name="connsiteY6-14" fmla="*/ 527619 h 1839431"/>
              <a:gd name="connsiteX7-15" fmla="*/ 774476 w 780257"/>
              <a:gd name="connsiteY7-16" fmla="*/ 554480 h 1839431"/>
              <a:gd name="connsiteX8-17" fmla="*/ 780257 w 780257"/>
              <a:gd name="connsiteY8-18" fmla="*/ 1839431 h 1839431"/>
              <a:gd name="connsiteX9-19" fmla="*/ 744257 w 780257"/>
              <a:gd name="connsiteY9-20" fmla="*/ 1839431 h 1839431"/>
              <a:gd name="connsiteX10-21" fmla="*/ 744257 w 780257"/>
              <a:gd name="connsiteY10-22" fmla="*/ 596763 h 1839431"/>
              <a:gd name="connsiteX11-23" fmla="*/ 742890 w 780257"/>
              <a:gd name="connsiteY11-24" fmla="*/ 596722 h 1839431"/>
              <a:gd name="connsiteX12-25" fmla="*/ 630799 w 780257"/>
              <a:gd name="connsiteY12-26" fmla="*/ 395587 h 1839431"/>
              <a:gd name="connsiteX13-27" fmla="*/ 630893 w 780257"/>
              <a:gd name="connsiteY13-28" fmla="*/ 395424 h 1839431"/>
              <a:gd name="connsiteX14-29" fmla="*/ 0 w 780257"/>
              <a:gd name="connsiteY14-30" fmla="*/ 31177 h 183943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780257" h="1839431">
                <a:moveTo>
                  <a:pt x="0" y="31177"/>
                </a:moveTo>
                <a:lnTo>
                  <a:pt x="18000" y="0"/>
                </a:lnTo>
                <a:lnTo>
                  <a:pt x="648893" y="364247"/>
                </a:lnTo>
                <a:lnTo>
                  <a:pt x="651643" y="365834"/>
                </a:lnTo>
                <a:lnTo>
                  <a:pt x="651426" y="366210"/>
                </a:lnTo>
                <a:lnTo>
                  <a:pt x="704688" y="407493"/>
                </a:lnTo>
                <a:cubicBezTo>
                  <a:pt x="737338" y="440803"/>
                  <a:pt x="760480" y="482329"/>
                  <a:pt x="771633" y="527619"/>
                </a:cubicBezTo>
                <a:lnTo>
                  <a:pt x="774476" y="554480"/>
                </a:lnTo>
                <a:lnTo>
                  <a:pt x="780257" y="1839431"/>
                </a:lnTo>
                <a:lnTo>
                  <a:pt x="744257" y="1839431"/>
                </a:lnTo>
                <a:lnTo>
                  <a:pt x="744257" y="596763"/>
                </a:lnTo>
                <a:lnTo>
                  <a:pt x="742890" y="596722"/>
                </a:lnTo>
                <a:cubicBezTo>
                  <a:pt x="745395" y="514156"/>
                  <a:pt x="702336" y="436889"/>
                  <a:pt x="630799" y="395587"/>
                </a:cubicBezTo>
                <a:lnTo>
                  <a:pt x="630893" y="395424"/>
                </a:lnTo>
                <a:lnTo>
                  <a:pt x="0" y="31177"/>
                </a:lnTo>
                <a:close/>
              </a:path>
            </a:pathLst>
          </a:custGeom>
          <a:solidFill>
            <a:srgbClr val="E98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609612" y="2635469"/>
            <a:ext cx="522946" cy="52294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p:nvPr/>
        </p:nvSpPr>
        <p:spPr>
          <a:xfrm rot="17100000">
            <a:off x="4819263" y="3325363"/>
            <a:ext cx="3940516" cy="1640212"/>
          </a:xfrm>
          <a:custGeom>
            <a:avLst/>
            <a:gdLst>
              <a:gd name="connsiteX0" fmla="*/ 4230328 w 4248963"/>
              <a:gd name="connsiteY0" fmla="*/ 1606515 h 1768601"/>
              <a:gd name="connsiteX1" fmla="*/ 4248963 w 4248963"/>
              <a:gd name="connsiteY1" fmla="*/ 1676061 h 1768601"/>
              <a:gd name="connsiteX2" fmla="*/ 3933174 w 4248963"/>
              <a:gd name="connsiteY2" fmla="*/ 1760677 h 1768601"/>
              <a:gd name="connsiteX3" fmla="*/ 3931708 w 4248963"/>
              <a:gd name="connsiteY3" fmla="*/ 1755206 h 1768601"/>
              <a:gd name="connsiteX4" fmla="*/ 3858413 w 4248963"/>
              <a:gd name="connsiteY4" fmla="*/ 1768057 h 1768601"/>
              <a:gd name="connsiteX5" fmla="*/ 3629642 w 4248963"/>
              <a:gd name="connsiteY5" fmla="*/ 1700069 h 1768601"/>
              <a:gd name="connsiteX6" fmla="*/ 3573801 w 4248963"/>
              <a:gd name="connsiteY6" fmla="*/ 1643728 h 1768601"/>
              <a:gd name="connsiteX7" fmla="*/ 3570610 w 4248963"/>
              <a:gd name="connsiteY7" fmla="*/ 1646920 h 1768601"/>
              <a:gd name="connsiteX8" fmla="*/ 2109052 w 4248963"/>
              <a:gd name="connsiteY8" fmla="*/ 185362 h 1768601"/>
              <a:gd name="connsiteX9" fmla="*/ 2108745 w 4248963"/>
              <a:gd name="connsiteY9" fmla="*/ 185583 h 1768601"/>
              <a:gd name="connsiteX10" fmla="*/ 2102890 w 4248963"/>
              <a:gd name="connsiteY10" fmla="*/ 179200 h 1768601"/>
              <a:gd name="connsiteX11" fmla="*/ 2082966 w 4248963"/>
              <a:gd name="connsiteY11" fmla="*/ 159276 h 1768601"/>
              <a:gd name="connsiteX12" fmla="*/ 2083826 w 4248963"/>
              <a:gd name="connsiteY12" fmla="*/ 158416 h 1768601"/>
              <a:gd name="connsiteX13" fmla="*/ 2063136 w 4248963"/>
              <a:gd name="connsiteY13" fmla="*/ 135860 h 1768601"/>
              <a:gd name="connsiteX14" fmla="*/ 1882163 w 4248963"/>
              <a:gd name="connsiteY14" fmla="*/ 66483 h 1768601"/>
              <a:gd name="connsiteX15" fmla="*/ 1813461 w 4248963"/>
              <a:gd name="connsiteY15" fmla="*/ 75808 h 1768601"/>
              <a:gd name="connsiteX16" fmla="*/ 1813964 w 4248963"/>
              <a:gd name="connsiteY16" fmla="*/ 77684 h 1768601"/>
              <a:gd name="connsiteX17" fmla="*/ 18635 w 4248963"/>
              <a:gd name="connsiteY17" fmla="*/ 558741 h 1768601"/>
              <a:gd name="connsiteX18" fmla="*/ 0 w 4248963"/>
              <a:gd name="connsiteY18" fmla="*/ 489194 h 1768601"/>
              <a:gd name="connsiteX19" fmla="*/ 1795329 w 4248963"/>
              <a:gd name="connsiteY19" fmla="*/ 8137 h 1768601"/>
              <a:gd name="connsiteX20" fmla="*/ 1795901 w 4248963"/>
              <a:gd name="connsiteY20" fmla="*/ 10274 h 1768601"/>
              <a:gd name="connsiteX21" fmla="*/ 1828970 w 4248963"/>
              <a:gd name="connsiteY21" fmla="*/ 3139 h 1768601"/>
              <a:gd name="connsiteX22" fmla="*/ 2095921 w 4248963"/>
              <a:gd name="connsiteY22" fmla="*/ 76802 h 1768601"/>
              <a:gd name="connsiteX23" fmla="*/ 2129854 w 4248963"/>
              <a:gd name="connsiteY23" fmla="*/ 112388 h 1768601"/>
              <a:gd name="connsiteX24" fmla="*/ 2133878 w 4248963"/>
              <a:gd name="connsiteY24" fmla="*/ 108364 h 1768601"/>
              <a:gd name="connsiteX25" fmla="*/ 3621522 w 4248963"/>
              <a:gd name="connsiteY25" fmla="*/ 1596008 h 1768601"/>
              <a:gd name="connsiteX26" fmla="*/ 3620189 w 4248963"/>
              <a:gd name="connsiteY26" fmla="*/ 1597340 h 1768601"/>
              <a:gd name="connsiteX27" fmla="*/ 3668944 w 4248963"/>
              <a:gd name="connsiteY27" fmla="*/ 1646531 h 1768601"/>
              <a:gd name="connsiteX28" fmla="*/ 3854728 w 4248963"/>
              <a:gd name="connsiteY28" fmla="*/ 1701744 h 1768601"/>
              <a:gd name="connsiteX29" fmla="*/ 3914571 w 4248963"/>
              <a:gd name="connsiteY29" fmla="*/ 1691251 h 1768601"/>
              <a:gd name="connsiteX30" fmla="*/ 3914539 w 4248963"/>
              <a:gd name="connsiteY30" fmla="*/ 1691130 h 17686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4248963" h="1768601">
                <a:moveTo>
                  <a:pt x="4230328" y="1606515"/>
                </a:moveTo>
                <a:lnTo>
                  <a:pt x="4248963" y="1676061"/>
                </a:lnTo>
                <a:lnTo>
                  <a:pt x="3933174" y="1760677"/>
                </a:lnTo>
                <a:lnTo>
                  <a:pt x="3931708" y="1755206"/>
                </a:lnTo>
                <a:lnTo>
                  <a:pt x="3858413" y="1768057"/>
                </a:lnTo>
                <a:cubicBezTo>
                  <a:pt x="3776404" y="1772621"/>
                  <a:pt x="3695444" y="1748361"/>
                  <a:pt x="3629642" y="1700069"/>
                </a:cubicBezTo>
                <a:lnTo>
                  <a:pt x="3573801" y="1643728"/>
                </a:lnTo>
                <a:lnTo>
                  <a:pt x="3570610" y="1646920"/>
                </a:lnTo>
                <a:lnTo>
                  <a:pt x="2109052" y="185362"/>
                </a:lnTo>
                <a:lnTo>
                  <a:pt x="2108745" y="185583"/>
                </a:lnTo>
                <a:lnTo>
                  <a:pt x="2102890" y="179200"/>
                </a:lnTo>
                <a:lnTo>
                  <a:pt x="2082966" y="159276"/>
                </a:lnTo>
                <a:lnTo>
                  <a:pt x="2083826" y="158416"/>
                </a:lnTo>
                <a:lnTo>
                  <a:pt x="2063136" y="135860"/>
                </a:lnTo>
                <a:cubicBezTo>
                  <a:pt x="2012575" y="92354"/>
                  <a:pt x="1948432" y="67931"/>
                  <a:pt x="1882163" y="66483"/>
                </a:cubicBezTo>
                <a:lnTo>
                  <a:pt x="1813461" y="75808"/>
                </a:lnTo>
                <a:lnTo>
                  <a:pt x="1813964" y="77684"/>
                </a:lnTo>
                <a:lnTo>
                  <a:pt x="18635" y="558741"/>
                </a:lnTo>
                <a:lnTo>
                  <a:pt x="0" y="489194"/>
                </a:lnTo>
                <a:lnTo>
                  <a:pt x="1795329" y="8137"/>
                </a:lnTo>
                <a:lnTo>
                  <a:pt x="1795901" y="10274"/>
                </a:lnTo>
                <a:lnTo>
                  <a:pt x="1828970" y="3139"/>
                </a:lnTo>
                <a:cubicBezTo>
                  <a:pt x="1924716" y="-9727"/>
                  <a:pt x="2021167" y="17364"/>
                  <a:pt x="2095921" y="76802"/>
                </a:cubicBezTo>
                <a:lnTo>
                  <a:pt x="2129854" y="112388"/>
                </a:lnTo>
                <a:lnTo>
                  <a:pt x="2133878" y="108364"/>
                </a:lnTo>
                <a:lnTo>
                  <a:pt x="3621522" y="1596008"/>
                </a:lnTo>
                <a:lnTo>
                  <a:pt x="3620189" y="1597340"/>
                </a:lnTo>
                <a:lnTo>
                  <a:pt x="3668944" y="1646531"/>
                </a:lnTo>
                <a:cubicBezTo>
                  <a:pt x="3722382" y="1685748"/>
                  <a:pt x="3788129" y="1705449"/>
                  <a:pt x="3854728" y="1701744"/>
                </a:cubicBezTo>
                <a:lnTo>
                  <a:pt x="3914571" y="1691251"/>
                </a:lnTo>
                <a:lnTo>
                  <a:pt x="3914539" y="1691130"/>
                </a:lnTo>
                <a:close/>
              </a:path>
            </a:pathLst>
          </a:custGeom>
          <a:solidFill>
            <a:srgbClr val="E98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7541901" y="1706094"/>
            <a:ext cx="858637" cy="858637"/>
          </a:xfrm>
          <a:prstGeom prst="ellips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flipH="1" flipV="1">
            <a:off x="5051446" y="3491936"/>
            <a:ext cx="724490" cy="1706057"/>
          </a:xfrm>
          <a:custGeom>
            <a:avLst/>
            <a:gdLst>
              <a:gd name="connsiteX0" fmla="*/ 0 w 780257"/>
              <a:gd name="connsiteY0" fmla="*/ 31177 h 1839431"/>
              <a:gd name="connsiteX1" fmla="*/ 18000 w 780257"/>
              <a:gd name="connsiteY1" fmla="*/ 0 h 1839431"/>
              <a:gd name="connsiteX2" fmla="*/ 648893 w 780257"/>
              <a:gd name="connsiteY2" fmla="*/ 364247 h 1839431"/>
              <a:gd name="connsiteX3" fmla="*/ 651643 w 780257"/>
              <a:gd name="connsiteY3" fmla="*/ 365834 h 1839431"/>
              <a:gd name="connsiteX4" fmla="*/ 651426 w 780257"/>
              <a:gd name="connsiteY4" fmla="*/ 366210 h 1839431"/>
              <a:gd name="connsiteX5" fmla="*/ 704688 w 780257"/>
              <a:gd name="connsiteY5" fmla="*/ 407493 h 1839431"/>
              <a:gd name="connsiteX6" fmla="*/ 771633 w 780257"/>
              <a:gd name="connsiteY6" fmla="*/ 527619 h 1839431"/>
              <a:gd name="connsiteX7" fmla="*/ 774476 w 780257"/>
              <a:gd name="connsiteY7" fmla="*/ 554480 h 1839431"/>
              <a:gd name="connsiteX8" fmla="*/ 780257 w 780257"/>
              <a:gd name="connsiteY8" fmla="*/ 554480 h 1839431"/>
              <a:gd name="connsiteX9" fmla="*/ 780257 w 780257"/>
              <a:gd name="connsiteY9" fmla="*/ 1839431 h 1839431"/>
              <a:gd name="connsiteX10" fmla="*/ 744257 w 780257"/>
              <a:gd name="connsiteY10" fmla="*/ 1839431 h 1839431"/>
              <a:gd name="connsiteX11" fmla="*/ 744257 w 780257"/>
              <a:gd name="connsiteY11" fmla="*/ 596763 h 1839431"/>
              <a:gd name="connsiteX12" fmla="*/ 742890 w 780257"/>
              <a:gd name="connsiteY12" fmla="*/ 596722 h 1839431"/>
              <a:gd name="connsiteX13" fmla="*/ 630799 w 780257"/>
              <a:gd name="connsiteY13" fmla="*/ 395587 h 1839431"/>
              <a:gd name="connsiteX14" fmla="*/ 630893 w 780257"/>
              <a:gd name="connsiteY14" fmla="*/ 395424 h 1839431"/>
              <a:gd name="connsiteX0-1" fmla="*/ 0 w 780257"/>
              <a:gd name="connsiteY0-2" fmla="*/ 31177 h 1839431"/>
              <a:gd name="connsiteX1-3" fmla="*/ 18000 w 780257"/>
              <a:gd name="connsiteY1-4" fmla="*/ 0 h 1839431"/>
              <a:gd name="connsiteX2-5" fmla="*/ 648893 w 780257"/>
              <a:gd name="connsiteY2-6" fmla="*/ 364247 h 1839431"/>
              <a:gd name="connsiteX3-7" fmla="*/ 651643 w 780257"/>
              <a:gd name="connsiteY3-8" fmla="*/ 365834 h 1839431"/>
              <a:gd name="connsiteX4-9" fmla="*/ 651426 w 780257"/>
              <a:gd name="connsiteY4-10" fmla="*/ 366210 h 1839431"/>
              <a:gd name="connsiteX5-11" fmla="*/ 704688 w 780257"/>
              <a:gd name="connsiteY5-12" fmla="*/ 407493 h 1839431"/>
              <a:gd name="connsiteX6-13" fmla="*/ 771633 w 780257"/>
              <a:gd name="connsiteY6-14" fmla="*/ 527619 h 1839431"/>
              <a:gd name="connsiteX7-15" fmla="*/ 774476 w 780257"/>
              <a:gd name="connsiteY7-16" fmla="*/ 554480 h 1839431"/>
              <a:gd name="connsiteX8-17" fmla="*/ 780257 w 780257"/>
              <a:gd name="connsiteY8-18" fmla="*/ 1839431 h 1839431"/>
              <a:gd name="connsiteX9-19" fmla="*/ 744257 w 780257"/>
              <a:gd name="connsiteY9-20" fmla="*/ 1839431 h 1839431"/>
              <a:gd name="connsiteX10-21" fmla="*/ 744257 w 780257"/>
              <a:gd name="connsiteY10-22" fmla="*/ 596763 h 1839431"/>
              <a:gd name="connsiteX11-23" fmla="*/ 742890 w 780257"/>
              <a:gd name="connsiteY11-24" fmla="*/ 596722 h 1839431"/>
              <a:gd name="connsiteX12-25" fmla="*/ 630799 w 780257"/>
              <a:gd name="connsiteY12-26" fmla="*/ 395587 h 1839431"/>
              <a:gd name="connsiteX13-27" fmla="*/ 630893 w 780257"/>
              <a:gd name="connsiteY13-28" fmla="*/ 395424 h 1839431"/>
              <a:gd name="connsiteX14-29" fmla="*/ 0 w 780257"/>
              <a:gd name="connsiteY14-30" fmla="*/ 31177 h 183943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Lst>
            <a:rect l="l" t="t" r="r" b="b"/>
            <a:pathLst>
              <a:path w="780257" h="1839431">
                <a:moveTo>
                  <a:pt x="0" y="31177"/>
                </a:moveTo>
                <a:lnTo>
                  <a:pt x="18000" y="0"/>
                </a:lnTo>
                <a:lnTo>
                  <a:pt x="648893" y="364247"/>
                </a:lnTo>
                <a:lnTo>
                  <a:pt x="651643" y="365834"/>
                </a:lnTo>
                <a:lnTo>
                  <a:pt x="651426" y="366210"/>
                </a:lnTo>
                <a:lnTo>
                  <a:pt x="704688" y="407493"/>
                </a:lnTo>
                <a:cubicBezTo>
                  <a:pt x="737338" y="440803"/>
                  <a:pt x="760480" y="482329"/>
                  <a:pt x="771633" y="527619"/>
                </a:cubicBezTo>
                <a:lnTo>
                  <a:pt x="774476" y="554480"/>
                </a:lnTo>
                <a:lnTo>
                  <a:pt x="780257" y="1839431"/>
                </a:lnTo>
                <a:lnTo>
                  <a:pt x="744257" y="1839431"/>
                </a:lnTo>
                <a:lnTo>
                  <a:pt x="744257" y="596763"/>
                </a:lnTo>
                <a:lnTo>
                  <a:pt x="742890" y="596722"/>
                </a:lnTo>
                <a:cubicBezTo>
                  <a:pt x="745395" y="514156"/>
                  <a:pt x="702336" y="436889"/>
                  <a:pt x="630799" y="395587"/>
                </a:cubicBezTo>
                <a:lnTo>
                  <a:pt x="630893" y="395424"/>
                </a:lnTo>
                <a:lnTo>
                  <a:pt x="0" y="31177"/>
                </a:lnTo>
                <a:close/>
              </a:path>
            </a:pathLst>
          </a:custGeom>
          <a:solidFill>
            <a:srgbClr val="E98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5" name="椭圆 14"/>
          <p:cNvSpPr/>
          <p:nvPr/>
        </p:nvSpPr>
        <p:spPr>
          <a:xfrm>
            <a:off x="4796375" y="3032863"/>
            <a:ext cx="522946" cy="52294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7200000">
            <a:off x="3930922" y="3070508"/>
            <a:ext cx="2119915" cy="2658946"/>
          </a:xfrm>
          <a:custGeom>
            <a:avLst/>
            <a:gdLst>
              <a:gd name="connsiteX0" fmla="*/ 36000 w 2285853"/>
              <a:gd name="connsiteY0" fmla="*/ 2867077 h 2867077"/>
              <a:gd name="connsiteX1" fmla="*/ 0 w 2285853"/>
              <a:gd name="connsiteY1" fmla="*/ 2804723 h 2867077"/>
              <a:gd name="connsiteX2" fmla="*/ 283129 w 2285853"/>
              <a:gd name="connsiteY2" fmla="*/ 2641259 h 2867077"/>
              <a:gd name="connsiteX3" fmla="*/ 285235 w 2285853"/>
              <a:gd name="connsiteY3" fmla="*/ 2644906 h 2867077"/>
              <a:gd name="connsiteX4" fmla="*/ 331494 w 2285853"/>
              <a:gd name="connsiteY4" fmla="*/ 2620796 h 2867077"/>
              <a:gd name="connsiteX5" fmla="*/ 445346 w 2285853"/>
              <a:gd name="connsiteY5" fmla="*/ 2463946 h 2867077"/>
              <a:gd name="connsiteX6" fmla="*/ 456184 w 2285853"/>
              <a:gd name="connsiteY6" fmla="*/ 2379002 h 2867077"/>
              <a:gd name="connsiteX7" fmla="*/ 454737 w 2285853"/>
              <a:gd name="connsiteY7" fmla="*/ 2379002 h 2867077"/>
              <a:gd name="connsiteX8" fmla="*/ 454737 w 2285853"/>
              <a:gd name="connsiteY8" fmla="*/ 1252826 h 2867077"/>
              <a:gd name="connsiteX9" fmla="*/ 453141 w 2285853"/>
              <a:gd name="connsiteY9" fmla="*/ 1252873 h 2867077"/>
              <a:gd name="connsiteX10" fmla="*/ 454737 w 2285853"/>
              <a:gd name="connsiteY10" fmla="*/ 1240366 h 2867077"/>
              <a:gd name="connsiteX11" fmla="*/ 454737 w 2285853"/>
              <a:gd name="connsiteY11" fmla="*/ 1229290 h 2867077"/>
              <a:gd name="connsiteX12" fmla="*/ 456150 w 2285853"/>
              <a:gd name="connsiteY12" fmla="*/ 1229290 h 2867077"/>
              <a:gd name="connsiteX13" fmla="*/ 467078 w 2285853"/>
              <a:gd name="connsiteY13" fmla="*/ 1143644 h 2867077"/>
              <a:gd name="connsiteX14" fmla="*/ 607272 w 2285853"/>
              <a:gd name="connsiteY14" fmla="*/ 950502 h 2867077"/>
              <a:gd name="connsiteX15" fmla="*/ 641983 w 2285853"/>
              <a:gd name="connsiteY15" fmla="*/ 932410 h 2867077"/>
              <a:gd name="connsiteX16" fmla="*/ 640205 w 2285853"/>
              <a:gd name="connsiteY16" fmla="*/ 929331 h 2867077"/>
              <a:gd name="connsiteX17" fmla="*/ 2249853 w 2285853"/>
              <a:gd name="connsiteY17" fmla="*/ 0 h 2867077"/>
              <a:gd name="connsiteX18" fmla="*/ 2285853 w 2285853"/>
              <a:gd name="connsiteY18" fmla="*/ 62354 h 2867077"/>
              <a:gd name="connsiteX19" fmla="*/ 676205 w 2285853"/>
              <a:gd name="connsiteY19" fmla="*/ 991685 h 2867077"/>
              <a:gd name="connsiteX20" fmla="*/ 674990 w 2285853"/>
              <a:gd name="connsiteY20" fmla="*/ 989580 h 2867077"/>
              <a:gd name="connsiteX21" fmla="*/ 644693 w 2285853"/>
              <a:gd name="connsiteY21" fmla="*/ 1005371 h 2867077"/>
              <a:gd name="connsiteX22" fmla="*/ 530841 w 2285853"/>
              <a:gd name="connsiteY22" fmla="*/ 1162221 h 2867077"/>
              <a:gd name="connsiteX23" fmla="*/ 522284 w 2285853"/>
              <a:gd name="connsiteY23" fmla="*/ 1229290 h 2867077"/>
              <a:gd name="connsiteX24" fmla="*/ 526737 w 2285853"/>
              <a:gd name="connsiteY24" fmla="*/ 1229290 h 2867077"/>
              <a:gd name="connsiteX25" fmla="*/ 526737 w 2285853"/>
              <a:gd name="connsiteY25" fmla="*/ 2379002 h 2867077"/>
              <a:gd name="connsiteX26" fmla="*/ 522318 w 2285853"/>
              <a:gd name="connsiteY26" fmla="*/ 2379002 h 2867077"/>
              <a:gd name="connsiteX27" fmla="*/ 509110 w 2285853"/>
              <a:gd name="connsiteY27" fmla="*/ 2482523 h 2867077"/>
              <a:gd name="connsiteX28" fmla="*/ 368915 w 2285853"/>
              <a:gd name="connsiteY28" fmla="*/ 2675665 h 2867077"/>
              <a:gd name="connsiteX29" fmla="*/ 318242 w 2285853"/>
              <a:gd name="connsiteY29" fmla="*/ 2702076 h 2867077"/>
              <a:gd name="connsiteX30" fmla="*/ 319129 w 2285853"/>
              <a:gd name="connsiteY30" fmla="*/ 2703613 h 2867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285853" h="2867077">
                <a:moveTo>
                  <a:pt x="36000" y="2867077"/>
                </a:moveTo>
                <a:lnTo>
                  <a:pt x="0" y="2804723"/>
                </a:lnTo>
                <a:lnTo>
                  <a:pt x="283129" y="2641259"/>
                </a:lnTo>
                <a:lnTo>
                  <a:pt x="285235" y="2644906"/>
                </a:lnTo>
                <a:lnTo>
                  <a:pt x="331494" y="2620796"/>
                </a:lnTo>
                <a:cubicBezTo>
                  <a:pt x="386604" y="2583218"/>
                  <a:pt x="426796" y="2527582"/>
                  <a:pt x="445346" y="2463946"/>
                </a:cubicBezTo>
                <a:lnTo>
                  <a:pt x="456184" y="2379002"/>
                </a:lnTo>
                <a:lnTo>
                  <a:pt x="454737" y="2379002"/>
                </a:lnTo>
                <a:lnTo>
                  <a:pt x="454737" y="1252826"/>
                </a:lnTo>
                <a:lnTo>
                  <a:pt x="453141" y="1252873"/>
                </a:lnTo>
                <a:lnTo>
                  <a:pt x="454737" y="1240366"/>
                </a:lnTo>
                <a:lnTo>
                  <a:pt x="454737" y="1229290"/>
                </a:lnTo>
                <a:lnTo>
                  <a:pt x="456150" y="1229290"/>
                </a:lnTo>
                <a:lnTo>
                  <a:pt x="467078" y="1143644"/>
                </a:lnTo>
                <a:cubicBezTo>
                  <a:pt x="489919" y="1065284"/>
                  <a:pt x="539411" y="996774"/>
                  <a:pt x="607272" y="950502"/>
                </a:cubicBezTo>
                <a:lnTo>
                  <a:pt x="641983" y="932410"/>
                </a:lnTo>
                <a:lnTo>
                  <a:pt x="640205" y="929331"/>
                </a:lnTo>
                <a:lnTo>
                  <a:pt x="2249853" y="0"/>
                </a:lnTo>
                <a:lnTo>
                  <a:pt x="2285853" y="62354"/>
                </a:lnTo>
                <a:lnTo>
                  <a:pt x="676205" y="991685"/>
                </a:lnTo>
                <a:lnTo>
                  <a:pt x="674990" y="989580"/>
                </a:lnTo>
                <a:lnTo>
                  <a:pt x="644693" y="1005371"/>
                </a:lnTo>
                <a:cubicBezTo>
                  <a:pt x="589584" y="1042949"/>
                  <a:pt x="549391" y="1098585"/>
                  <a:pt x="530841" y="1162221"/>
                </a:cubicBezTo>
                <a:lnTo>
                  <a:pt x="522284" y="1229290"/>
                </a:lnTo>
                <a:lnTo>
                  <a:pt x="526737" y="1229290"/>
                </a:lnTo>
                <a:lnTo>
                  <a:pt x="526737" y="2379002"/>
                </a:lnTo>
                <a:lnTo>
                  <a:pt x="522318" y="2379002"/>
                </a:lnTo>
                <a:lnTo>
                  <a:pt x="509110" y="2482523"/>
                </a:lnTo>
                <a:cubicBezTo>
                  <a:pt x="486268" y="2560883"/>
                  <a:pt x="436776" y="2629392"/>
                  <a:pt x="368915" y="2675665"/>
                </a:cubicBezTo>
                <a:lnTo>
                  <a:pt x="318242" y="2702076"/>
                </a:lnTo>
                <a:lnTo>
                  <a:pt x="319129" y="2703613"/>
                </a:lnTo>
                <a:close/>
              </a:path>
            </a:pathLst>
          </a:cu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931305" y="2122916"/>
            <a:ext cx="858637" cy="858637"/>
          </a:xfrm>
          <a:prstGeom prst="ellipse">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3428082" y="1698940"/>
            <a:ext cx="522946" cy="52294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a:off x="3678520" y="2077187"/>
            <a:ext cx="1817488" cy="3526591"/>
          </a:xfrm>
          <a:custGeom>
            <a:avLst/>
            <a:gdLst>
              <a:gd name="connsiteX0" fmla="*/ 0 w 1959753"/>
              <a:gd name="connsiteY0" fmla="*/ 0 h 3802638"/>
              <a:gd name="connsiteX1" fmla="*/ 36000 w 1959753"/>
              <a:gd name="connsiteY1" fmla="*/ 0 h 3802638"/>
              <a:gd name="connsiteX2" fmla="*/ 36000 w 1959753"/>
              <a:gd name="connsiteY2" fmla="*/ 1135468 h 3802638"/>
              <a:gd name="connsiteX3" fmla="*/ 39169 w 1959753"/>
              <a:gd name="connsiteY3" fmla="*/ 1135589 h 3802638"/>
              <a:gd name="connsiteX4" fmla="*/ 198106 w 1959753"/>
              <a:gd name="connsiteY4" fmla="*/ 1421425 h 3802638"/>
              <a:gd name="connsiteX5" fmla="*/ 196963 w 1959753"/>
              <a:gd name="connsiteY5" fmla="*/ 1423432 h 3802638"/>
              <a:gd name="connsiteX6" fmla="*/ 1789213 w 1959753"/>
              <a:gd name="connsiteY6" fmla="*/ 2342718 h 3802638"/>
              <a:gd name="connsiteX7" fmla="*/ 1787678 w 1959753"/>
              <a:gd name="connsiteY7" fmla="*/ 2345378 h 3802638"/>
              <a:gd name="connsiteX8" fmla="*/ 1852247 w 1959753"/>
              <a:gd name="connsiteY8" fmla="*/ 2392635 h 3802638"/>
              <a:gd name="connsiteX9" fmla="*/ 1959715 w 1959753"/>
              <a:gd name="connsiteY9" fmla="*/ 2651698 h 3802638"/>
              <a:gd name="connsiteX10" fmla="*/ 1957601 w 1959753"/>
              <a:gd name="connsiteY10" fmla="*/ 2651667 h 3802638"/>
              <a:gd name="connsiteX11" fmla="*/ 1957601 w 1959753"/>
              <a:gd name="connsiteY11" fmla="*/ 3802638 h 3802638"/>
              <a:gd name="connsiteX12" fmla="*/ 1921601 w 1959753"/>
              <a:gd name="connsiteY12" fmla="*/ 3802638 h 3802638"/>
              <a:gd name="connsiteX13" fmla="*/ 1921601 w 1959753"/>
              <a:gd name="connsiteY13" fmla="*/ 2651136 h 3802638"/>
              <a:gd name="connsiteX14" fmla="*/ 1921392 w 1959753"/>
              <a:gd name="connsiteY14" fmla="*/ 2651133 h 3802638"/>
              <a:gd name="connsiteX15" fmla="*/ 1755806 w 1959753"/>
              <a:gd name="connsiteY15" fmla="*/ 2369097 h 3802638"/>
              <a:gd name="connsiteX16" fmla="*/ 1757490 w 1959753"/>
              <a:gd name="connsiteY16" fmla="*/ 2365972 h 3802638"/>
              <a:gd name="connsiteX17" fmla="*/ 179147 w 1959753"/>
              <a:gd name="connsiteY17" fmla="*/ 1454715 h 3802638"/>
              <a:gd name="connsiteX18" fmla="*/ 179139 w 1959753"/>
              <a:gd name="connsiteY18" fmla="*/ 1454730 h 3802638"/>
              <a:gd name="connsiteX19" fmla="*/ 179039 w 1959753"/>
              <a:gd name="connsiteY19" fmla="*/ 1454653 h 3802638"/>
              <a:gd name="connsiteX20" fmla="*/ 170233 w 1959753"/>
              <a:gd name="connsiteY20" fmla="*/ 1449569 h 3802638"/>
              <a:gd name="connsiteX21" fmla="*/ 170906 w 1959753"/>
              <a:gd name="connsiteY21" fmla="*/ 1448403 h 3802638"/>
              <a:gd name="connsiteX22" fmla="*/ 102242 w 1959753"/>
              <a:gd name="connsiteY22" fmla="*/ 1395635 h 3802638"/>
              <a:gd name="connsiteX23" fmla="*/ 10492 w 1959753"/>
              <a:gd name="connsiteY23" fmla="*/ 1230629 h 3802638"/>
              <a:gd name="connsiteX24" fmla="*/ 3066 w 1959753"/>
              <a:gd name="connsiteY24" fmla="*/ 1156146 h 3802638"/>
              <a:gd name="connsiteX25" fmla="*/ 0 w 1959753"/>
              <a:gd name="connsiteY25" fmla="*/ 1156146 h 3802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959753" h="3802638">
                <a:moveTo>
                  <a:pt x="0" y="0"/>
                </a:moveTo>
                <a:lnTo>
                  <a:pt x="36000" y="0"/>
                </a:lnTo>
                <a:lnTo>
                  <a:pt x="36000" y="1135468"/>
                </a:lnTo>
                <a:lnTo>
                  <a:pt x="39169" y="1135589"/>
                </a:lnTo>
                <a:cubicBezTo>
                  <a:pt x="34685" y="1253055"/>
                  <a:pt x="95959" y="1363250"/>
                  <a:pt x="198106" y="1421425"/>
                </a:cubicBezTo>
                <a:lnTo>
                  <a:pt x="196963" y="1423432"/>
                </a:lnTo>
                <a:lnTo>
                  <a:pt x="1789213" y="2342718"/>
                </a:lnTo>
                <a:lnTo>
                  <a:pt x="1787678" y="2345378"/>
                </a:lnTo>
                <a:lnTo>
                  <a:pt x="1852247" y="2392635"/>
                </a:lnTo>
                <a:cubicBezTo>
                  <a:pt x="1921260" y="2459503"/>
                  <a:pt x="1961171" y="2552822"/>
                  <a:pt x="1959715" y="2651698"/>
                </a:cubicBezTo>
                <a:lnTo>
                  <a:pt x="1957601" y="2651667"/>
                </a:lnTo>
                <a:lnTo>
                  <a:pt x="1957601" y="3802638"/>
                </a:lnTo>
                <a:lnTo>
                  <a:pt x="1921601" y="3802638"/>
                </a:lnTo>
                <a:lnTo>
                  <a:pt x="1921601" y="2651136"/>
                </a:lnTo>
                <a:lnTo>
                  <a:pt x="1921392" y="2651133"/>
                </a:lnTo>
                <a:cubicBezTo>
                  <a:pt x="1923124" y="2533595"/>
                  <a:pt x="1859287" y="2424864"/>
                  <a:pt x="1755806" y="2369097"/>
                </a:cubicBezTo>
                <a:lnTo>
                  <a:pt x="1757490" y="2365972"/>
                </a:lnTo>
                <a:lnTo>
                  <a:pt x="179147" y="1454715"/>
                </a:lnTo>
                <a:lnTo>
                  <a:pt x="179139" y="1454730"/>
                </a:lnTo>
                <a:lnTo>
                  <a:pt x="179039" y="1454653"/>
                </a:lnTo>
                <a:lnTo>
                  <a:pt x="170233" y="1449569"/>
                </a:lnTo>
                <a:lnTo>
                  <a:pt x="170906" y="1448403"/>
                </a:lnTo>
                <a:lnTo>
                  <a:pt x="102242" y="1395635"/>
                </a:lnTo>
                <a:cubicBezTo>
                  <a:pt x="57290" y="1349992"/>
                  <a:pt x="25544" y="1292898"/>
                  <a:pt x="10492" y="1230629"/>
                </a:cubicBezTo>
                <a:lnTo>
                  <a:pt x="3066" y="1156146"/>
                </a:lnTo>
                <a:lnTo>
                  <a:pt x="0" y="1156146"/>
                </a:lnTo>
                <a:close/>
              </a:path>
            </a:pathLst>
          </a:custGeom>
          <a:solidFill>
            <a:srgbClr val="E98D8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flipH="1">
            <a:off x="6351096" y="3392612"/>
            <a:ext cx="33387" cy="2367710"/>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6109224" y="3061895"/>
            <a:ext cx="522946" cy="522946"/>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3" name="图片 22"/>
          <p:cNvPicPr>
            <a:picLocks noChangeAspect="1"/>
          </p:cNvPicPr>
          <p:nvPr/>
        </p:nvPicPr>
        <p:blipFill>
          <a:blip r:embed="rId2"/>
          <a:stretch>
            <a:fillRect/>
          </a:stretch>
        </p:blipFill>
        <p:spPr>
          <a:xfrm>
            <a:off x="5577119" y="1691482"/>
            <a:ext cx="402390" cy="588698"/>
          </a:xfrm>
          <a:prstGeom prst="rect">
            <a:avLst/>
          </a:prstGeom>
        </p:spPr>
      </p:pic>
      <p:pic>
        <p:nvPicPr>
          <p:cNvPr id="24" name="图片 23"/>
          <p:cNvPicPr>
            <a:picLocks noChangeAspect="1"/>
          </p:cNvPicPr>
          <p:nvPr/>
        </p:nvPicPr>
        <p:blipFill>
          <a:blip r:embed="rId3"/>
          <a:stretch>
            <a:fillRect/>
          </a:stretch>
        </p:blipFill>
        <p:spPr>
          <a:xfrm>
            <a:off x="7689671" y="1925301"/>
            <a:ext cx="539363" cy="456396"/>
          </a:xfrm>
          <a:prstGeom prst="rect">
            <a:avLst/>
          </a:prstGeom>
        </p:spPr>
      </p:pic>
      <p:pic>
        <p:nvPicPr>
          <p:cNvPr id="25" name="图片 24"/>
          <p:cNvPicPr>
            <a:picLocks noChangeAspect="1"/>
          </p:cNvPicPr>
          <p:nvPr/>
        </p:nvPicPr>
        <p:blipFill>
          <a:blip r:embed="rId4"/>
          <a:stretch>
            <a:fillRect/>
          </a:stretch>
        </p:blipFill>
        <p:spPr>
          <a:xfrm>
            <a:off x="4874469" y="3115571"/>
            <a:ext cx="362224" cy="362234"/>
          </a:xfrm>
          <a:prstGeom prst="rect">
            <a:avLst/>
          </a:prstGeom>
        </p:spPr>
      </p:pic>
      <p:pic>
        <p:nvPicPr>
          <p:cNvPr id="26" name="图片 25"/>
          <p:cNvPicPr>
            <a:picLocks noChangeAspect="1"/>
          </p:cNvPicPr>
          <p:nvPr/>
        </p:nvPicPr>
        <p:blipFill>
          <a:blip r:embed="rId5"/>
          <a:stretch>
            <a:fillRect/>
          </a:stretch>
        </p:blipFill>
        <p:spPr>
          <a:xfrm>
            <a:off x="4103550" y="2349247"/>
            <a:ext cx="478688" cy="402806"/>
          </a:xfrm>
          <a:prstGeom prst="rect">
            <a:avLst/>
          </a:prstGeom>
        </p:spPr>
      </p:pic>
      <p:pic>
        <p:nvPicPr>
          <p:cNvPr id="27" name="图片 26"/>
          <p:cNvPicPr>
            <a:picLocks noChangeAspect="1"/>
          </p:cNvPicPr>
          <p:nvPr/>
        </p:nvPicPr>
        <p:blipFill>
          <a:blip r:embed="rId6"/>
          <a:stretch>
            <a:fillRect/>
          </a:stretch>
        </p:blipFill>
        <p:spPr>
          <a:xfrm>
            <a:off x="3533486" y="1784758"/>
            <a:ext cx="312137" cy="338158"/>
          </a:xfrm>
          <a:prstGeom prst="rect">
            <a:avLst/>
          </a:prstGeom>
        </p:spPr>
      </p:pic>
      <p:pic>
        <p:nvPicPr>
          <p:cNvPr id="28" name="图片 27"/>
          <p:cNvPicPr>
            <a:picLocks noChangeAspect="1"/>
          </p:cNvPicPr>
          <p:nvPr/>
        </p:nvPicPr>
        <p:blipFill>
          <a:blip r:embed="rId7"/>
          <a:stretch>
            <a:fillRect/>
          </a:stretch>
        </p:blipFill>
        <p:spPr>
          <a:xfrm>
            <a:off x="6174612" y="3170266"/>
            <a:ext cx="377540" cy="314625"/>
          </a:xfrm>
          <a:prstGeom prst="rect">
            <a:avLst/>
          </a:prstGeom>
        </p:spPr>
      </p:pic>
      <p:pic>
        <p:nvPicPr>
          <p:cNvPr id="29" name="图片 28"/>
          <p:cNvPicPr>
            <a:picLocks noChangeAspect="1"/>
          </p:cNvPicPr>
          <p:nvPr/>
        </p:nvPicPr>
        <p:blipFill>
          <a:blip r:embed="rId8"/>
          <a:stretch>
            <a:fillRect/>
          </a:stretch>
        </p:blipFill>
        <p:spPr>
          <a:xfrm>
            <a:off x="6695613" y="2773213"/>
            <a:ext cx="376172" cy="276259"/>
          </a:xfrm>
          <a:prstGeom prst="rect">
            <a:avLst/>
          </a:prstGeom>
        </p:spPr>
      </p:pic>
      <p:sp>
        <p:nvSpPr>
          <p:cNvPr id="30" name="矩形 29"/>
          <p:cNvSpPr/>
          <p:nvPr/>
        </p:nvSpPr>
        <p:spPr>
          <a:xfrm>
            <a:off x="8562896" y="557225"/>
            <a:ext cx="2907925" cy="5577840"/>
          </a:xfrm>
          <a:prstGeom prst="rect">
            <a:avLst/>
          </a:prstGeom>
        </p:spPr>
        <p:txBody>
          <a:bodyPr wrap="square">
            <a:spAutoFit/>
          </a:bodyPr>
          <a:lstStyle/>
          <a:p>
            <a:pPr algn="just">
              <a:lnSpc>
                <a:spcPct val="150000"/>
              </a:lnSpc>
            </a:pPr>
            <a:r>
              <a:rPr lang="en-US" altLang="zh-CN" sz="1600" dirty="0">
                <a:solidFill>
                  <a:schemeClr val="bg1"/>
                </a:solidFill>
                <a:latin typeface="微软雅黑 Light" panose="020B0502040204020203" pitchFamily="34" charset="-122"/>
                <a:ea typeface="微软雅黑 Light" panose="020B0502040204020203" pitchFamily="34" charset="-122"/>
              </a:rPr>
              <a:t>“统计与可能性”属于统计与概率范畴。关于“可能性”这一内容，本套教材分两次进行了集中编排。第一次是在三年级上册，第二次就在本单元。本单元内容是在三年级上册的基础上的深化，使学生对“可能性”的认识和理解逐渐从定性向定量过渡，不但能用恰当的词语（如“一定”“不可能”“可能”“经常”“偶尔”等）来表述事件发生的可能性大小，还要学会通过量化的方式，用分数描述事件发生的概率。  </a:t>
            </a:r>
            <a:endParaRPr lang="zh-CN" altLang="en-US" sz="1600" dirty="0">
              <a:solidFill>
                <a:schemeClr val="bg1"/>
              </a:solidFill>
              <a:latin typeface="微软雅黑 Light" panose="020B0502040204020203" pitchFamily="34" charset="-122"/>
              <a:ea typeface="微软雅黑 Light" panose="020B0502040204020203" pitchFamily="34" charset="-122"/>
            </a:endParaRPr>
          </a:p>
        </p:txBody>
      </p:sp>
      <p:sp>
        <p:nvSpPr>
          <p:cNvPr id="33" name="矩形 32"/>
          <p:cNvSpPr/>
          <p:nvPr/>
        </p:nvSpPr>
        <p:spPr>
          <a:xfrm>
            <a:off x="838200" y="4399981"/>
            <a:ext cx="4026749" cy="1015663"/>
          </a:xfrm>
          <a:prstGeom prst="rect">
            <a:avLst/>
          </a:prstGeom>
        </p:spPr>
        <p:txBody>
          <a:bodyPr wrap="square">
            <a:spAutoFit/>
          </a:bodyPr>
          <a:lstStyle/>
          <a:p>
            <a:pPr algn="just">
              <a:lnSpc>
                <a:spcPct val="150000"/>
              </a:lnSpc>
            </a:pPr>
            <a:r>
              <a:rPr lang="en-US" altLang="zh-CN" sz="4000" dirty="0">
                <a:solidFill>
                  <a:schemeClr val="bg1"/>
                </a:solidFill>
                <a:latin typeface="微软雅黑 Light" panose="020B0502040204020203" pitchFamily="34" charset="-122"/>
                <a:ea typeface="微软雅黑 Light" panose="020B0502040204020203" pitchFamily="34" charset="-122"/>
              </a:rPr>
              <a:t>Always online!</a:t>
            </a:r>
            <a:endParaRPr lang="zh-CN" altLang="en-US" sz="4000" dirty="0">
              <a:solidFill>
                <a:schemeClr val="bg1"/>
              </a:solidFill>
              <a:latin typeface="微软雅黑 Light" panose="020B0502040204020203" pitchFamily="34" charset="-122"/>
              <a:ea typeface="微软雅黑 Light" panose="020B0502040204020203" pitchFamily="34" charset="-122"/>
            </a:endParaRPr>
          </a:p>
        </p:txBody>
      </p:sp>
      <p:sp>
        <p:nvSpPr>
          <p:cNvPr id="34" name="矩形 33"/>
          <p:cNvSpPr/>
          <p:nvPr/>
        </p:nvSpPr>
        <p:spPr>
          <a:xfrm>
            <a:off x="838200" y="2545207"/>
            <a:ext cx="4026749" cy="1920240"/>
          </a:xfrm>
          <a:prstGeom prst="rect">
            <a:avLst/>
          </a:prstGeom>
        </p:spPr>
        <p:txBody>
          <a:bodyPr wrap="square">
            <a:spAutoFit/>
          </a:bodyPr>
          <a:lstStyle/>
          <a:p>
            <a:pPr algn="just">
              <a:lnSpc>
                <a:spcPct val="150000"/>
              </a:lnSpc>
            </a:pPr>
            <a:r>
              <a:rPr lang="en-US" altLang="zh-CN" sz="2000" dirty="0">
                <a:solidFill>
                  <a:schemeClr val="bg1"/>
                </a:solidFill>
                <a:latin typeface="微软雅黑 Light" panose="020B0502040204020203" pitchFamily="34" charset="-122"/>
                <a:ea typeface="微软雅黑 Light" panose="020B0502040204020203" pitchFamily="34" charset="-122"/>
              </a:rPr>
              <a:t>动手试验</a:t>
            </a:r>
            <a:endParaRPr lang="en-US" altLang="zh-CN" sz="2000" dirty="0">
              <a:solidFill>
                <a:schemeClr val="bg1"/>
              </a:solidFill>
              <a:latin typeface="微软雅黑 Light" panose="020B0502040204020203" pitchFamily="34" charset="-122"/>
              <a:ea typeface="微软雅黑 Light" panose="020B0502040204020203" pitchFamily="34" charset="-122"/>
            </a:endParaRPr>
          </a:p>
          <a:p>
            <a:pPr algn="just">
              <a:lnSpc>
                <a:spcPct val="150000"/>
              </a:lnSpc>
            </a:pPr>
            <a:r>
              <a:rPr lang="zh-CN" altLang="en-US" sz="2000">
                <a:solidFill>
                  <a:schemeClr val="bg1"/>
                </a:solidFill>
                <a:latin typeface="楷体_GB2312" pitchFamily="1" charset="-122"/>
                <a:ea typeface="楷体_GB2312" pitchFamily="1" charset="-122"/>
                <a:sym typeface="+mn-ea"/>
              </a:rPr>
              <a:t>观察比较</a:t>
            </a:r>
            <a:endParaRPr lang="zh-CN" altLang="en-US" sz="2000" dirty="0">
              <a:solidFill>
                <a:schemeClr val="bg1"/>
              </a:solidFill>
              <a:latin typeface="楷体_GB2312" pitchFamily="1" charset="-122"/>
              <a:ea typeface="楷体_GB2312" pitchFamily="1" charset="-122"/>
              <a:sym typeface="+mn-ea"/>
            </a:endParaRPr>
          </a:p>
          <a:p>
            <a:pPr algn="just">
              <a:lnSpc>
                <a:spcPct val="150000"/>
              </a:lnSpc>
            </a:pPr>
            <a:r>
              <a:rPr lang="zh-CN" altLang="en-US" sz="2000">
                <a:solidFill>
                  <a:schemeClr val="bg1"/>
                </a:solidFill>
                <a:latin typeface="楷体_GB2312" pitchFamily="1" charset="-122"/>
                <a:ea typeface="楷体_GB2312" pitchFamily="1" charset="-122"/>
                <a:sym typeface="+mn-ea"/>
              </a:rPr>
              <a:t>游戏体验</a:t>
            </a:r>
            <a:endParaRPr lang="zh-CN" altLang="en-US" sz="2000" dirty="0">
              <a:solidFill>
                <a:schemeClr val="bg1"/>
              </a:solidFill>
              <a:latin typeface="楷体_GB2312" pitchFamily="1" charset="-122"/>
              <a:ea typeface="楷体_GB2312" pitchFamily="1" charset="-122"/>
              <a:sym typeface="+mn-ea"/>
            </a:endParaRPr>
          </a:p>
          <a:p>
            <a:pPr algn="just">
              <a:lnSpc>
                <a:spcPct val="150000"/>
              </a:lnSpc>
            </a:pPr>
            <a:r>
              <a:rPr lang="en-US" altLang="zh-CN" sz="2000" dirty="0">
                <a:solidFill>
                  <a:schemeClr val="bg1"/>
                </a:solidFill>
                <a:latin typeface="微软雅黑 Light" panose="020B0502040204020203" pitchFamily="34" charset="-122"/>
                <a:ea typeface="微软雅黑 Light" panose="020B0502040204020203" pitchFamily="34" charset="-122"/>
              </a:rPr>
              <a:t>Online Marketplace</a:t>
            </a:r>
            <a:endParaRPr lang="zh-CN" altLang="en-US" sz="2000" dirty="0">
              <a:solidFill>
                <a:schemeClr val="bg1"/>
              </a:solidFill>
              <a:latin typeface="微软雅黑 Light" panose="020B0502040204020203" pitchFamily="34" charset="-122"/>
              <a:ea typeface="微软雅黑 Light" panose="020B0502040204020203" pitchFamily="34" charset="-122"/>
            </a:endParaRPr>
          </a:p>
        </p:txBody>
      </p:sp>
      <p:grpSp>
        <p:nvGrpSpPr>
          <p:cNvPr id="37" name="组合 36"/>
          <p:cNvGrpSpPr/>
          <p:nvPr/>
        </p:nvGrpSpPr>
        <p:grpSpPr>
          <a:xfrm>
            <a:off x="2013168" y="2680696"/>
            <a:ext cx="444139" cy="273196"/>
            <a:chOff x="2426286" y="850314"/>
            <a:chExt cx="1073623" cy="660400"/>
          </a:xfrm>
        </p:grpSpPr>
        <p:sp>
          <p:nvSpPr>
            <p:cNvPr id="35" name="矩形 34"/>
            <p:cNvSpPr/>
            <p:nvPr/>
          </p:nvSpPr>
          <p:spPr>
            <a:xfrm rot="2700000">
              <a:off x="2209800" y="1066800"/>
              <a:ext cx="660400"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rot="8100000">
              <a:off x="2460380" y="934191"/>
              <a:ext cx="1039529"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2354975" y="3198844"/>
            <a:ext cx="444139" cy="273196"/>
            <a:chOff x="2426286" y="850314"/>
            <a:chExt cx="1073623" cy="660400"/>
          </a:xfrm>
        </p:grpSpPr>
        <p:sp>
          <p:nvSpPr>
            <p:cNvPr id="39" name="矩形 38"/>
            <p:cNvSpPr/>
            <p:nvPr/>
          </p:nvSpPr>
          <p:spPr>
            <a:xfrm rot="2700000">
              <a:off x="2209800" y="1066800"/>
              <a:ext cx="660400"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rot="8100000">
              <a:off x="2460380" y="934191"/>
              <a:ext cx="1039529"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2775592" y="3649131"/>
            <a:ext cx="444139" cy="273196"/>
            <a:chOff x="2426286" y="850314"/>
            <a:chExt cx="1073623" cy="660400"/>
          </a:xfrm>
        </p:grpSpPr>
        <p:sp>
          <p:nvSpPr>
            <p:cNvPr id="42" name="矩形 41"/>
            <p:cNvSpPr/>
            <p:nvPr/>
          </p:nvSpPr>
          <p:spPr>
            <a:xfrm rot="2700000">
              <a:off x="2209800" y="1066800"/>
              <a:ext cx="660400"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8100000">
              <a:off x="2460380" y="934191"/>
              <a:ext cx="1039529"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3331232" y="4071768"/>
            <a:ext cx="444139" cy="273196"/>
            <a:chOff x="2426286" y="850314"/>
            <a:chExt cx="1073623" cy="660400"/>
          </a:xfrm>
        </p:grpSpPr>
        <p:sp>
          <p:nvSpPr>
            <p:cNvPr id="45" name="矩形 44"/>
            <p:cNvSpPr/>
            <p:nvPr/>
          </p:nvSpPr>
          <p:spPr>
            <a:xfrm rot="2700000">
              <a:off x="2209800" y="1066800"/>
              <a:ext cx="660400"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rot="8100000">
              <a:off x="2460380" y="934191"/>
              <a:ext cx="1039529" cy="227428"/>
            </a:xfrm>
            <a:prstGeom prst="rect">
              <a:avLst/>
            </a:prstGeom>
            <a:solidFill>
              <a:srgbClr val="D838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3339</Words>
  <Application>WPS 演示</Application>
  <PresentationFormat>自定义</PresentationFormat>
  <Paragraphs>274</Paragraphs>
  <Slides>24</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24</vt:i4>
      </vt:variant>
    </vt:vector>
  </HeadingPairs>
  <TitlesOfParts>
    <vt:vector size="36" baseType="lpstr">
      <vt:lpstr>Arial</vt:lpstr>
      <vt:lpstr>宋体</vt:lpstr>
      <vt:lpstr>Wingdings</vt:lpstr>
      <vt:lpstr>微软雅黑 Light</vt:lpstr>
      <vt:lpstr>楷体_GB2312</vt:lpstr>
      <vt:lpstr>等线</vt:lpstr>
      <vt:lpstr>Segoe Print</vt:lpstr>
      <vt:lpstr>微软雅黑</vt:lpstr>
      <vt:lpstr>Calibri</vt:lpstr>
      <vt:lpstr>等线</vt:lpstr>
      <vt:lpstr>新宋体</vt:lpstr>
      <vt:lpstr>Office 主题​​</vt:lpstr>
      <vt:lpstr>动画说课教育模板</vt:lpstr>
      <vt:lpstr>PowerPoint 演示文稿</vt:lpstr>
      <vt:lpstr>PowerPoint 演示文稿</vt:lpstr>
      <vt:lpstr>About us</vt:lpstr>
      <vt:lpstr>Feature.</vt:lpstr>
      <vt:lpstr>4、教学目标</vt:lpstr>
      <vt:lpstr>5、教学重难点</vt:lpstr>
      <vt:lpstr>PowerPoint 演示文稿</vt:lpstr>
      <vt:lpstr>Service</vt:lpstr>
      <vt:lpstr>Service</vt:lpstr>
      <vt:lpstr>Service</vt:lpstr>
      <vt:lpstr>Service</vt:lpstr>
      <vt:lpstr>PowerPoint 演示文稿</vt:lpstr>
      <vt:lpstr>SWOT</vt:lpstr>
      <vt:lpstr>PowerPoint 演示文稿</vt:lpstr>
      <vt:lpstr>（一）游戏设疑   引入新课</vt:lpstr>
      <vt:lpstr>（二）提出问题   猜想验证</vt:lpstr>
      <vt:lpstr>（三）比赛激趣   拓展应用</vt:lpstr>
      <vt:lpstr>（四）浅谈收获   总结全课</vt:lpstr>
      <vt:lpstr>PowerPoint 演示文稿</vt:lpstr>
      <vt:lpstr>（一）可能性</vt:lpstr>
      <vt:lpstr>（二）公平性</vt:lpstr>
      <vt:lpstr>（三）相等性</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1; 哎呀小小草</dc:creator>
  <cp:lastModifiedBy>YANG</cp:lastModifiedBy>
  <cp:revision>26</cp:revision>
  <dcterms:created xsi:type="dcterms:W3CDTF">2016-02-14T08:30:00Z</dcterms:created>
  <dcterms:modified xsi:type="dcterms:W3CDTF">2017-05-12T02:23:09Z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